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6" r:id="rId11"/>
    <p:sldId id="267" r:id="rId12"/>
    <p:sldId id="264" r:id="rId13"/>
    <p:sldId id="275" r:id="rId14"/>
    <p:sldId id="276" r:id="rId15"/>
    <p:sldId id="268" r:id="rId16"/>
    <p:sldId id="270" r:id="rId17"/>
    <p:sldId id="271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90" r:id="rId30"/>
    <p:sldId id="287" r:id="rId31"/>
    <p:sldId id="289" r:id="rId32"/>
    <p:sldId id="291" r:id="rId33"/>
    <p:sldId id="292" r:id="rId34"/>
    <p:sldId id="293" r:id="rId35"/>
    <p:sldId id="295" r:id="rId36"/>
    <p:sldId id="294" r:id="rId37"/>
    <p:sldId id="296" r:id="rId38"/>
    <p:sldId id="297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1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A75C2-3BDF-A145-8BFB-3CFEC33D0D07}" type="datetimeFigureOut">
              <a:rPr lang="en-US" smtClean="0"/>
              <a:t>08/10/2014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AED81-CF4A-364E-AA0E-D6B1103CF0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Fragments</a:t>
            </a:r>
            <a:r>
              <a:rPr lang="en-US" baseline="0" dirty="0" smtClean="0"/>
              <a:t> are easy to reevaluate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194F1-F359-6D4E-A763-94B3030D9E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7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 err="1" smtClean="0"/>
              <a:t>simulatedthe</a:t>
            </a:r>
            <a:r>
              <a:rPr lang="en-US" dirty="0" smtClean="0"/>
              <a:t> arrival</a:t>
            </a:r>
            <a:r>
              <a:rPr lang="en-US" baseline="0" dirty="0" smtClean="0"/>
              <a:t> of one insertion through multiple paths and concurrent insertions arriving through one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194F1-F359-6D4E-A763-94B3030D9E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75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gap between the maximum and the average indicates</a:t>
            </a:r>
            <a:r>
              <a:rPr lang="en-US" baseline="0" dirty="0" smtClean="0"/>
              <a:t> that most participants do not have very high coefficient values, nor a high number of terms in their annotations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Ërdos-Renyi</a:t>
            </a:r>
            <a:r>
              <a:rPr lang="en-US" baseline="0" dirty="0" smtClean="0"/>
              <a:t> dataset did not finish after the time out, revealing another parameter that we need to take in account. The number of messages exchanged in the network.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194F1-F359-6D4E-A763-94B3030D9E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5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B4AA-F36E-AE40-94A3-474A0CA78BBC}" type="datetimeFigureOut">
              <a:rPr lang="en-US" smtClean="0"/>
              <a:t>08/10/2014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E247-E6AC-D244-8EEE-861155B2B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6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B4AA-F36E-AE40-94A3-474A0CA78BBC}" type="datetimeFigureOut">
              <a:rPr lang="en-US" smtClean="0"/>
              <a:t>08/10/2014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E247-E6AC-D244-8EEE-861155B2B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4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B4AA-F36E-AE40-94A3-474A0CA78BBC}" type="datetimeFigureOut">
              <a:rPr lang="en-US" smtClean="0"/>
              <a:t>08/10/2014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E247-E6AC-D244-8EEE-861155B2B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9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B4AA-F36E-AE40-94A3-474A0CA78BBC}" type="datetimeFigureOut">
              <a:rPr lang="en-US" smtClean="0"/>
              <a:t>08/10/2014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E247-E6AC-D244-8EEE-861155B2B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5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B4AA-F36E-AE40-94A3-474A0CA78BBC}" type="datetimeFigureOut">
              <a:rPr lang="en-US" smtClean="0"/>
              <a:t>08/10/2014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E247-E6AC-D244-8EEE-861155B2B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0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B4AA-F36E-AE40-94A3-474A0CA78BBC}" type="datetimeFigureOut">
              <a:rPr lang="en-US" smtClean="0"/>
              <a:t>08/10/2014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E247-E6AC-D244-8EEE-861155B2B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B4AA-F36E-AE40-94A3-474A0CA78BBC}" type="datetimeFigureOut">
              <a:rPr lang="en-US" smtClean="0"/>
              <a:t>08/10/2014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E247-E6AC-D244-8EEE-861155B2B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6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B4AA-F36E-AE40-94A3-474A0CA78BBC}" type="datetimeFigureOut">
              <a:rPr lang="en-US" smtClean="0"/>
              <a:t>08/10/2014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E247-E6AC-D244-8EEE-861155B2B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7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B4AA-F36E-AE40-94A3-474A0CA78BBC}" type="datetimeFigureOut">
              <a:rPr lang="en-US" smtClean="0"/>
              <a:t>08/10/2014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E247-E6AC-D244-8EEE-861155B2B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3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B4AA-F36E-AE40-94A3-474A0CA78BBC}" type="datetimeFigureOut">
              <a:rPr lang="en-US" smtClean="0"/>
              <a:t>08/10/2014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E247-E6AC-D244-8EEE-861155B2B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7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B4AA-F36E-AE40-94A3-474A0CA78BBC}" type="datetimeFigureOut">
              <a:rPr lang="en-US" smtClean="0"/>
              <a:t>08/10/2014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E247-E6AC-D244-8EEE-861155B2B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9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B4AA-F36E-AE40-94A3-474A0CA78BBC}" type="datetimeFigureOut">
              <a:rPr lang="en-US" smtClean="0"/>
              <a:t>08/10/2014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E247-E6AC-D244-8EEE-861155B2B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4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0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2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Towards Writable and Scalable Linked Open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Pascal </a:t>
            </a:r>
            <a:r>
              <a:rPr lang="en-US" dirty="0" err="1" smtClean="0"/>
              <a:t>Molli</a:t>
            </a:r>
            <a:endParaRPr lang="en-US" dirty="0" smtClean="0"/>
          </a:p>
          <a:p>
            <a:r>
              <a:rPr lang="en-US" dirty="0" smtClean="0"/>
              <a:t>GDD </a:t>
            </a:r>
            <a:r>
              <a:rPr lang="en-US" dirty="0" err="1" smtClean="0"/>
              <a:t>Team,University</a:t>
            </a:r>
            <a:r>
              <a:rPr lang="en-US" dirty="0" smtClean="0"/>
              <a:t> of Nantes</a:t>
            </a:r>
          </a:p>
          <a:p>
            <a:r>
              <a:rPr lang="en-US" dirty="0" smtClean="0"/>
              <a:t>Credible Workshop 2014, Sophia-</a:t>
            </a:r>
            <a:r>
              <a:rPr lang="en-US" smtClean="0"/>
              <a:t>Antipolis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5944" y="5638800"/>
            <a:ext cx="867429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Ibanez, L. D., </a:t>
            </a:r>
            <a:r>
              <a:rPr lang="en-US" sz="1600" dirty="0" err="1"/>
              <a:t>Skaf-Molli</a:t>
            </a:r>
            <a:r>
              <a:rPr lang="en-US" sz="1600" dirty="0"/>
              <a:t>, H., </a:t>
            </a:r>
            <a:r>
              <a:rPr lang="en-US" sz="1600" dirty="0" err="1"/>
              <a:t>Molli</a:t>
            </a:r>
            <a:r>
              <a:rPr lang="en-US" sz="1600" dirty="0"/>
              <a:t>, P., &amp; Corby, O. (2014, October). Col-Graph: Towards Writable and Scalable Linked Open Data. In ISWC-The 13th International Semantic Web Conference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Montoya, G., </a:t>
            </a:r>
            <a:r>
              <a:rPr lang="en-US" sz="1600" dirty="0" err="1"/>
              <a:t>Skaf-Molli</a:t>
            </a:r>
            <a:r>
              <a:rPr lang="en-US" sz="1600" dirty="0"/>
              <a:t>, H., </a:t>
            </a:r>
            <a:r>
              <a:rPr lang="en-US" sz="1600" dirty="0" err="1"/>
              <a:t>Molli</a:t>
            </a:r>
            <a:r>
              <a:rPr lang="en-US" sz="1600" dirty="0"/>
              <a:t>, P., &amp; Vidal, M. E. (2014). </a:t>
            </a:r>
            <a:r>
              <a:rPr lang="en-US" sz="1600" dirty="0" err="1"/>
              <a:t>Fedra</a:t>
            </a:r>
            <a:r>
              <a:rPr lang="en-US" sz="1600" dirty="0"/>
              <a:t>: Query Processing for SPARQL Federations with Divergence. </a:t>
            </a:r>
            <a:r>
              <a:rPr lang="en-US" sz="1600" dirty="0" err="1"/>
              <a:t>arXiv</a:t>
            </a:r>
            <a:r>
              <a:rPr lang="en-US" sz="1600" dirty="0"/>
              <a:t> preprint arXiv:1407.2899.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32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92"/>
    </mc:Choice>
    <mc:Fallback xmlns="">
      <p:transition xmlns:p14="http://schemas.microsoft.com/office/powerpoint/2010/main" spd="slow" advTm="2189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Live Linked </a:t>
            </a:r>
            <a:r>
              <a:rPr lang="en-US" dirty="0"/>
              <a:t>Data[0], </a:t>
            </a:r>
            <a:r>
              <a:rPr lang="en-US" dirty="0" err="1" smtClean="0"/>
              <a:t>GitTriples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>
                <a:sym typeface="Wingdings"/>
              </a:rPr>
              <a:t> </a:t>
            </a:r>
            <a:r>
              <a:rPr lang="en-US" dirty="0" smtClean="0"/>
              <a:t>Allow to write following Clone/push/pull approach -&gt; social </a:t>
            </a:r>
            <a:r>
              <a:rPr lang="en-US" dirty="0"/>
              <a:t>organization </a:t>
            </a:r>
            <a:r>
              <a:rPr lang="en-US" dirty="0" smtClean="0"/>
              <a:t>(~</a:t>
            </a:r>
            <a:r>
              <a:rPr lang="en-US" dirty="0" err="1"/>
              <a:t>Git</a:t>
            </a:r>
            <a:r>
              <a:rPr lang="en-US" dirty="0"/>
              <a:t> like approach for RDF)</a:t>
            </a:r>
            <a:endParaRPr lang="en-US" dirty="0" smtClean="0"/>
          </a:p>
          <a:p>
            <a:pPr lvl="1"/>
            <a:r>
              <a:rPr lang="en-US" dirty="0" smtClean="0">
                <a:sym typeface="Wingdings"/>
              </a:rPr>
              <a:t> </a:t>
            </a:r>
            <a:r>
              <a:rPr lang="en-US" dirty="0" smtClean="0"/>
              <a:t>coordination free -&gt; never wait for publishing/updating!</a:t>
            </a:r>
            <a:endParaRPr lang="en-US" dirty="0"/>
          </a:p>
          <a:p>
            <a:pPr lvl="1"/>
            <a:r>
              <a:rPr lang="en-US" dirty="0" smtClean="0">
                <a:sym typeface="Wingdings"/>
              </a:rPr>
              <a:t> </a:t>
            </a:r>
            <a:r>
              <a:rPr lang="en-US" dirty="0" smtClean="0"/>
              <a:t>Self-maintainable -&gt; do not perform SPARQL queries to maintain local triples -&gt; consume logs</a:t>
            </a:r>
          </a:p>
          <a:p>
            <a:pPr lvl="1"/>
            <a:r>
              <a:rPr lang="en-US" dirty="0" smtClean="0">
                <a:sym typeface="Wingdings"/>
              </a:rPr>
              <a:t> ~eventual consistency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ym typeface="Wingdings"/>
              </a:rPr>
              <a:t> </a:t>
            </a:r>
            <a:r>
              <a:rPr lang="en-US" dirty="0" smtClean="0"/>
              <a:t>But do not support fragmentation -&gt; all datasets need to be fully copied -&gt; slow down local queries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11647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[0] Ibáñez at </a:t>
            </a:r>
            <a:r>
              <a:rPr lang="en-US" sz="1600" dirty="0"/>
              <a:t>al. Live Linked Data: Synchronizing Semantic Stores with Commutative Replicated Data </a:t>
            </a:r>
            <a:r>
              <a:rPr lang="en-US" sz="1600" dirty="0" smtClean="0"/>
              <a:t>Types. IJMSO  8 (2) 2013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5325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025"/>
    </mc:Choice>
    <mc:Fallback xmlns="">
      <p:transition xmlns:p14="http://schemas.microsoft.com/office/powerpoint/2010/main" spd="slow" advTm="10102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Collaborative Data Sharing systems[1]: </a:t>
            </a:r>
          </a:p>
          <a:p>
            <a:pPr lvl="1"/>
            <a:r>
              <a:rPr lang="en-US" dirty="0">
                <a:sym typeface="Wingdings"/>
              </a:rPr>
              <a:t> </a:t>
            </a:r>
            <a:r>
              <a:rPr lang="en-US" dirty="0"/>
              <a:t>Allow to materialize views with semantic </a:t>
            </a:r>
            <a:r>
              <a:rPr lang="en-US" dirty="0" smtClean="0"/>
              <a:t>heterogeneity </a:t>
            </a:r>
            <a:endParaRPr lang="en-US" dirty="0" smtClean="0"/>
          </a:p>
          <a:p>
            <a:pPr lvl="1"/>
            <a:r>
              <a:rPr lang="en-US" dirty="0" smtClean="0">
                <a:sym typeface="Wingdings"/>
              </a:rPr>
              <a:t> </a:t>
            </a:r>
            <a:r>
              <a:rPr lang="en-US" dirty="0" smtClean="0"/>
              <a:t>maintain </a:t>
            </a:r>
            <a:r>
              <a:rPr lang="en-US" dirty="0" smtClean="0"/>
              <a:t>strong consistency -&gt; all SQL queries run on a consistent state, ~transactional…</a:t>
            </a:r>
            <a:endParaRPr lang="en-US" dirty="0"/>
          </a:p>
          <a:p>
            <a:pPr lvl="1"/>
            <a:r>
              <a:rPr lang="en-US" dirty="0">
                <a:sym typeface="Wingdings"/>
              </a:rPr>
              <a:t> Not coordination free protocol -&gt; system frozen if one synchronization under progress… (~SVN like</a:t>
            </a:r>
            <a:r>
              <a:rPr lang="en-US" dirty="0" smtClean="0">
                <a:sym typeface="Wingdings"/>
              </a:rPr>
              <a:t>), but required for strong consistency..</a:t>
            </a:r>
          </a:p>
          <a:p>
            <a:pPr lvl="1"/>
            <a:r>
              <a:rPr lang="en-US" dirty="0" smtClean="0">
                <a:sym typeface="Wingdings"/>
              </a:rPr>
              <a:t> defined for relational model.</a:t>
            </a:r>
          </a:p>
          <a:p>
            <a:r>
              <a:rPr lang="en-US" dirty="0" smtClean="0">
                <a:sym typeface="Wingdings"/>
              </a:rPr>
              <a:t>LDF Fragments:</a:t>
            </a:r>
          </a:p>
          <a:p>
            <a:pPr lvl="1"/>
            <a:r>
              <a:rPr lang="en-US" dirty="0" smtClean="0">
                <a:sym typeface="Wingdings"/>
              </a:rPr>
              <a:t> fragments defined in RDF world, for scalability issues</a:t>
            </a:r>
          </a:p>
          <a:p>
            <a:pPr lvl="1"/>
            <a:r>
              <a:rPr lang="en-US" dirty="0" smtClean="0">
                <a:sym typeface="Wingdings"/>
              </a:rPr>
              <a:t> not writable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[1] </a:t>
            </a:r>
            <a:r>
              <a:rPr lang="en-US" dirty="0" err="1"/>
              <a:t>Karvounarakis</a:t>
            </a:r>
            <a:r>
              <a:rPr lang="en-US" dirty="0"/>
              <a:t> et al. Collaborative Data Sharing via Update Exchange and Provenance. ACM TODS 38 (3) 2013.   </a:t>
            </a:r>
          </a:p>
          <a:p>
            <a:r>
              <a:rPr lang="en-US" dirty="0"/>
              <a:t>[2] </a:t>
            </a:r>
            <a:r>
              <a:rPr lang="en-US" dirty="0" err="1"/>
              <a:t>Verborgh</a:t>
            </a:r>
            <a:r>
              <a:rPr lang="en-US" dirty="0"/>
              <a:t> et. al. Querying Datasets on the Web with High </a:t>
            </a:r>
            <a:r>
              <a:rPr lang="en-US" dirty="0" err="1"/>
              <a:t>Availabilty</a:t>
            </a:r>
            <a:r>
              <a:rPr lang="en-US" dirty="0"/>
              <a:t>. ISWC 2014</a:t>
            </a:r>
          </a:p>
        </p:txBody>
      </p:sp>
    </p:spTree>
    <p:extLst>
      <p:ext uri="{BB962C8B-B14F-4D97-AF65-F5344CB8AC3E}">
        <p14:creationId xmlns:p14="http://schemas.microsoft.com/office/powerpoint/2010/main" val="19180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284"/>
    </mc:Choice>
    <mc:Fallback xmlns="">
      <p:transition xmlns:p14="http://schemas.microsoft.com/office/powerpoint/2010/main" spd="slow" advTm="14428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want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writable linked data with:</a:t>
            </a:r>
          </a:p>
          <a:p>
            <a:pPr lvl="1"/>
            <a:r>
              <a:rPr lang="en-US" dirty="0" smtClean="0"/>
              <a:t>Social </a:t>
            </a:r>
            <a:r>
              <a:rPr lang="en-US" dirty="0" smtClean="0"/>
              <a:t>organization for writing LOD (as in LLD</a:t>
            </a:r>
            <a:r>
              <a:rPr lang="en-US" dirty="0" smtClean="0"/>
              <a:t>),</a:t>
            </a:r>
            <a:endParaRPr lang="en-US" dirty="0" smtClean="0"/>
          </a:p>
          <a:p>
            <a:pPr lvl="1"/>
            <a:r>
              <a:rPr lang="en-US" dirty="0" smtClean="0"/>
              <a:t>Self</a:t>
            </a:r>
            <a:r>
              <a:rPr lang="en-US" dirty="0"/>
              <a:t>-maintainable </a:t>
            </a:r>
            <a:r>
              <a:rPr lang="en-US" dirty="0" smtClean="0"/>
              <a:t>fragments,</a:t>
            </a:r>
            <a:endParaRPr lang="en-US" dirty="0" smtClean="0"/>
          </a:p>
          <a:p>
            <a:pPr lvl="1"/>
            <a:r>
              <a:rPr lang="en-US" dirty="0" smtClean="0"/>
              <a:t>Coordination </a:t>
            </a:r>
            <a:r>
              <a:rPr lang="en-US" dirty="0" smtClean="0"/>
              <a:t>free,</a:t>
            </a:r>
            <a:endParaRPr lang="en-US" dirty="0" smtClean="0"/>
          </a:p>
          <a:p>
            <a:pPr lvl="1"/>
            <a:r>
              <a:rPr lang="en-US" dirty="0" smtClean="0"/>
              <a:t>With eventual consistency guarantee on shared triples (instead of strong consistency in CDSS)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1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2"/>
    </mc:Choice>
    <mc:Fallback xmlns="">
      <p:transition xmlns:p14="http://schemas.microsoft.com/office/powerpoint/2010/main" spd="slow" advTm="43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900" y="0"/>
            <a:ext cx="819215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1586" y="5183542"/>
            <a:ext cx="8320464" cy="1848069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8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837"/>
    </mc:Choice>
    <mc:Fallback xmlns="">
      <p:transition xmlns:p14="http://schemas.microsoft.com/office/powerpoint/2010/main" spd="slow" advTm="15383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9" y="457200"/>
            <a:ext cx="9144000" cy="594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85" y="937985"/>
            <a:ext cx="4261756" cy="18378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307630" y="2775857"/>
            <a:ext cx="1448740" cy="2689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3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3"/>
    </mc:Choice>
    <mc:Fallback xmlns="">
      <p:transition xmlns:p14="http://schemas.microsoft.com/office/powerpoint/2010/main" spd="slow" advTm="520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Col-Graph 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73929"/>
            <a:ext cx="8229600" cy="245223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F[</a:t>
            </a:r>
            <a:r>
              <a:rPr lang="en-US" dirty="0" err="1" smtClean="0"/>
              <a:t>LinkedCT</a:t>
            </a:r>
            <a:r>
              <a:rPr lang="en-US" dirty="0" smtClean="0"/>
              <a:t>]=</a:t>
            </a:r>
          </a:p>
          <a:p>
            <a:pPr marL="457200" lvl="1" indent="0">
              <a:buNone/>
            </a:pPr>
            <a:r>
              <a:rPr lang="en-US" dirty="0" smtClean="0"/>
              <a:t>	Construct where { service &lt;</a:t>
            </a:r>
            <a:r>
              <a:rPr lang="en-US" dirty="0" err="1" smtClean="0"/>
              <a:t>LinkedCT</a:t>
            </a:r>
            <a:r>
              <a:rPr lang="en-US" dirty="0" smtClean="0"/>
              <a:t>&gt; {?x </a:t>
            </a:r>
            <a:r>
              <a:rPr lang="en-US" dirty="0" err="1" smtClean="0"/>
              <a:t>rdfs:seeAlso</a:t>
            </a:r>
            <a:r>
              <a:rPr lang="en-US" dirty="0" smtClean="0"/>
              <a:t> ?y }}</a:t>
            </a:r>
          </a:p>
          <a:p>
            <a:pPr lvl="1"/>
            <a:r>
              <a:rPr lang="en-US" dirty="0" smtClean="0"/>
              <a:t>F[</a:t>
            </a:r>
            <a:r>
              <a:rPr lang="en-US" dirty="0" err="1" smtClean="0"/>
              <a:t>DrugBank</a:t>
            </a:r>
            <a:r>
              <a:rPr lang="en-US" dirty="0" smtClean="0"/>
              <a:t>]=</a:t>
            </a:r>
          </a:p>
          <a:p>
            <a:pPr marL="457200" lvl="1" indent="0">
              <a:buNone/>
            </a:pPr>
            <a:r>
              <a:rPr lang="en-US" dirty="0" smtClean="0"/>
              <a:t>	Construct where {service &lt;</a:t>
            </a:r>
            <a:r>
              <a:rPr lang="en-US" dirty="0" err="1" smtClean="0"/>
              <a:t>DrugBank</a:t>
            </a:r>
            <a:r>
              <a:rPr lang="en-US" dirty="0" smtClean="0"/>
              <a:t>&gt; {?x </a:t>
            </a:r>
            <a:r>
              <a:rPr lang="en-US" dirty="0" err="1" smtClean="0"/>
              <a:t>rdf:type</a:t>
            </a:r>
            <a:r>
              <a:rPr lang="en-US" dirty="0" smtClean="0"/>
              <a:t> </a:t>
            </a:r>
            <a:r>
              <a:rPr lang="en-US" dirty="0" err="1" smtClean="0"/>
              <a:t>drugbank:drug</a:t>
            </a:r>
            <a:r>
              <a:rPr lang="en-US" dirty="0" smtClean="0"/>
              <a:t>}}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sz="4500" dirty="0" smtClean="0"/>
              <a:t>Such Fragments are self-maintainable i.e. updatable without querying the source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1051"/>
            <a:ext cx="9144000" cy="165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7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45"/>
    </mc:Choice>
    <mc:Fallback xmlns="">
      <p:transition xmlns:p14="http://schemas.microsoft.com/office/powerpoint/2010/main" spd="slow" advTm="515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Col-Graph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Collaboration Network CN = (P,E)</a:t>
            </a:r>
          </a:p>
          <a:p>
            <a:pPr lvl="1"/>
            <a:r>
              <a:rPr lang="en-US" dirty="0"/>
              <a:t>Nodes P (Participants): </a:t>
            </a:r>
            <a:r>
              <a:rPr lang="en-US" dirty="0" smtClean="0"/>
              <a:t>RDF </a:t>
            </a:r>
            <a:r>
              <a:rPr lang="en-US" dirty="0" err="1" smtClean="0"/>
              <a:t>Sparql</a:t>
            </a:r>
            <a:r>
              <a:rPr lang="en-US" dirty="0" smtClean="0"/>
              <a:t> Endpoints.</a:t>
            </a:r>
            <a:endParaRPr lang="en-US" dirty="0"/>
          </a:p>
          <a:p>
            <a:pPr lvl="1"/>
            <a:r>
              <a:rPr lang="en-US" dirty="0"/>
              <a:t>Labeled Directed Edges </a:t>
            </a:r>
            <a:r>
              <a:rPr lang="en-US" dirty="0" smtClean="0"/>
              <a:t>E: (</a:t>
            </a:r>
            <a:r>
              <a:rPr lang="en-US" dirty="0" err="1" smtClean="0"/>
              <a:t>Source,Target,F</a:t>
            </a:r>
            <a:r>
              <a:rPr lang="en-US" dirty="0" smtClean="0"/>
              <a:t>[S])</a:t>
            </a:r>
          </a:p>
          <a:p>
            <a:r>
              <a:rPr lang="en-US" dirty="0" smtClean="0"/>
              <a:t>Ex:</a:t>
            </a:r>
          </a:p>
          <a:p>
            <a:pPr lvl="1"/>
            <a:r>
              <a:rPr lang="en-US" sz="3600" dirty="0" err="1" smtClean="0">
                <a:solidFill>
                  <a:srgbClr val="FF0000"/>
                </a:solidFill>
              </a:rPr>
              <a:t>MyOrg</a:t>
            </a:r>
            <a:r>
              <a:rPr lang="en-US" sz="3600" dirty="0" smtClean="0">
                <a:solidFill>
                  <a:srgbClr val="FF0000"/>
                </a:solidFill>
              </a:rPr>
              <a:t>=F[</a:t>
            </a:r>
            <a:r>
              <a:rPr lang="en-US" sz="3600" dirty="0" err="1" smtClean="0">
                <a:solidFill>
                  <a:srgbClr val="FF0000"/>
                </a:solidFill>
              </a:rPr>
              <a:t>LinkCT</a:t>
            </a:r>
            <a:r>
              <a:rPr lang="en-US" sz="3600" dirty="0" smtClean="0">
                <a:solidFill>
                  <a:srgbClr val="FF0000"/>
                </a:solidFill>
              </a:rPr>
              <a:t>] U F[</a:t>
            </a:r>
            <a:r>
              <a:rPr lang="en-US" sz="3600" dirty="0" err="1" smtClean="0">
                <a:solidFill>
                  <a:srgbClr val="FF0000"/>
                </a:solidFill>
              </a:rPr>
              <a:t>DrugBank</a:t>
            </a:r>
            <a:r>
              <a:rPr lang="en-US" sz="3600" dirty="0" smtClean="0">
                <a:solidFill>
                  <a:srgbClr val="FF0000"/>
                </a:solidFill>
              </a:rPr>
              <a:t>]</a:t>
            </a:r>
          </a:p>
          <a:p>
            <a:pPr lvl="1"/>
            <a:r>
              <a:rPr lang="en-US" dirty="0" smtClean="0"/>
              <a:t>2 materialized fragments exists synchronized by incremental updates: F1[</a:t>
            </a:r>
            <a:r>
              <a:rPr lang="en-US" dirty="0" err="1" smtClean="0"/>
              <a:t>LinkCT</a:t>
            </a:r>
            <a:r>
              <a:rPr lang="en-US" dirty="0" smtClean="0"/>
              <a:t>]@</a:t>
            </a:r>
            <a:r>
              <a:rPr lang="en-US" dirty="0" err="1" smtClean="0"/>
              <a:t>MySite</a:t>
            </a:r>
            <a:r>
              <a:rPr lang="en-US" dirty="0"/>
              <a:t> </a:t>
            </a:r>
            <a:r>
              <a:rPr lang="en-US" dirty="0" smtClean="0"/>
              <a:t>and F1[</a:t>
            </a:r>
            <a:r>
              <a:rPr lang="en-US" dirty="0" err="1" smtClean="0"/>
              <a:t>DrugBank</a:t>
            </a:r>
            <a:r>
              <a:rPr lang="en-US" dirty="0" smtClean="0"/>
              <a:t>]@</a:t>
            </a:r>
            <a:r>
              <a:rPr lang="en-US" dirty="0" err="1" smtClean="0"/>
              <a:t>MySite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6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50"/>
    </mc:Choice>
    <mc:Fallback xmlns="">
      <p:transition xmlns:p14="http://schemas.microsoft.com/office/powerpoint/2010/main" spd="slow" advTm="485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Col-Graph Consistency</a:t>
            </a:r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8361" b="-18361"/>
          <a:stretch>
            <a:fillRect/>
          </a:stretch>
        </p:blipFill>
        <p:spPr/>
      </p:pic>
      <p:sp>
        <p:nvSpPr>
          <p:cNvPr id="19" name="TextBox 18"/>
          <p:cNvSpPr txBox="1"/>
          <p:nvPr/>
        </p:nvSpPr>
        <p:spPr>
          <a:xfrm>
            <a:off x="262759" y="5684345"/>
            <a:ext cx="8618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Incremental maintenance of fragment = Fragment definition</a:t>
            </a:r>
          </a:p>
        </p:txBody>
      </p:sp>
    </p:spTree>
    <p:extLst>
      <p:ext uri="{BB962C8B-B14F-4D97-AF65-F5344CB8AC3E}">
        <p14:creationId xmlns:p14="http://schemas.microsoft.com/office/powerpoint/2010/main" val="156482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97"/>
    </mc:Choice>
    <mc:Fallback xmlns="">
      <p:transition xmlns:p14="http://schemas.microsoft.com/office/powerpoint/2010/main" spd="slow" advTm="5339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89000"/>
            <a:ext cx="9144000" cy="50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1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33"/>
    </mc:Choice>
    <mc:Fallback xmlns="">
      <p:transition xmlns:p14="http://schemas.microsoft.com/office/powerpoint/2010/main" spd="slow" advTm="10523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Col-Graph Sync Protocol</a:t>
            </a:r>
            <a:endParaRPr lang="en-US" dirty="0"/>
          </a:p>
        </p:txBody>
      </p:sp>
      <p:pic>
        <p:nvPicPr>
          <p:cNvPr id="9" name="Content Placeholder 10" descr="Capture d’écran 2014-10-02 à 17.31.17.png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1" r="-3611"/>
          <a:stretch>
            <a:fillRect/>
          </a:stretch>
        </p:blipFill>
        <p:spPr/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does it costs for semantic store?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 counter or 1 </a:t>
            </a:r>
            <a:r>
              <a:rPr lang="en-US" dirty="0" err="1" smtClean="0"/>
              <a:t>monoid</a:t>
            </a:r>
            <a:r>
              <a:rPr lang="en-US" dirty="0" smtClean="0"/>
              <a:t> per triple to track derivations</a:t>
            </a:r>
          </a:p>
          <a:p>
            <a:pPr lvl="1"/>
            <a:r>
              <a:rPr lang="en-US" dirty="0" smtClean="0"/>
              <a:t>Count number of simple paths for a triple-&gt; factorial upper bound </a:t>
            </a:r>
          </a:p>
          <a:p>
            <a:r>
              <a:rPr lang="en-US" dirty="0" smtClean="0"/>
              <a:t>For patches?</a:t>
            </a:r>
          </a:p>
          <a:p>
            <a:pPr lvl="1"/>
            <a:r>
              <a:rPr lang="en-US" dirty="0" smtClean="0"/>
              <a:t> paths on patches to avoid loops on patch delivery.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80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23"/>
    </mc:Choice>
    <mc:Fallback xmlns="">
      <p:transition xmlns:p14="http://schemas.microsoft.com/office/powerpoint/2010/main" spd="slow" advTm="997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Linked Data initiative published millions of triples through SPARQL Endpoints and federated query processing</a:t>
            </a:r>
            <a:r>
              <a:rPr lang="en-US" dirty="0" smtClean="0">
                <a:sym typeface="Wingdings"/>
              </a:rPr>
              <a:t>, </a:t>
            </a:r>
          </a:p>
          <a:p>
            <a:r>
              <a:rPr lang="en-US" dirty="0"/>
              <a:t>B</a:t>
            </a:r>
            <a:r>
              <a:rPr lang="en-US" dirty="0" smtClean="0"/>
              <a:t>ut still major issues on </a:t>
            </a:r>
            <a:r>
              <a:rPr lang="en-US" b="1" dirty="0" smtClean="0"/>
              <a:t>data quality</a:t>
            </a:r>
            <a:r>
              <a:rPr lang="en-US" dirty="0" smtClean="0"/>
              <a:t> &amp; </a:t>
            </a:r>
            <a:r>
              <a:rPr lang="en-US" b="1" dirty="0" smtClean="0"/>
              <a:t>data availability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3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1"/>
    </mc:Choice>
    <mc:Fallback xmlns="">
      <p:transition xmlns:p14="http://schemas.microsoft.com/office/powerpoint/2010/main" spd="slow" advTm="160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e d’écran 2014-09-26 à 15.38.38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" y="1600200"/>
            <a:ext cx="9105253" cy="4686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41609" y="166015"/>
            <a:ext cx="4164053" cy="14341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Faster up to 30% of updated </a:t>
            </a:r>
            <a:r>
              <a:rPr lang="en-US" dirty="0" smtClean="0"/>
              <a:t>triples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7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65"/>
    </mc:Choice>
    <mc:Fallback xmlns="">
      <p:transition xmlns:p14="http://schemas.microsoft.com/office/powerpoint/2010/main" spd="slow" advTm="7556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Capture d’écran 2014-09-26 à 15.48.0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9144000" cy="42740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91770" y="138989"/>
            <a:ext cx="4164053" cy="1978019"/>
          </a:xfrm>
          <a:prstGeom prst="rect">
            <a:avLst/>
          </a:prstGeom>
          <a:solidFill>
            <a:srgbClr val="ABD958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Provenance polynomials represent 10% overhead even on extreme cases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81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60"/>
    </mc:Choice>
    <mc:Fallback xmlns="">
      <p:transition xmlns:p14="http://schemas.microsoft.com/office/powerpoint/2010/main" spd="slow" advTm="1766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8161"/>
            <a:ext cx="8229600" cy="17306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n-US" dirty="0" smtClean="0"/>
              <a:t>Two </a:t>
            </a:r>
            <a:r>
              <a:rPr lang="en-US" dirty="0"/>
              <a:t>sets of </a:t>
            </a:r>
            <a:r>
              <a:rPr lang="en-US" dirty="0" smtClean="0"/>
              <a:t>40 CNs </a:t>
            </a:r>
            <a:r>
              <a:rPr lang="en-US" dirty="0"/>
              <a:t>with 50 participants each, all edges defining full </a:t>
            </a:r>
            <a:r>
              <a:rPr lang="en-US" dirty="0" smtClean="0"/>
              <a:t>fragments -&gt; run on Grid5000 </a:t>
            </a:r>
          </a:p>
          <a:p>
            <a:pPr lvl="1"/>
            <a:r>
              <a:rPr lang="en-US" dirty="0" smtClean="0"/>
              <a:t>Random (</a:t>
            </a:r>
            <a:r>
              <a:rPr lang="en-US" dirty="0" err="1" smtClean="0"/>
              <a:t>Ërdos-Renyi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Social (Forest Fire)[0]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Capture d’écran 2014-09-26 à 16.25.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75873"/>
            <a:ext cx="8229600" cy="1675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3316" y="6267197"/>
            <a:ext cx="6829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[0] </a:t>
            </a:r>
            <a:r>
              <a:rPr lang="en-US" sz="1400" dirty="0" err="1"/>
              <a:t>Leskovec</a:t>
            </a:r>
            <a:r>
              <a:rPr lang="en-US" sz="1400" dirty="0"/>
              <a:t> et. al. Graph Evolution: Densification and Shrinking Diameters. 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ACM </a:t>
            </a:r>
            <a:r>
              <a:rPr lang="en-US" sz="1400" dirty="0"/>
              <a:t>TKDD 1(1) 2007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000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"/>
    </mc:Choice>
    <mc:Fallback xmlns="">
      <p:transition xmlns:p14="http://schemas.microsoft.com/office/powerpoint/2010/main" spd="slow" advTm="68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30960"/>
          </a:xfrm>
        </p:spPr>
        <p:txBody>
          <a:bodyPr/>
          <a:lstStyle/>
          <a:p>
            <a:r>
              <a:rPr lang="en-US" dirty="0" smtClean="0"/>
              <a:t>Forest Fire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Capture d’écran 2014-09-26 à 16.05.58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7840"/>
            <a:ext cx="9144000" cy="42482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61719" y="117007"/>
            <a:ext cx="4164053" cy="1978019"/>
          </a:xfrm>
          <a:prstGeom prst="rect">
            <a:avLst/>
          </a:prstGeom>
          <a:solidFill>
            <a:srgbClr val="ABD958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Few triples hit high values !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88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783"/>
    </mc:Choice>
    <mc:Fallback xmlns="">
      <p:transition xmlns:p14="http://schemas.microsoft.com/office/powerpoint/2010/main" spd="slow" advTm="7478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5165"/>
          </a:xfrm>
        </p:spPr>
        <p:txBody>
          <a:bodyPr/>
          <a:lstStyle/>
          <a:p>
            <a:r>
              <a:rPr lang="en-US" dirty="0" smtClean="0"/>
              <a:t>Conclusion on Col-Graph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8840"/>
            <a:ext cx="8229600" cy="4127323"/>
          </a:xfrm>
        </p:spPr>
        <p:txBody>
          <a:bodyPr/>
          <a:lstStyle/>
          <a:p>
            <a:r>
              <a:rPr lang="en-US" dirty="0" smtClean="0"/>
              <a:t>Enabling a Read/Write Linked Data allows to collaboratively enhance its general data quality.</a:t>
            </a:r>
          </a:p>
          <a:p>
            <a:r>
              <a:rPr lang="en-US" dirty="0" smtClean="0"/>
              <a:t>Col-Graph offers tractable and scalable maintenance of Fragment Consistency.</a:t>
            </a:r>
          </a:p>
          <a:p>
            <a:r>
              <a:rPr lang="en-US" dirty="0" smtClean="0"/>
              <a:t>Perspectives:</a:t>
            </a:r>
          </a:p>
          <a:p>
            <a:pPr lvl="1"/>
            <a:r>
              <a:rPr lang="en-US" dirty="0" smtClean="0"/>
              <a:t>More complex fragments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56"/>
    </mc:Choice>
    <mc:Fallback xmlns="">
      <p:transition xmlns:p14="http://schemas.microsoft.com/office/powerpoint/2010/main" spd="slow" advTm="339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900" y="0"/>
            <a:ext cx="819215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41586" y="5210755"/>
            <a:ext cx="8320464" cy="1848069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1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68"/>
    </mc:Choice>
    <mc:Fallback xmlns="">
      <p:transition xmlns:p14="http://schemas.microsoft.com/office/powerpoint/2010/main" spd="slow" advTm="1736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Objective: data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Fragmentation and replication can occur opportunistically among federation members</a:t>
            </a:r>
          </a:p>
          <a:p>
            <a:r>
              <a:rPr lang="en-US" dirty="0" smtClean="0"/>
              <a:t>Such fragmentation and replication overpass what can be done by data providers</a:t>
            </a:r>
          </a:p>
          <a:p>
            <a:r>
              <a:rPr lang="en-US" dirty="0" smtClean="0"/>
              <a:t>A federated query engine can take advantage of this and improve general scalability and availability of LOD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68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70"/>
    </mc:Choice>
    <mc:Fallback xmlns="">
      <p:transition xmlns:p14="http://schemas.microsoft.com/office/powerpoint/2010/main" spd="slow" advTm="632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FEDRA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Unfortunately , existing engines poorly exploit replication and fragmentation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656" y="2783613"/>
            <a:ext cx="9144000" cy="362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89"/>
    </mc:Choice>
    <mc:Fallback xmlns="">
      <p:transition xmlns:p14="http://schemas.microsoft.com/office/powerpoint/2010/main" spd="slow" advTm="591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Daw</a:t>
            </a:r>
            <a:r>
              <a:rPr lang="en-US" dirty="0"/>
              <a:t> </a:t>
            </a:r>
            <a:r>
              <a:rPr lang="en-US" dirty="0" smtClean="0"/>
              <a:t>[ISWC2013] :</a:t>
            </a:r>
          </a:p>
          <a:p>
            <a:pPr lvl="1"/>
            <a:r>
              <a:rPr lang="en-US" dirty="0" smtClean="0"/>
              <a:t>Build index offline for detecting overlapping</a:t>
            </a:r>
          </a:p>
          <a:p>
            <a:pPr lvl="1"/>
            <a:r>
              <a:rPr lang="en-US" dirty="0" smtClean="0"/>
              <a:t>Source reduction at query time based on ranking of source…</a:t>
            </a:r>
          </a:p>
          <a:p>
            <a:r>
              <a:rPr lang="en-US" dirty="0" smtClean="0"/>
              <a:t>Do not consider fragments for source reduction, </a:t>
            </a:r>
            <a:endParaRPr lang="en-US" dirty="0" smtClean="0"/>
          </a:p>
          <a:p>
            <a:r>
              <a:rPr lang="en-US" dirty="0" smtClean="0"/>
              <a:t>Ok, </a:t>
            </a:r>
            <a:r>
              <a:rPr lang="en-US" dirty="0" smtClean="0"/>
              <a:t>Imagine you have 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448" y="5767058"/>
            <a:ext cx="8662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Parreira</a:t>
            </a:r>
            <a:r>
              <a:rPr lang="en-US" dirty="0"/>
              <a:t>, J. X., Deus, H. F., &amp; </a:t>
            </a:r>
            <a:r>
              <a:rPr lang="en-US" dirty="0" err="1"/>
              <a:t>Hauswirth</a:t>
            </a:r>
            <a:r>
              <a:rPr lang="en-US" dirty="0"/>
              <a:t>, M. (2013). DAW: Duplicate-</a:t>
            </a:r>
            <a:r>
              <a:rPr lang="en-US" dirty="0" err="1"/>
              <a:t>AWare</a:t>
            </a:r>
            <a:r>
              <a:rPr lang="en-US" dirty="0"/>
              <a:t> Federated Query Processing over the Web of Data. In International Semantic Web Conference. Springer.</a:t>
            </a:r>
          </a:p>
        </p:txBody>
      </p:sp>
    </p:spTree>
    <p:extLst>
      <p:ext uri="{BB962C8B-B14F-4D97-AF65-F5344CB8AC3E}">
        <p14:creationId xmlns:p14="http://schemas.microsoft.com/office/powerpoint/2010/main" val="396622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69"/>
    </mc:Choice>
    <mc:Fallback xmlns="">
      <p:transition xmlns:p14="http://schemas.microsoft.com/office/powerpoint/2010/main" spd="slow" advTm="7486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8826" y="4072759"/>
            <a:ext cx="2995449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Fedx|Anapsid</a:t>
            </a:r>
            <a:r>
              <a:rPr lang="en-US" dirty="0" smtClean="0"/>
              <a:t>)+</a:t>
            </a:r>
            <a:r>
              <a:rPr lang="en-US" dirty="0" err="1" smtClean="0"/>
              <a:t>Fedra</a:t>
            </a:r>
            <a:r>
              <a:rPr lang="en-US" dirty="0"/>
              <a:t>[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LinkedCT</a:t>
            </a:r>
            <a:r>
              <a:rPr lang="en-US" dirty="0" smtClean="0"/>
              <a:t>+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MyOrg</a:t>
            </a:r>
            <a:r>
              <a:rPr lang="en-US" dirty="0" smtClean="0"/>
              <a:t>+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DrugBank</a:t>
            </a:r>
            <a:r>
              <a:rPr lang="en-US" dirty="0" smtClean="0"/>
              <a:t>]</a:t>
            </a:r>
          </a:p>
          <a:p>
            <a:r>
              <a:rPr lang="en-US" dirty="0" smtClean="0"/>
              <a:t>Select * Where {</a:t>
            </a:r>
          </a:p>
          <a:p>
            <a:r>
              <a:rPr lang="en-US" dirty="0" smtClean="0"/>
              <a:t>?x </a:t>
            </a:r>
            <a:r>
              <a:rPr lang="en-US" dirty="0" err="1" smtClean="0"/>
              <a:t>Lct:type</a:t>
            </a:r>
            <a:r>
              <a:rPr lang="en-US" dirty="0" smtClean="0"/>
              <a:t> Drug</a:t>
            </a:r>
          </a:p>
          <a:p>
            <a:r>
              <a:rPr lang="en-US" dirty="0" smtClean="0"/>
              <a:t>?x </a:t>
            </a:r>
            <a:r>
              <a:rPr lang="en-US" dirty="0" err="1" smtClean="0"/>
              <a:t>rdfs:seeAlso</a:t>
            </a:r>
            <a:r>
              <a:rPr lang="en-US" dirty="0" smtClean="0"/>
              <a:t> ?y</a:t>
            </a:r>
          </a:p>
          <a:p>
            <a:r>
              <a:rPr lang="en-US" dirty="0" smtClean="0"/>
              <a:t>?y </a:t>
            </a:r>
            <a:r>
              <a:rPr lang="en-US" dirty="0" err="1" smtClean="0"/>
              <a:t>rdf:type</a:t>
            </a:r>
            <a:r>
              <a:rPr lang="en-US" dirty="0" smtClean="0"/>
              <a:t> </a:t>
            </a:r>
            <a:r>
              <a:rPr lang="en-US" dirty="0" err="1" smtClean="0"/>
              <a:t>drugbank:drug</a:t>
            </a:r>
            <a:endParaRPr lang="en-US" dirty="0" smtClean="0"/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428826" y="5789448"/>
            <a:ext cx="2601312" cy="611352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6069724" y="6095124"/>
            <a:ext cx="359102" cy="183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428826" y="5474138"/>
            <a:ext cx="2601312" cy="31531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4116552" y="2785241"/>
            <a:ext cx="2312274" cy="2846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85" y="937985"/>
            <a:ext cx="4261756" cy="1837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627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59"/>
    </mc:Choice>
    <mc:Fallback xmlns="">
      <p:transition xmlns:p14="http://schemas.microsoft.com/office/powerpoint/2010/main" spd="slow" advTm="9925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Availability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i="1" dirty="0" smtClean="0"/>
              <a:t>…based on a 27-month long monitoring experiment, we show that only 32.2% of public endpoints can be expected to have (monthly) “two-nines” uptimes of 99–100%.”</a:t>
            </a:r>
          </a:p>
          <a:p>
            <a:pPr lvl="1"/>
            <a:r>
              <a:rPr lang="en-US" dirty="0" err="1" smtClean="0"/>
              <a:t>Buil-Aranda</a:t>
            </a:r>
            <a:r>
              <a:rPr lang="en-US" dirty="0" smtClean="0"/>
              <a:t> et al. “SPARQL Web-Querying Infrastructure: Ready for Action?” ISWC - 2013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5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62"/>
    </mc:Choice>
    <mc:Fallback xmlns="">
      <p:transition xmlns:p14="http://schemas.microsoft.com/office/powerpoint/2010/main" spd="slow" advTm="2746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FEDRA Approach Idea: Source selection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Given a SPARQL query:</a:t>
            </a:r>
          </a:p>
          <a:p>
            <a:pPr lvl="1"/>
            <a:r>
              <a:rPr lang="en-US" dirty="0" smtClean="0"/>
              <a:t>Get useful fragments for each triple pattern that satisfies divergence constraints i.e. not too old: time or version</a:t>
            </a:r>
          </a:p>
          <a:p>
            <a:pPr lvl="1"/>
            <a:r>
              <a:rPr lang="en-US" dirty="0" smtClean="0"/>
              <a:t>Take advantage of fragment definition to deduce containments and perform source reduction at query time…</a:t>
            </a:r>
          </a:p>
          <a:p>
            <a:pPr lvl="1"/>
            <a:r>
              <a:rPr lang="en-US" dirty="0" smtClean="0"/>
              <a:t>If possible remove public endpoints</a:t>
            </a:r>
          </a:p>
          <a:p>
            <a:pPr lvl="1"/>
            <a:r>
              <a:rPr lang="en-US" dirty="0" smtClean="0"/>
              <a:t>After source reduction -&gt; minimize number of endpoints for provoking opportunistic joints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2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56"/>
    </mc:Choice>
    <mc:Fallback xmlns="">
      <p:transition xmlns:p14="http://schemas.microsoft.com/office/powerpoint/2010/main" spd="slow" advTm="869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3" r="4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10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8"/>
    </mc:Choice>
    <mc:Fallback xmlns="">
      <p:transition xmlns:p14="http://schemas.microsoft.com/office/powerpoint/2010/main" spd="slow" advTm="961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96" r="44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77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88"/>
    </mc:Choice>
    <mc:Fallback xmlns="">
      <p:transition xmlns:p14="http://schemas.microsoft.com/office/powerpoint/2010/main" spd="slow" advTm="333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95016"/>
            <a:ext cx="4396828" cy="5698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4106" y="1295016"/>
            <a:ext cx="4059804" cy="539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91"/>
    </mc:Choice>
    <mc:Fallback xmlns="">
      <p:transition xmlns:p14="http://schemas.microsoft.com/office/powerpoint/2010/main" spd="slow" advTm="7739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selected public 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30"/>
          <a:stretch/>
        </p:blipFill>
        <p:spPr>
          <a:xfrm>
            <a:off x="157218" y="1328245"/>
            <a:ext cx="4333139" cy="5270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8276" y="1549399"/>
            <a:ext cx="4370552" cy="515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6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88"/>
    </mc:Choice>
    <mc:Fallback xmlns="">
      <p:transition xmlns:p14="http://schemas.microsoft.com/office/powerpoint/2010/main" spd="slow" advTm="508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8586" y="0"/>
            <a:ext cx="5334000" cy="351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3441700"/>
            <a:ext cx="51816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9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15"/>
    </mc:Choice>
    <mc:Fallback xmlns="">
      <p:transition xmlns:p14="http://schemas.microsoft.com/office/powerpoint/2010/main" spd="slow" advTm="256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9249" y="-25400"/>
            <a:ext cx="5232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5296" y="3429000"/>
            <a:ext cx="5283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8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58"/>
    </mc:Choice>
    <mc:Fallback xmlns="">
      <p:transition xmlns:p14="http://schemas.microsoft.com/office/powerpoint/2010/main" spd="slow" advTm="551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(FEDX|ANAPSID)+FEDRA take advantage of opportunistic replication fragmentation to improve data availability.</a:t>
            </a:r>
          </a:p>
          <a:p>
            <a:r>
              <a:rPr lang="en-US" dirty="0" smtClean="0"/>
              <a:t>FEDRA &amp; DAW are two compatible source selection strategy</a:t>
            </a:r>
          </a:p>
          <a:p>
            <a:pPr lvl="1"/>
            <a:r>
              <a:rPr lang="en-US" dirty="0" smtClean="0"/>
              <a:t>FEDX+FEDRA+DAW</a:t>
            </a:r>
          </a:p>
          <a:p>
            <a:pPr lvl="1"/>
            <a:r>
              <a:rPr lang="en-US" dirty="0" smtClean="0"/>
              <a:t>ANAPSID+FEDRA+DAW</a:t>
            </a:r>
          </a:p>
          <a:p>
            <a:r>
              <a:rPr lang="en-US" dirty="0" smtClean="0"/>
              <a:t>DAW exploits summaries to detect overlapping, FEDRA exploits fragments.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7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40"/>
    </mc:Choice>
    <mc:Fallback xmlns="">
      <p:transition xmlns:p14="http://schemas.microsoft.com/office/powerpoint/2010/main" spd="slow" advTm="325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Linked Data Quality &amp; Availability issues are mainly observed by data consumers</a:t>
            </a:r>
          </a:p>
          <a:p>
            <a:r>
              <a:rPr lang="en-US" dirty="0" smtClean="0"/>
              <a:t>They can be the solution by integrating them into the federation</a:t>
            </a:r>
          </a:p>
          <a:p>
            <a:r>
              <a:rPr lang="en-US" dirty="0" smtClean="0"/>
              <a:t>Col-Graph &amp; FEDRA is a first attempt to show how to involve them and what benefits we can have on availability on quality.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5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Q</a:t>
            </a:r>
            <a:r>
              <a:rPr lang="en-US" dirty="0" smtClean="0"/>
              <a:t>uality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“…58 LD experts analyzed 521 distinct </a:t>
            </a:r>
            <a:r>
              <a:rPr lang="en-US" i="1" dirty="0" err="1" smtClean="0"/>
              <a:t>DBpedia</a:t>
            </a:r>
            <a:r>
              <a:rPr lang="en-US" i="1" dirty="0" smtClean="0"/>
              <a:t> resources and, considering an average of 47.19 triples per resource in this data set [15], we could say that the experts browsed around 24, 560 triples. They detected a total of 1, 512 triples as erroneous and classified them using the given taxonomy Inconsistencies…”</a:t>
            </a:r>
          </a:p>
          <a:p>
            <a:pPr lvl="1"/>
            <a:r>
              <a:rPr lang="en-US" i="1" dirty="0" smtClean="0"/>
              <a:t>Acosta, M., </a:t>
            </a:r>
            <a:r>
              <a:rPr lang="en-US" i="1" dirty="0" err="1" smtClean="0"/>
              <a:t>Zaveri</a:t>
            </a:r>
            <a:r>
              <a:rPr lang="en-US" i="1" dirty="0" smtClean="0"/>
              <a:t>, A., </a:t>
            </a:r>
            <a:r>
              <a:rPr lang="en-US" i="1" dirty="0" err="1" smtClean="0"/>
              <a:t>Simperl</a:t>
            </a:r>
            <a:r>
              <a:rPr lang="en-US" i="1" dirty="0" smtClean="0"/>
              <a:t>, E., </a:t>
            </a:r>
            <a:r>
              <a:rPr lang="en-US" i="1" dirty="0" err="1" smtClean="0"/>
              <a:t>Kontokostas</a:t>
            </a:r>
            <a:r>
              <a:rPr lang="en-US" i="1" dirty="0" smtClean="0"/>
              <a:t>, D., Auer, S., &amp; Lehmann, J. (2013). Crowdsourcing linked data quality assessment. In The Semantic Web–ISWC 2013 (pp. 260-276). Springer Berlin Heidelberg.</a:t>
            </a:r>
          </a:p>
        </p:txBody>
      </p:sp>
    </p:spTree>
    <p:extLst>
      <p:ext uri="{BB962C8B-B14F-4D97-AF65-F5344CB8AC3E}">
        <p14:creationId xmlns:p14="http://schemas.microsoft.com/office/powerpoint/2010/main" val="133047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34"/>
    </mc:Choice>
    <mc:Fallback xmlns="">
      <p:transition xmlns:p14="http://schemas.microsoft.com/office/powerpoint/2010/main" spd="slow" advTm="242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/>
              <a:t>of the </a:t>
            </a:r>
            <a:r>
              <a:rPr lang="en-US" dirty="0" smtClean="0"/>
              <a:t>availability and quality problems of linked open data are observed by data consumers, </a:t>
            </a:r>
            <a:r>
              <a:rPr lang="en-US" b="1" dirty="0" smtClean="0"/>
              <a:t>even if data providers do their best.</a:t>
            </a:r>
            <a:endParaRPr lang="en-US" b="1" dirty="0"/>
          </a:p>
          <a:p>
            <a:pPr lvl="1"/>
            <a:r>
              <a:rPr lang="en-US" dirty="0"/>
              <a:t>A natural consequence of the federated nature of linked data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Involving data consumers can be the key for solving quality and availability problems…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2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49"/>
    </mc:Choice>
    <mc:Fallback xmlns="">
      <p:transition xmlns:p14="http://schemas.microsoft.com/office/powerpoint/2010/main" spd="slow" advTm="4064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“a </a:t>
            </a:r>
            <a:r>
              <a:rPr lang="en-US" i="1" dirty="0"/>
              <a:t>medical laboratory wants to study the chemical structure of the drugs used for the treatment with drugs for T-Cell </a:t>
            </a:r>
            <a:r>
              <a:rPr lang="en-US" i="1" dirty="0" smtClean="0"/>
              <a:t>Lymphoma”</a:t>
            </a:r>
          </a:p>
          <a:p>
            <a:r>
              <a:rPr lang="en-US" dirty="0" smtClean="0"/>
              <a:t>This relies on:</a:t>
            </a:r>
          </a:p>
          <a:p>
            <a:pPr lvl="1"/>
            <a:r>
              <a:rPr lang="en-US" dirty="0" err="1" smtClean="0"/>
              <a:t>LinkedCT</a:t>
            </a:r>
            <a:r>
              <a:rPr lang="en-US" dirty="0" smtClean="0"/>
              <a:t>: info about interventions on </a:t>
            </a:r>
            <a:r>
              <a:rPr lang="en-US" dirty="0" smtClean="0"/>
              <a:t>diseases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DrugBank</a:t>
            </a:r>
            <a:r>
              <a:rPr lang="en-US" dirty="0" smtClean="0"/>
              <a:t> </a:t>
            </a:r>
            <a:r>
              <a:rPr lang="en-US" dirty="0" smtClean="0"/>
              <a:t>: Chemical structure of drugs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0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6"/>
    </mc:Choice>
    <mc:Fallback xmlns="">
      <p:transition xmlns:p14="http://schemas.microsoft.com/office/powerpoint/2010/main" spd="slow" advTm="2783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smtClean="0"/>
              <a:t>case: </a:t>
            </a:r>
            <a:r>
              <a:rPr lang="en-US" dirty="0" err="1" smtClean="0"/>
              <a:t>LinkedCT</a:t>
            </a:r>
            <a:r>
              <a:rPr lang="en-US" dirty="0" smtClean="0"/>
              <a:t> &amp; Drugs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Intensive querying and reasoning with queries like</a:t>
            </a:r>
            <a:endParaRPr lang="en-US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dirty="0"/>
              <a:t>SELECT * WHERE{</a:t>
            </a:r>
          </a:p>
          <a:p>
            <a:pPr marL="0" indent="0">
              <a:buNone/>
            </a:pPr>
            <a:r>
              <a:rPr lang="hr-HR" dirty="0"/>
              <a:t>    </a:t>
            </a:r>
            <a:r>
              <a:rPr lang="hr-HR" dirty="0" smtClean="0"/>
              <a:t>SERVICE &lt;</a:t>
            </a:r>
            <a:r>
              <a:rPr lang="hr-HR" dirty="0"/>
              <a:t>LinkedCT&gt;{</a:t>
            </a:r>
          </a:p>
          <a:p>
            <a:pPr marL="0" indent="0">
              <a:buNone/>
            </a:pPr>
            <a:r>
              <a:rPr lang="hr-HR" dirty="0"/>
              <a:t>        ?</a:t>
            </a:r>
            <a:r>
              <a:rPr lang="hr-HR" dirty="0" smtClean="0"/>
              <a:t>x Lct:type Drug . </a:t>
            </a:r>
            <a:r>
              <a:rPr lang="hr-HR" dirty="0"/>
              <a:t>?</a:t>
            </a:r>
            <a:r>
              <a:rPr lang="hr-HR" dirty="0" smtClean="0"/>
              <a:t>x rdfs:seeAlso ?</a:t>
            </a:r>
            <a:r>
              <a:rPr lang="hr-HR" dirty="0"/>
              <a:t>y</a:t>
            </a:r>
            <a:r>
              <a:rPr lang="hr-HR" dirty="0" smtClean="0"/>
              <a:t>}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hr-HR" dirty="0"/>
              <a:t>SERVICE-&lt;DrugBank&gt;</a:t>
            </a:r>
            <a:r>
              <a:rPr lang="hr-HR" dirty="0" smtClean="0"/>
              <a:t>{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?y rdf:type drugbank:drug}} </a:t>
            </a: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No results…</a:t>
            </a:r>
          </a:p>
          <a:p>
            <a:r>
              <a:rPr lang="en-US" dirty="0" err="1" smtClean="0"/>
              <a:t>Pb</a:t>
            </a:r>
            <a:r>
              <a:rPr lang="en-US" dirty="0" smtClean="0"/>
              <a:t> of Availability or Data Quality ?</a:t>
            </a:r>
          </a:p>
          <a:p>
            <a:r>
              <a:rPr lang="en-US" dirty="0" smtClean="0"/>
              <a:t>Here data quality…</a:t>
            </a:r>
          </a:p>
        </p:txBody>
      </p:sp>
    </p:spTree>
    <p:extLst>
      <p:ext uri="{BB962C8B-B14F-4D97-AF65-F5344CB8AC3E}">
        <p14:creationId xmlns:p14="http://schemas.microsoft.com/office/powerpoint/2010/main" val="13011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85"/>
    </mc:Choice>
    <mc:Fallback xmlns="">
      <p:transition xmlns:p14="http://schemas.microsoft.com/office/powerpoint/2010/main" spd="slow" advTm="2808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Use-Case: Interlinks </a:t>
            </a:r>
            <a:r>
              <a:rPr lang="en-US" dirty="0" err="1" smtClean="0"/>
              <a:t>pb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858847"/>
            <a:ext cx="8229600" cy="2628778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err="1" smtClean="0"/>
              <a:t>DrugBank</a:t>
            </a:r>
            <a:r>
              <a:rPr lang="en-US" dirty="0" smtClean="0"/>
              <a:t> changed of maintainer and renamed IRIs -&gt; Interlinks from </a:t>
            </a:r>
            <a:r>
              <a:rPr lang="en-US" dirty="0" err="1" smtClean="0"/>
              <a:t>LinkCT</a:t>
            </a:r>
            <a:r>
              <a:rPr lang="en-US" dirty="0" smtClean="0"/>
              <a:t> to are broken… Quite normal in a federation…</a:t>
            </a:r>
          </a:p>
          <a:p>
            <a:pPr lvl="1"/>
            <a:r>
              <a:rPr lang="en-US" dirty="0" smtClean="0"/>
              <a:t>I’m ready to </a:t>
            </a:r>
            <a:r>
              <a:rPr lang="en-US" dirty="0"/>
              <a:t>f</a:t>
            </a:r>
            <a:r>
              <a:rPr lang="en-US" dirty="0" smtClean="0"/>
              <a:t>ix it</a:t>
            </a:r>
            <a:r>
              <a:rPr lang="en-US" dirty="0" smtClean="0"/>
              <a:t>, </a:t>
            </a:r>
            <a:r>
              <a:rPr lang="en-US" dirty="0" smtClean="0"/>
              <a:t>how to update? I have no write access to </a:t>
            </a:r>
            <a:r>
              <a:rPr lang="en-US" dirty="0" err="1" smtClean="0"/>
              <a:t>LinkedCT</a:t>
            </a:r>
            <a:r>
              <a:rPr lang="en-US" dirty="0" smtClean="0"/>
              <a:t> or </a:t>
            </a:r>
            <a:r>
              <a:rPr lang="en-US" dirty="0" err="1" smtClean="0"/>
              <a:t>DrugBank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How to do crowdsourcing in read-only linked data ?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203"/>
          <a:stretch/>
        </p:blipFill>
        <p:spPr>
          <a:xfrm>
            <a:off x="-240534" y="1232023"/>
            <a:ext cx="9640791" cy="249039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57200" y="2890345"/>
            <a:ext cx="3379076" cy="76200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90359" y="2026745"/>
            <a:ext cx="3379076" cy="76200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3" idx="6"/>
            <a:endCxn id="7" idx="2"/>
          </p:cNvCxnSpPr>
          <p:nvPr/>
        </p:nvCxnSpPr>
        <p:spPr>
          <a:xfrm flipV="1">
            <a:off x="3836276" y="2407745"/>
            <a:ext cx="1354083" cy="863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4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79"/>
    </mc:Choice>
    <mc:Fallback xmlns="">
      <p:transition xmlns:p14="http://schemas.microsoft.com/office/powerpoint/2010/main" spd="slow" advTm="6907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Objective: Linked data writable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make Linked Data Writable ?</a:t>
            </a:r>
          </a:p>
          <a:p>
            <a:pPr lvl="1"/>
            <a:r>
              <a:rPr lang="en-US" i="1" dirty="0" smtClean="0"/>
              <a:t>“… if we are to pursue a Web of Data, then it is essential that the Data Web should not be Read-Only…” </a:t>
            </a:r>
            <a:br>
              <a:rPr lang="en-US" i="1" dirty="0" smtClean="0"/>
            </a:br>
            <a:r>
              <a:rPr lang="en-US" dirty="0" smtClean="0"/>
              <a:t>Berners-Lee &amp; O’Hara “The read-write Linked Data Web”.     Phil Trans R </a:t>
            </a:r>
            <a:r>
              <a:rPr lang="en-US" dirty="0" err="1" smtClean="0"/>
              <a:t>Soc</a:t>
            </a:r>
            <a:r>
              <a:rPr lang="en-US" dirty="0" smtClean="0"/>
              <a:t> (A371) 2013.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1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09"/>
    </mc:Choice>
    <mc:Fallback xmlns="">
      <p:transition xmlns:p14="http://schemas.microsoft.com/office/powerpoint/2010/main" spd="slow" advTm="3050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25.3|7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4583</TotalTime>
  <Words>1599</Words>
  <Application>Microsoft Macintosh PowerPoint</Application>
  <PresentationFormat>On-screen Show (4:3)</PresentationFormat>
  <Paragraphs>168</Paragraphs>
  <Slides>38</Slides>
  <Notes>3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Towards Writable and Scalable Linked Open Data</vt:lpstr>
      <vt:lpstr>Introduction </vt:lpstr>
      <vt:lpstr>Data Availability Facts</vt:lpstr>
      <vt:lpstr>Data Quality Facts</vt:lpstr>
      <vt:lpstr>Introduction</vt:lpstr>
      <vt:lpstr>Use case</vt:lpstr>
      <vt:lpstr>Use case: LinkedCT &amp; Drugs</vt:lpstr>
      <vt:lpstr>Use-Case: Interlinks pb</vt:lpstr>
      <vt:lpstr>First Objective: Linked data writable</vt:lpstr>
      <vt:lpstr>Related Works</vt:lpstr>
      <vt:lpstr>Related Works</vt:lpstr>
      <vt:lpstr>What we want ?</vt:lpstr>
      <vt:lpstr>PowerPoint Presentation</vt:lpstr>
      <vt:lpstr>PowerPoint Presentation</vt:lpstr>
      <vt:lpstr>Col-Graph Fragments</vt:lpstr>
      <vt:lpstr>Col-Graph Network</vt:lpstr>
      <vt:lpstr>Col-Graph Consistency</vt:lpstr>
      <vt:lpstr>PowerPoint Presentation</vt:lpstr>
      <vt:lpstr>Col-Graph Sync Protocol</vt:lpstr>
      <vt:lpstr>Time</vt:lpstr>
      <vt:lpstr>Space</vt:lpstr>
      <vt:lpstr>Topology</vt:lpstr>
      <vt:lpstr>Forest Fire</vt:lpstr>
      <vt:lpstr>Conclusion on Col-Graph</vt:lpstr>
      <vt:lpstr>PowerPoint Presentation</vt:lpstr>
      <vt:lpstr>2nd Objective: data availability</vt:lpstr>
      <vt:lpstr>FEDRA Approach</vt:lpstr>
      <vt:lpstr>Related Works</vt:lpstr>
      <vt:lpstr>PowerPoint Presentation</vt:lpstr>
      <vt:lpstr>FEDRA Approach Idea: Source selection problem</vt:lpstr>
      <vt:lpstr>Problem Statement</vt:lpstr>
      <vt:lpstr>Experimental setup</vt:lpstr>
      <vt:lpstr>Selection of sources</vt:lpstr>
      <vt:lpstr>Number of selected public sources</vt:lpstr>
      <vt:lpstr>PowerPoint Presentation</vt:lpstr>
      <vt:lpstr>PowerPoint Presentation</vt:lpstr>
      <vt:lpstr>Conclusion</vt:lpstr>
      <vt:lpstr>Overall Conclusion</vt:lpstr>
    </vt:vector>
  </TitlesOfParts>
  <Company>and prosper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live long</dc:creator>
  <cp:lastModifiedBy>live long</cp:lastModifiedBy>
  <cp:revision>181</cp:revision>
  <dcterms:created xsi:type="dcterms:W3CDTF">2014-10-01T06:04:57Z</dcterms:created>
  <dcterms:modified xsi:type="dcterms:W3CDTF">2014-10-09T12:05:36Z</dcterms:modified>
</cp:coreProperties>
</file>