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tags/tag1.xml" ContentType="application/vnd.openxmlformats-officedocument.presentationml.tags+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charts/chart1.xml" ContentType="application/vnd.openxmlformats-officedocument.drawingml.chart+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tags/tag2.xml" ContentType="application/vnd.openxmlformats-officedocument.presentationml.tags+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35" r:id="rId1"/>
  </p:sldMasterIdLst>
  <p:notesMasterIdLst>
    <p:notesMasterId r:id="rId36"/>
  </p:notesMasterIdLst>
  <p:sldIdLst>
    <p:sldId id="257" r:id="rId2"/>
    <p:sldId id="319" r:id="rId3"/>
    <p:sldId id="317" r:id="rId4"/>
    <p:sldId id="259" r:id="rId5"/>
    <p:sldId id="260" r:id="rId6"/>
    <p:sldId id="306" r:id="rId7"/>
    <p:sldId id="262" r:id="rId8"/>
    <p:sldId id="301" r:id="rId9"/>
    <p:sldId id="300" r:id="rId10"/>
    <p:sldId id="258" r:id="rId11"/>
    <p:sldId id="263" r:id="rId12"/>
    <p:sldId id="272" r:id="rId13"/>
    <p:sldId id="318" r:id="rId14"/>
    <p:sldId id="302" r:id="rId15"/>
    <p:sldId id="268" r:id="rId16"/>
    <p:sldId id="303" r:id="rId17"/>
    <p:sldId id="304" r:id="rId18"/>
    <p:sldId id="307" r:id="rId19"/>
    <p:sldId id="279" r:id="rId20"/>
    <p:sldId id="265" r:id="rId21"/>
    <p:sldId id="308" r:id="rId22"/>
    <p:sldId id="271" r:id="rId23"/>
    <p:sldId id="273" r:id="rId24"/>
    <p:sldId id="310" r:id="rId25"/>
    <p:sldId id="309" r:id="rId26"/>
    <p:sldId id="294" r:id="rId27"/>
    <p:sldId id="313" r:id="rId28"/>
    <p:sldId id="284" r:id="rId29"/>
    <p:sldId id="320" r:id="rId30"/>
    <p:sldId id="316" r:id="rId31"/>
    <p:sldId id="314" r:id="rId32"/>
    <p:sldId id="269" r:id="rId33"/>
    <p:sldId id="315" r:id="rId34"/>
    <p:sldId id="31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7B0E"/>
    <a:srgbClr val="FF8F0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vertBarState="minimized">
    <p:restoredLeft sz="15620"/>
    <p:restoredTop sz="90244" autoAdjust="0"/>
  </p:normalViewPr>
  <p:slideViewPr>
    <p:cSldViewPr snapToGrid="0" snapToObjects="1" showGuides="1">
      <p:cViewPr>
        <p:scale>
          <a:sx n="75" d="100"/>
          <a:sy n="75" d="100"/>
        </p:scale>
        <p:origin x="-2456" y="-616"/>
      </p:cViewPr>
      <p:guideLst>
        <p:guide orient="horz" pos="1582"/>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3" d="100"/>
          <a:sy n="83" d="100"/>
        </p:scale>
        <p:origin x="-2648"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martone:Downloads:Analytics%20neuinfo.org%20Search%20Terms%2020130901-20131001.csv"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manualLayout>
          <c:layoutTarget val="inner"/>
          <c:xMode val="edge"/>
          <c:yMode val="edge"/>
          <c:x val="0.106011471752533"/>
          <c:y val="0.0329711541343632"/>
          <c:w val="0.784692705939602"/>
          <c:h val="0.700480076053147"/>
        </c:manualLayout>
      </c:layout>
      <c:barChart>
        <c:barDir val="col"/>
        <c:grouping val="stacked"/>
        <c:ser>
          <c:idx val="0"/>
          <c:order val="0"/>
          <c:cat>
            <c:strRef>
              <c:f>Sheet1!$A$1:$L$1</c:f>
              <c:strCache>
                <c:ptCount val="12"/>
                <c:pt idx="0">
                  <c:v>Anatomical structure</c:v>
                </c:pt>
                <c:pt idx="1">
                  <c:v>Cell</c:v>
                </c:pt>
                <c:pt idx="2">
                  <c:v>Disease</c:v>
                </c:pt>
                <c:pt idx="3">
                  <c:v>Organism</c:v>
                </c:pt>
                <c:pt idx="4">
                  <c:v>Quality</c:v>
                </c:pt>
                <c:pt idx="5">
                  <c:v>Function or Process</c:v>
                </c:pt>
                <c:pt idx="6">
                  <c:v>Molecule or Gene</c:v>
                </c:pt>
                <c:pt idx="7">
                  <c:v>Resource</c:v>
                </c:pt>
                <c:pt idx="8">
                  <c:v>Resource Type</c:v>
                </c:pt>
                <c:pt idx="9">
                  <c:v>Subcellular</c:v>
                </c:pt>
                <c:pt idx="10">
                  <c:v>Technique</c:v>
                </c:pt>
                <c:pt idx="11">
                  <c:v>Other</c:v>
                </c:pt>
              </c:strCache>
            </c:strRef>
          </c:cat>
          <c:val>
            <c:numRef>
              <c:f>Sheet1!$A$2:$L$2</c:f>
              <c:numCache>
                <c:formatCode>General</c:formatCode>
                <c:ptCount val="12"/>
                <c:pt idx="0">
                  <c:v>191.0</c:v>
                </c:pt>
                <c:pt idx="1">
                  <c:v>58.0</c:v>
                </c:pt>
                <c:pt idx="2">
                  <c:v>110.0</c:v>
                </c:pt>
                <c:pt idx="3">
                  <c:v>21.0</c:v>
                </c:pt>
                <c:pt idx="4">
                  <c:v>21.0</c:v>
                </c:pt>
                <c:pt idx="5">
                  <c:v>62.0</c:v>
                </c:pt>
                <c:pt idx="6">
                  <c:v>105.0</c:v>
                </c:pt>
                <c:pt idx="7">
                  <c:v>137.0</c:v>
                </c:pt>
                <c:pt idx="8">
                  <c:v>71.0</c:v>
                </c:pt>
                <c:pt idx="9">
                  <c:v>20.0</c:v>
                </c:pt>
                <c:pt idx="10">
                  <c:v>143.0</c:v>
                </c:pt>
                <c:pt idx="11">
                  <c:v>148.0</c:v>
                </c:pt>
              </c:numCache>
            </c:numRef>
          </c:val>
        </c:ser>
        <c:overlap val="100"/>
        <c:axId val="304941832"/>
        <c:axId val="304922760"/>
      </c:barChart>
      <c:catAx>
        <c:axId val="304941832"/>
        <c:scaling>
          <c:orientation val="minMax"/>
        </c:scaling>
        <c:axPos val="b"/>
        <c:tickLblPos val="nextTo"/>
        <c:crossAx val="304922760"/>
        <c:crosses val="autoZero"/>
        <c:auto val="1"/>
        <c:lblAlgn val="ctr"/>
        <c:lblOffset val="100"/>
      </c:catAx>
      <c:valAx>
        <c:axId val="304922760"/>
        <c:scaling>
          <c:orientation val="minMax"/>
        </c:scaling>
        <c:axPos val="l"/>
        <c:majorGridlines/>
        <c:numFmt formatCode="General" sourceLinked="1"/>
        <c:tickLblPos val="nextTo"/>
        <c:crossAx val="304941832"/>
        <c:crosses val="autoZero"/>
        <c:crossBetween val="between"/>
      </c:valAx>
    </c:plotArea>
    <c:legend>
      <c:legendPos val="r"/>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9A875-E2E6-4449-B96C-BA784E49A87C}" type="datetimeFigureOut">
              <a:rPr lang="en-US" smtClean="0"/>
              <a:pPr/>
              <a:t>10/3/13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0854F4-1F88-AD46-8256-E3EF0EA351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s://confluence.crbs.ucsd.edu/display/NIF/NIF+Ontologies+and+Terminologie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The NIFSTD </a:t>
            </a:r>
            <a:r>
              <a:rPr lang="en-US" sz="1200" kern="1200" baseline="0" dirty="0" err="1" smtClean="0">
                <a:solidFill>
                  <a:schemeClr val="tx1"/>
                </a:solidFill>
                <a:latin typeface="+mn-lt"/>
                <a:ea typeface="+mn-ea"/>
                <a:cs typeface="+mn-cs"/>
              </a:rPr>
              <a:t>ontologies</a:t>
            </a:r>
            <a:r>
              <a:rPr lang="en-US" sz="1200" kern="1200" baseline="0" dirty="0" smtClean="0">
                <a:solidFill>
                  <a:schemeClr val="tx1"/>
                </a:solidFill>
                <a:latin typeface="+mn-lt"/>
                <a:ea typeface="+mn-ea"/>
                <a:cs typeface="+mn-cs"/>
              </a:rPr>
              <a:t> are built in a modular fashion, where each module covers a distinct, orthogonal domain of neuroscience (Bug et al., 2008).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Modules covered in NIFSTD include anatomy, cell types, experimental techniques, nervous system function, small molecules and so forth. </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NIFSTD modules are expressed in W3C standard Web Ontology Language Description Logic (OWL-DL) formalism. </a:t>
            </a:r>
          </a:p>
          <a:p>
            <a:r>
              <a:rPr lang="en-US" sz="1200" kern="1200" dirty="0" smtClean="0">
                <a:solidFill>
                  <a:schemeClr val="tx1"/>
                </a:solidFill>
                <a:latin typeface="+mn-lt"/>
                <a:ea typeface="+mn-ea"/>
                <a:cs typeface="+mn-cs"/>
              </a:rPr>
              <a:t>Using OWL-DL, NIFSTD provides a balance between its expressivity and computational decidability. OWL-DL also allows the NIFSTD </a:t>
            </a:r>
            <a:r>
              <a:rPr lang="en-US" sz="1200" kern="1200" dirty="0" err="1" smtClean="0">
                <a:solidFill>
                  <a:schemeClr val="tx1"/>
                </a:solidFill>
                <a:latin typeface="+mn-lt"/>
                <a:ea typeface="+mn-ea"/>
                <a:cs typeface="+mn-cs"/>
              </a:rPr>
              <a:t>ontologies</a:t>
            </a:r>
            <a:r>
              <a:rPr lang="en-US" sz="1200" kern="1200" dirty="0" smtClean="0">
                <a:solidFill>
                  <a:schemeClr val="tx1"/>
                </a:solidFill>
                <a:latin typeface="+mn-lt"/>
                <a:ea typeface="+mn-ea"/>
                <a:cs typeface="+mn-cs"/>
              </a:rPr>
              <a:t> to be supported by a range of </a:t>
            </a:r>
            <a:r>
              <a:rPr lang="en-US" sz="1200" kern="1200" dirty="0" err="1" smtClean="0">
                <a:solidFill>
                  <a:schemeClr val="tx1"/>
                </a:solidFill>
                <a:latin typeface="+mn-lt"/>
                <a:ea typeface="+mn-ea"/>
                <a:cs typeface="+mn-cs"/>
              </a:rPr>
              <a:t>reasoners</a:t>
            </a:r>
            <a:r>
              <a:rPr lang="en-US" sz="1200" kern="1200" dirty="0" smtClean="0">
                <a:solidFill>
                  <a:schemeClr val="tx1"/>
                </a:solidFill>
                <a:latin typeface="+mn-lt"/>
                <a:ea typeface="+mn-ea"/>
                <a:cs typeface="+mn-cs"/>
              </a:rPr>
              <a:t> (DIG Group; such as Pellet and Fact++. NIFSTD utilizes these </a:t>
            </a:r>
            <a:r>
              <a:rPr lang="en-US" sz="1200" kern="1200" dirty="0" err="1" smtClean="0">
                <a:solidFill>
                  <a:schemeClr val="tx1"/>
                </a:solidFill>
                <a:latin typeface="+mn-lt"/>
                <a:ea typeface="+mn-ea"/>
                <a:cs typeface="+mn-cs"/>
              </a:rPr>
              <a:t>reasoners</a:t>
            </a:r>
            <a:r>
              <a:rPr lang="en-US" sz="1200" kern="1200" dirty="0" smtClean="0">
                <a:solidFill>
                  <a:schemeClr val="tx1"/>
                </a:solidFill>
                <a:latin typeface="+mn-lt"/>
                <a:ea typeface="+mn-ea"/>
                <a:cs typeface="+mn-cs"/>
              </a:rPr>
              <a:t> to maintain its inferred classification hierarchies as well as to keep its </a:t>
            </a:r>
            <a:r>
              <a:rPr lang="en-US" sz="1200" kern="1200" dirty="0" err="1" smtClean="0">
                <a:solidFill>
                  <a:schemeClr val="tx1"/>
                </a:solidFill>
                <a:latin typeface="+mn-lt"/>
                <a:ea typeface="+mn-ea"/>
                <a:cs typeface="+mn-cs"/>
              </a:rPr>
              <a:t>ontologies</a:t>
            </a:r>
            <a:r>
              <a:rPr lang="en-US" sz="1200" kern="1200" dirty="0" smtClean="0">
                <a:solidFill>
                  <a:schemeClr val="tx1"/>
                </a:solidFill>
                <a:latin typeface="+mn-lt"/>
                <a:ea typeface="+mn-ea"/>
                <a:cs typeface="+mn-cs"/>
              </a:rPr>
              <a:t> in a logically consistent state.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NIFSTD currently supports OWL 2, the latest ontology language advocated by the W3C consortium. OWL 2 has some improved ontological features such as defining property chain rules to enable transitivity across object properties, specifying reflexivity, asymmetry, and </a:t>
            </a:r>
            <a:r>
              <a:rPr lang="en-US" sz="1200" kern="1200" dirty="0" err="1" smtClean="0">
                <a:solidFill>
                  <a:schemeClr val="tx1"/>
                </a:solidFill>
                <a:latin typeface="+mn-lt"/>
                <a:ea typeface="+mn-ea"/>
                <a:cs typeface="+mn-cs"/>
              </a:rPr>
              <a:t>disjointness</a:t>
            </a:r>
            <a:r>
              <a:rPr lang="en-US" sz="1200" kern="1200" dirty="0" smtClean="0">
                <a:solidFill>
                  <a:schemeClr val="tx1"/>
                </a:solidFill>
                <a:latin typeface="+mn-lt"/>
                <a:ea typeface="+mn-ea"/>
                <a:cs typeface="+mn-cs"/>
              </a:rPr>
              <a:t> between object properties, richer data-types, qualified cardinality restrictions, and enhanced annotation capabilities.</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NIFSTD closely follows the OBO Foundry best practices; </a:t>
            </a:r>
          </a:p>
          <a:p>
            <a:r>
              <a:rPr lang="en-US" sz="1200" kern="1200" baseline="0" dirty="0" smtClean="0">
                <a:solidFill>
                  <a:schemeClr val="tx1"/>
                </a:solidFill>
                <a:latin typeface="+mn-lt"/>
                <a:ea typeface="+mn-ea"/>
                <a:cs typeface="+mn-cs"/>
              </a:rPr>
              <a:t>However,  when it comes to community consensus, we take a practical approach, designed to easily extend the NIFSTD </a:t>
            </a:r>
            <a:r>
              <a:rPr lang="en-US" sz="1200" kern="1200" baseline="0" dirty="0" err="1" smtClean="0">
                <a:solidFill>
                  <a:schemeClr val="tx1"/>
                </a:solidFill>
                <a:latin typeface="+mn-lt"/>
                <a:ea typeface="+mn-ea"/>
                <a:cs typeface="+mn-cs"/>
              </a:rPr>
              <a:t>ontologies</a:t>
            </a:r>
            <a:r>
              <a:rPr lang="en-US" sz="1200" kern="1200" baseline="0" dirty="0" smtClean="0">
                <a:solidFill>
                  <a:schemeClr val="tx1"/>
                </a:solidFill>
                <a:latin typeface="+mn-lt"/>
                <a:ea typeface="+mn-ea"/>
                <a:cs typeface="+mn-cs"/>
              </a:rPr>
              <a:t>, while at the same time mitigating against any disruptions to the production NIF system.</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upper level classes in NIFSTD modules are normalized under the appropriate BFO entities.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Since the beginning, we recognized the significance of a formal ontology.  As the number of biomedical </a:t>
            </a:r>
            <a:r>
              <a:rPr lang="en-US" sz="1200" kern="1200" baseline="0" dirty="0" err="1" smtClean="0">
                <a:solidFill>
                  <a:schemeClr val="tx1"/>
                </a:solidFill>
                <a:latin typeface="+mn-lt"/>
                <a:ea typeface="+mn-ea"/>
                <a:cs typeface="+mn-cs"/>
              </a:rPr>
              <a:t>ontologies</a:t>
            </a:r>
            <a:r>
              <a:rPr lang="en-US" sz="1200" kern="1200" baseline="0" dirty="0" smtClean="0">
                <a:solidFill>
                  <a:schemeClr val="tx1"/>
                </a:solidFill>
                <a:latin typeface="+mn-lt"/>
                <a:ea typeface="+mn-ea"/>
                <a:cs typeface="+mn-cs"/>
              </a:rPr>
              <a:t> increases, formal ontology like BFO plays an important role to promote semantic interoperability and data integration. Essentially BFO provides a logical basis to categorize the domain-independent high level classes, such  as the entities, characteristics and processes. This kind of categorization helps to avoid erroneous and ambiguous ontological assertions, and it was necessary to develop a large-scale ontology like NIFSTD. </a:t>
            </a:r>
          </a:p>
          <a:p>
            <a:endParaRPr lang="en-US" dirty="0"/>
          </a:p>
        </p:txBody>
      </p:sp>
      <p:sp>
        <p:nvSpPr>
          <p:cNvPr id="4" name="Slide Number Placeholder 3"/>
          <p:cNvSpPr>
            <a:spLocks noGrp="1"/>
          </p:cNvSpPr>
          <p:nvPr>
            <p:ph type="sldNum" sz="quarter" idx="10"/>
          </p:nvPr>
        </p:nvSpPr>
        <p:spPr/>
        <p:txBody>
          <a:bodyPr/>
          <a:lstStyle/>
          <a:p>
            <a:fld id="{6DE23872-8588-4F55-B404-AF63D9F55D61}"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6CCCAB-B859-4348-A75E-C8D09A863644}"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a:latin typeface="Calibri" pitchFamily="-109" charset="0"/>
              <a:ea typeface="ＭＳ Ｐゴシック" pitchFamily="-109" charset="-128"/>
              <a:cs typeface="ＭＳ Ｐゴシック" pitchFamily="-109"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CB90E4D-DE58-426C-BB6D-7434492F38FE}"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B90E4D-DE58-426C-BB6D-7434492F38FE}"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NeuroLex</a:t>
            </a:r>
            <a:r>
              <a:rPr lang="en-US" sz="1200" kern="1200" dirty="0" smtClean="0">
                <a:solidFill>
                  <a:schemeClr val="tx1"/>
                </a:solidFill>
                <a:latin typeface="+mn-lt"/>
                <a:ea typeface="+mn-ea"/>
                <a:cs typeface="+mn-cs"/>
              </a:rPr>
              <a:t> has a semantic backend to structure its overall knowledge, a page in </a:t>
            </a:r>
            <a:r>
              <a:rPr lang="en-US" sz="1200" kern="1200" dirty="0" err="1" smtClean="0">
                <a:solidFill>
                  <a:schemeClr val="tx1"/>
                </a:solidFill>
                <a:latin typeface="+mn-lt"/>
                <a:ea typeface="+mn-ea"/>
                <a:cs typeface="+mn-cs"/>
              </a:rPr>
              <a:t>NeuroLex</a:t>
            </a:r>
            <a:r>
              <a:rPr lang="en-US" sz="1200" kern="1200" dirty="0" smtClean="0">
                <a:solidFill>
                  <a:schemeClr val="tx1"/>
                </a:solidFill>
                <a:latin typeface="+mn-lt"/>
                <a:ea typeface="+mn-ea"/>
                <a:cs typeface="+mn-cs"/>
              </a:rPr>
              <a:t> can dynamically call relevant information from other pages. For example, </a:t>
            </a:r>
            <a:r>
              <a:rPr lang="en-US" sz="1200" kern="1200" dirty="0" err="1" smtClean="0">
                <a:solidFill>
                  <a:schemeClr val="tx1"/>
                </a:solidFill>
                <a:latin typeface="+mn-lt"/>
                <a:ea typeface="+mn-ea"/>
                <a:cs typeface="+mn-cs"/>
              </a:rPr>
              <a:t>NeuroLex</a:t>
            </a:r>
            <a:r>
              <a:rPr lang="en-US" sz="1200" kern="1200" dirty="0" smtClean="0">
                <a:solidFill>
                  <a:schemeClr val="tx1"/>
                </a:solidFill>
                <a:latin typeface="+mn-lt"/>
                <a:ea typeface="+mn-ea"/>
                <a:cs typeface="+mn-cs"/>
              </a:rPr>
              <a:t> has the ability to automatically assemble related knowledge about Cerebellum as shown in the boxes corresponding to (D), (E), and (F) in the figure. Note that the information contained in (D) and (F) are not entered as part of the ‘Cerebellum’ page itself, but are automatically assembled from the edits made to other pages, e.g., if a user enters a soma location for a neuron that is a part of cerebellum, the neuron automatically shows up on this page under the "Neurons in cerebellum" in section (D). Analogously, the "Axons in Cerebellum" in section (D) is also populated from the edits made in other pages. Finally, </a:t>
            </a:r>
            <a:r>
              <a:rPr lang="en-US" sz="1200" kern="1200" dirty="0" err="1" smtClean="0">
                <a:solidFill>
                  <a:schemeClr val="tx1"/>
                </a:solidFill>
                <a:latin typeface="+mn-lt"/>
                <a:ea typeface="+mn-ea"/>
                <a:cs typeface="+mn-cs"/>
              </a:rPr>
              <a:t>NeuroLex</a:t>
            </a:r>
            <a:r>
              <a:rPr lang="en-US" sz="1200" kern="1200" dirty="0" smtClean="0">
                <a:solidFill>
                  <a:schemeClr val="tx1"/>
                </a:solidFill>
                <a:latin typeface="+mn-lt"/>
                <a:ea typeface="+mn-ea"/>
                <a:cs typeface="+mn-cs"/>
              </a:rPr>
              <a:t> is meant to house all concepts of relevance to neuroscience, regardless of whether or not they are particularly noteworthy.</a:t>
            </a:r>
          </a:p>
          <a:p>
            <a:endParaRPr lang="en-US" sz="1200" b="1" kern="1200" dirty="0" smtClean="0">
              <a:solidFill>
                <a:schemeClr val="tx1"/>
              </a:solidFill>
              <a:latin typeface="+mn-lt"/>
              <a:ea typeface="+mn-ea"/>
              <a:cs typeface="+mn-cs"/>
            </a:endParaRPr>
          </a:p>
          <a:p>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DE23872-8588-4F55-B404-AF63D9F55D61}"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envision </a:t>
            </a:r>
            <a:r>
              <a:rPr lang="en-US" sz="1200" kern="1200" dirty="0" err="1" smtClean="0">
                <a:solidFill>
                  <a:schemeClr val="tx1"/>
                </a:solidFill>
                <a:latin typeface="+mn-lt"/>
                <a:ea typeface="+mn-ea"/>
                <a:cs typeface="+mn-cs"/>
              </a:rPr>
              <a:t>NeuroLex</a:t>
            </a:r>
            <a:r>
              <a:rPr lang="en-US" sz="1200" kern="1200" dirty="0" smtClean="0">
                <a:solidFill>
                  <a:schemeClr val="tx1"/>
                </a:solidFill>
                <a:latin typeface="+mn-lt"/>
                <a:ea typeface="+mn-ea"/>
                <a:cs typeface="+mn-cs"/>
              </a:rPr>
              <a:t> as the main entry point for the broader community to access, annotate, edit and enhance the core NIFSTD content. The peer-reviewed contributions in the media wiki are later implanted in formal OWL modules.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While the properties in </a:t>
            </a:r>
            <a:r>
              <a:rPr lang="en-US" sz="1200" kern="1200" dirty="0" err="1" smtClean="0">
                <a:solidFill>
                  <a:schemeClr val="tx1"/>
                </a:solidFill>
                <a:latin typeface="+mn-lt"/>
                <a:ea typeface="+mn-ea"/>
                <a:cs typeface="+mn-cs"/>
              </a:rPr>
              <a:t>NeuroLex</a:t>
            </a:r>
            <a:r>
              <a:rPr lang="en-US" sz="1200" kern="1200" dirty="0" smtClean="0">
                <a:solidFill>
                  <a:schemeClr val="tx1"/>
                </a:solidFill>
                <a:latin typeface="+mn-lt"/>
                <a:ea typeface="+mn-ea"/>
                <a:cs typeface="+mn-cs"/>
              </a:rPr>
              <a:t> are meant for easier interpretation, the restrictions in NIFSTD are usually based on rigorous OBO-RO standard relations. For example, the property ‘soma located in’ is translated as ‘Neuron X’ </a:t>
            </a:r>
            <a:r>
              <a:rPr lang="en-US" sz="1200" kern="1200" dirty="0" err="1" smtClean="0">
                <a:solidFill>
                  <a:schemeClr val="tx1"/>
                </a:solidFill>
                <a:latin typeface="+mn-lt"/>
                <a:ea typeface="+mn-ea"/>
                <a:cs typeface="+mn-cs"/>
              </a:rPr>
              <a:t>has_part</a:t>
            </a:r>
            <a:r>
              <a:rPr lang="en-US" sz="1200" kern="1200" dirty="0" smtClean="0">
                <a:solidFill>
                  <a:schemeClr val="tx1"/>
                </a:solidFill>
                <a:latin typeface="+mn-lt"/>
                <a:ea typeface="+mn-ea"/>
                <a:cs typeface="+mn-cs"/>
              </a:rPr>
              <a:t> some (‘Soma’ and (</a:t>
            </a:r>
            <a:r>
              <a:rPr lang="en-US" sz="1200" kern="1200" dirty="0" err="1" smtClean="0">
                <a:solidFill>
                  <a:schemeClr val="tx1"/>
                </a:solidFill>
                <a:latin typeface="+mn-lt"/>
                <a:ea typeface="+mn-ea"/>
                <a:cs typeface="+mn-cs"/>
              </a:rPr>
              <a:t>part_of</a:t>
            </a:r>
            <a:r>
              <a:rPr lang="en-US" sz="1200" kern="1200" dirty="0" smtClean="0">
                <a:solidFill>
                  <a:schemeClr val="tx1"/>
                </a:solidFill>
                <a:latin typeface="+mn-lt"/>
                <a:ea typeface="+mn-ea"/>
                <a:cs typeface="+mn-cs"/>
              </a:rPr>
              <a:t> some ‘Brain region Y’)) in NIFSTD. </a:t>
            </a:r>
          </a:p>
          <a:p>
            <a:endParaRPr lang="en-US" sz="1200" kern="1200" dirty="0" smtClean="0">
              <a:solidFill>
                <a:schemeClr val="tx1"/>
              </a:solidFill>
              <a:latin typeface="+mn-lt"/>
              <a:ea typeface="+mn-ea"/>
              <a:cs typeface="+mn-cs"/>
            </a:endParaRPr>
          </a:p>
          <a:p>
            <a:r>
              <a:rPr lang="en-US" dirty="0" smtClean="0"/>
              <a:t>The </a:t>
            </a:r>
            <a:r>
              <a:rPr lang="en-US" dirty="0" err="1" smtClean="0"/>
              <a:t>Neurolex</a:t>
            </a:r>
            <a:r>
              <a:rPr lang="en-US" dirty="0" smtClean="0"/>
              <a:t> Wiki is a </a:t>
            </a:r>
            <a:r>
              <a:rPr lang="en-US" dirty="0" err="1" smtClean="0"/>
              <a:t>curated</a:t>
            </a:r>
            <a:r>
              <a:rPr lang="en-US" dirty="0" smtClean="0"/>
              <a:t> site; that is, members of the NIF and affiliated projects regularly review the content and may modify it as necessary. The Wiki was set up for the purpose of providing the community an opportunity to contribute categories and definitions to enhance description and access to neuroscience-relevant data. </a:t>
            </a:r>
          </a:p>
          <a:p>
            <a:endParaRPr lang="en-US" dirty="0" smtClean="0"/>
          </a:p>
          <a:p>
            <a:r>
              <a:rPr lang="en-US" dirty="0" smtClean="0"/>
              <a:t>The concepts contributed on the Wiki are used to help build the </a:t>
            </a:r>
            <a:r>
              <a:rPr lang="en-US" dirty="0" smtClean="0">
                <a:hlinkClick r:id="rId3" tooltip="https://confluence.crbs.ucsd.edu/display/NIF/NIF+Ontologies+and+Terminologies"/>
              </a:rPr>
              <a:t>NIF </a:t>
            </a:r>
            <a:r>
              <a:rPr lang="en-US" dirty="0" err="1" smtClean="0">
                <a:hlinkClick r:id="rId3" tooltip="https://confluence.crbs.ucsd.edu/display/NIF/NIF+Ontologies+and+Terminologies"/>
              </a:rPr>
              <a:t>ontologies</a:t>
            </a:r>
            <a:r>
              <a:rPr lang="en-US" dirty="0" smtClean="0"/>
              <a:t>. </a:t>
            </a:r>
          </a:p>
          <a:p>
            <a:r>
              <a:rPr lang="en-US" dirty="0" smtClean="0"/>
              <a:t>When new categories are created or new relationships added, the NIF curators determine whether the category needs to be added to our </a:t>
            </a:r>
            <a:r>
              <a:rPr lang="en-US" dirty="0" err="1" smtClean="0"/>
              <a:t>ontologies</a:t>
            </a:r>
            <a:r>
              <a:rPr lang="en-US" dirty="0" smtClean="0"/>
              <a:t>. This determination is made based on whether we have a current ontology covering the domain, whether the category is unique, that is, it does not already exist under another label, and whether it is relevant to the mission of the NIF. If these conditions are met, the category is added to the NIFSTD ontology. </a:t>
            </a:r>
          </a:p>
          <a:p>
            <a:endParaRPr lang="en-US" dirty="0" smtClean="0"/>
          </a:p>
          <a:p>
            <a:r>
              <a:rPr lang="en-US" dirty="0" smtClean="0"/>
              <a:t>Categories that are added to the NIFSTD receive a unique identifier, usually of the form </a:t>
            </a:r>
            <a:r>
              <a:rPr lang="en-US" dirty="0" err="1" smtClean="0"/>
              <a:t>nlx</a:t>
            </a:r>
            <a:r>
              <a:rPr lang="en-US" dirty="0" smtClean="0"/>
              <a:t>_####. If the category already exists in a community ontology, the identifier assigned in the original ontology is reused. If a category is determined to already exist, the label used is usually added as a synonym to the existing category. In this case, the original category page is usually deleted. Any changes to a page can be viewed by clicking on the "history" tab.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C00B558-6770-404F-A0F7-C0D798396595}"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NIFSTD has includes a set of defined classes to infer useful classification of neuron</a:t>
            </a:r>
            <a:r>
              <a:rPr lang="en-US" sz="1200" kern="1200" baseline="0" dirty="0" smtClean="0">
                <a:solidFill>
                  <a:schemeClr val="tx1"/>
                </a:solidFill>
                <a:latin typeface="+mn-lt"/>
                <a:ea typeface="+mn-ea"/>
                <a:cs typeface="+mn-cs"/>
              </a:rPr>
              <a:t> types </a:t>
            </a:r>
            <a:r>
              <a:rPr lang="en-US" sz="1200" kern="1200" dirty="0" smtClean="0">
                <a:solidFill>
                  <a:schemeClr val="tx1"/>
                </a:solidFill>
                <a:latin typeface="+mn-lt"/>
                <a:ea typeface="+mn-ea"/>
                <a:cs typeface="+mn-cs"/>
              </a:rPr>
              <a:t> and molecules.</a:t>
            </a:r>
            <a:r>
              <a:rPr lang="en-US" dirty="0" smtClean="0"/>
              <a:t> </a:t>
            </a:r>
          </a:p>
        </p:txBody>
      </p:sp>
      <p:sp>
        <p:nvSpPr>
          <p:cNvPr id="4" name="Slide Number Placeholder 3"/>
          <p:cNvSpPr>
            <a:spLocks noGrp="1"/>
          </p:cNvSpPr>
          <p:nvPr>
            <p:ph type="sldNum" sz="quarter" idx="10"/>
          </p:nvPr>
        </p:nvSpPr>
        <p:spPr/>
        <p:txBody>
          <a:bodyPr/>
          <a:lstStyle/>
          <a:p>
            <a:fld id="{3CB90E4D-DE58-426C-BB6D-7434492F38FE}"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a:ln/>
        </p:spPr>
      </p:sp>
      <p:sp>
        <p:nvSpPr>
          <p:cNvPr id="26627" name="Notes Placeholder 2"/>
          <p:cNvSpPr>
            <a:spLocks noGrp="1"/>
          </p:cNvSpPr>
          <p:nvPr>
            <p:ph type="body" idx="1"/>
          </p:nvPr>
        </p:nvSpPr>
        <p:spPr>
          <a:noFill/>
          <a:ln/>
        </p:spPr>
        <p:txBody>
          <a:bodyPr/>
          <a:lstStyle/>
          <a:p>
            <a:endParaRPr lang="en-US">
              <a:latin typeface="Calibri" charset="0"/>
            </a:endParaRPr>
          </a:p>
        </p:txBody>
      </p:sp>
      <p:sp>
        <p:nvSpPr>
          <p:cNvPr id="26628" name="Slide Number Placeholder 3"/>
          <p:cNvSpPr>
            <a:spLocks noGrp="1"/>
          </p:cNvSpPr>
          <p:nvPr>
            <p:ph type="sldNum" sz="quarter" idx="5"/>
          </p:nvPr>
        </p:nvSpPr>
        <p:spPr>
          <a:noFill/>
        </p:spPr>
        <p:txBody>
          <a:bodyPr/>
          <a:lstStyle/>
          <a:p>
            <a:fld id="{EFB42A56-A9F7-0A4C-9ADE-5310AFEF52E2}" type="slidenum">
              <a:rPr lang="en-US" smtClean="0">
                <a:latin typeface="Arial" charset="0"/>
                <a:ea typeface="ＭＳ Ｐゴシック" charset="-128"/>
                <a:cs typeface="ＭＳ Ｐゴシック" charset="-128"/>
              </a:rPr>
              <a:pPr/>
              <a:t>20</a:t>
            </a:fld>
            <a:endParaRPr lang="en-US" smtClean="0">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validating our results, we see three types of matches.</a:t>
            </a:r>
          </a:p>
          <a:p>
            <a:endParaRPr lang="en-US" baseline="0" dirty="0" smtClean="0"/>
          </a:p>
          <a:p>
            <a:r>
              <a:rPr lang="en-US" baseline="0" dirty="0" smtClean="0"/>
              <a:t>The first are direct matches</a:t>
            </a:r>
          </a:p>
          <a:p>
            <a:endParaRPr lang="en-US" baseline="0" dirty="0" smtClean="0"/>
          </a:p>
          <a:p>
            <a:r>
              <a:rPr lang="en-US" baseline="0" dirty="0" smtClean="0"/>
              <a:t>NOTE: should make diagram in the style of previous slides (not screenshot)</a:t>
            </a:r>
            <a:r>
              <a:rPr lang="en-US" dirty="0" smtClean="0"/>
              <a:t>        </a:t>
            </a:r>
            <a:endParaRPr lang="en-US" dirty="0"/>
          </a:p>
        </p:txBody>
      </p:sp>
      <p:sp>
        <p:nvSpPr>
          <p:cNvPr id="4" name="Slide Number Placeholder 3"/>
          <p:cNvSpPr>
            <a:spLocks noGrp="1"/>
          </p:cNvSpPr>
          <p:nvPr>
            <p:ph type="sldNum" sz="quarter" idx="10"/>
          </p:nvPr>
        </p:nvSpPr>
        <p:spPr/>
        <p:txBody>
          <a:bodyPr/>
          <a:lstStyle/>
          <a:p>
            <a:fld id="{8B79E076-FCA0-4D78-84DC-B17D28FC3F99}"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F7C7C0F-57CC-154C-BF52-6CF27275E107}" type="datetimeFigureOut">
              <a:rPr lang="en-US" smtClean="0"/>
              <a:pPr/>
              <a:t>10/3/13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8D6EFD-3594-6641-A461-3682425408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F7C7C0F-57CC-154C-BF52-6CF27275E107}" type="datetimeFigureOut">
              <a:rPr lang="en-US" smtClean="0"/>
              <a:pPr/>
              <a:t>10/3/13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8D6EFD-3594-6641-A461-3682425408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F7C7C0F-57CC-154C-BF52-6CF27275E107}" type="datetimeFigureOut">
              <a:rPr lang="en-US" smtClean="0"/>
              <a:pPr/>
              <a:t>10/3/13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8D6EFD-3594-6641-A461-36824254082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p:spPr>
        <p:txBody>
          <a:bodyPr/>
          <a:lstStyle>
            <a:lvl1pPr>
              <a:defRPr>
                <a:latin typeface="Arial" pitchFamily="32" charset="0"/>
                <a:ea typeface="Arial" pitchFamily="32" charset="0"/>
                <a:cs typeface="Arial" pitchFamily="32"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atin typeface="Arial" pitchFamily="-107" charset="0"/>
                <a:ea typeface="Arial" pitchFamily="32" charset="0"/>
                <a:cs typeface="Arial" pitchFamily="32" charset="0"/>
              </a:defRPr>
            </a:lvl1pPr>
          </a:lstStyle>
          <a:p>
            <a:pPr>
              <a:defRPr/>
            </a:pPr>
            <a:fld id="{2FD34264-ADD4-E043-A0C7-26983ADE4598}"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F7C7C0F-57CC-154C-BF52-6CF27275E107}" type="datetimeFigureOut">
              <a:rPr lang="en-US" smtClean="0"/>
              <a:pPr/>
              <a:t>10/3/13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8D6EFD-3594-6641-A461-3682425408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F7C7C0F-57CC-154C-BF52-6CF27275E107}" type="datetimeFigureOut">
              <a:rPr lang="en-US" smtClean="0"/>
              <a:pPr/>
              <a:t>10/3/13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48D6EFD-3594-6641-A461-3682425408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F7C7C0F-57CC-154C-BF52-6CF27275E107}" type="datetimeFigureOut">
              <a:rPr lang="en-US" smtClean="0"/>
              <a:pPr/>
              <a:t>10/3/13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48D6EFD-3594-6641-A461-3682425408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F7C7C0F-57CC-154C-BF52-6CF27275E107}" type="datetimeFigureOut">
              <a:rPr lang="en-US" smtClean="0"/>
              <a:pPr/>
              <a:t>10/3/13</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D48D6EFD-3594-6641-A461-3682425408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2F7C7C0F-57CC-154C-BF52-6CF27275E107}" type="datetimeFigureOut">
              <a:rPr lang="en-US" smtClean="0"/>
              <a:pPr/>
              <a:t>10/3/13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D48D6EFD-3594-6641-A461-3682425408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F7C7C0F-57CC-154C-BF52-6CF27275E107}" type="datetimeFigureOut">
              <a:rPr lang="en-US" smtClean="0"/>
              <a:pPr/>
              <a:t>10/3/13</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D48D6EFD-3594-6641-A461-3682425408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C7C0F-57CC-154C-BF52-6CF27275E107}" type="datetimeFigureOut">
              <a:rPr lang="en-US" smtClean="0"/>
              <a:pPr/>
              <a:t>10/3/13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48D6EFD-3594-6641-A461-3682425408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C7C0F-57CC-154C-BF52-6CF27275E107}" type="datetimeFigureOut">
              <a:rPr lang="en-US" smtClean="0"/>
              <a:pPr/>
              <a:t>10/3/13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48D6EFD-3594-6641-A461-3682425408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6" descr="NIFneuron.jpg"/>
          <p:cNvPicPr>
            <a:picLocks noChangeAspect="1"/>
          </p:cNvPicPr>
          <p:nvPr/>
        </p:nvPicPr>
        <p:blipFill>
          <a:blip r:embed="rId14"/>
          <a:srcRect b="74783"/>
          <a:stretch>
            <a:fillRect/>
          </a:stretch>
        </p:blipFill>
        <p:spPr bwMode="auto">
          <a:xfrm>
            <a:off x="0" y="6165850"/>
            <a:ext cx="9144000" cy="681038"/>
          </a:xfrm>
          <a:prstGeom prst="rect">
            <a:avLst/>
          </a:prstGeom>
          <a:noFill/>
          <a:ln w="9525">
            <a:noFill/>
            <a:miter lim="800000"/>
            <a:headEnd/>
            <a:tailEnd/>
          </a:ln>
        </p:spPr>
      </p:pic>
      <p:cxnSp>
        <p:nvCxnSpPr>
          <p:cNvPr id="12" name="Straight Connector 11"/>
          <p:cNvCxnSpPr/>
          <p:nvPr/>
        </p:nvCxnSpPr>
        <p:spPr>
          <a:xfrm>
            <a:off x="0" y="6162675"/>
            <a:ext cx="9144000" cy="0"/>
          </a:xfrm>
          <a:prstGeom prst="line">
            <a:avLst/>
          </a:prstGeom>
          <a:ln w="9525" cmpd="sng">
            <a:solidFill>
              <a:srgbClr val="092D33"/>
            </a:solidFill>
          </a:ln>
        </p:spPr>
        <p:style>
          <a:lnRef idx="2">
            <a:schemeClr val="accent1"/>
          </a:lnRef>
          <a:fillRef idx="0">
            <a:schemeClr val="accent1"/>
          </a:fillRef>
          <a:effectRef idx="1">
            <a:schemeClr val="accent1"/>
          </a:effectRef>
          <a:fontRef idx="minor">
            <a:schemeClr val="tx1"/>
          </a:fontRef>
        </p:style>
      </p:cxnSp>
      <p:sp>
        <p:nvSpPr>
          <p:cNvPr id="1028" name="Title Placeholder 1"/>
          <p:cNvSpPr>
            <a:spLocks noGrp="1"/>
          </p:cNvSpPr>
          <p:nvPr>
            <p:ph type="title"/>
          </p:nvPr>
        </p:nvSpPr>
        <p:spPr bwMode="auto">
          <a:xfrm>
            <a:off x="457200" y="555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9" name="Text Placeholder 2"/>
          <p:cNvSpPr>
            <a:spLocks noGrp="1"/>
          </p:cNvSpPr>
          <p:nvPr>
            <p:ph type="body" idx="1"/>
          </p:nvPr>
        </p:nvSpPr>
        <p:spPr bwMode="auto">
          <a:xfrm>
            <a:off x="457200" y="1292225"/>
            <a:ext cx="8229600" cy="4833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fld id="{2F7C7C0F-57CC-154C-BF52-6CF27275E107}" type="datetimeFigureOut">
              <a:rPr lang="en-US" smtClean="0"/>
              <a:pPr/>
              <a:t>10/3/13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D48D6EFD-3594-6641-A461-36824254082E}" type="slidenum">
              <a:rPr lang="en-US" smtClean="0"/>
              <a:pPr/>
              <a:t>‹#›</a:t>
            </a:fld>
            <a:endParaRPr lang="en-US"/>
          </a:p>
        </p:txBody>
      </p:sp>
      <p:pic>
        <p:nvPicPr>
          <p:cNvPr id="1033" name="Picture 9" descr="NIFlogo-transparent.gif"/>
          <p:cNvPicPr>
            <a:picLocks noChangeAspect="1"/>
          </p:cNvPicPr>
          <p:nvPr/>
        </p:nvPicPr>
        <p:blipFill>
          <a:blip r:embed="rId15"/>
          <a:srcRect/>
          <a:stretch>
            <a:fillRect/>
          </a:stretch>
        </p:blipFill>
        <p:spPr bwMode="auto">
          <a:xfrm>
            <a:off x="25400" y="6061075"/>
            <a:ext cx="1374775" cy="882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xStyles>
    <p:titleStyle>
      <a:lvl1pPr algn="ctr" defTabSz="457200" rtl="0" eaLnBrk="1" fontAlgn="base" hangingPunct="1">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ＭＳ Ｐゴシック" pitchFamily="-107" charset="-128"/>
          <a:cs typeface="ＭＳ Ｐゴシック" pitchFamily="-107" charset="-128"/>
        </a:defRPr>
      </a:lvl1pPr>
      <a:lvl2pPr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400"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600"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800" algn="ctr" defTabSz="457200" rtl="0" eaLnBrk="1" fontAlgn="base" hangingPunct="1">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p:titleStyle>
    <p:bodyStyle>
      <a:lvl1pPr marL="342900" indent="-342900" algn="l" defTabSz="457200" rtl="0" eaLnBrk="1" fontAlgn="base" hangingPunct="1">
        <a:spcBef>
          <a:spcPct val="20000"/>
        </a:spcBef>
        <a:spcAft>
          <a:spcPct val="0"/>
        </a:spcAft>
        <a:buFont typeface="Arial" pitchFamily="-107" charset="0"/>
        <a:buChar char="•"/>
        <a:defRPr sz="2800" kern="1200">
          <a:solidFill>
            <a:schemeClr val="tx1"/>
          </a:solidFill>
          <a:latin typeface="+mn-lt"/>
          <a:ea typeface="ＭＳ Ｐゴシック" pitchFamily="-107" charset="-128"/>
          <a:cs typeface="ＭＳ Ｐゴシック" pitchFamily="-107" charset="-128"/>
        </a:defRPr>
      </a:lvl1pPr>
      <a:lvl2pPr marL="742950" indent="-285750" algn="l" defTabSz="457200" rtl="0" eaLnBrk="1" fontAlgn="base" hangingPunct="1">
        <a:spcBef>
          <a:spcPct val="20000"/>
        </a:spcBef>
        <a:spcAft>
          <a:spcPct val="0"/>
        </a:spcAft>
        <a:buFont typeface="Arial" pitchFamily="-107" charset="0"/>
        <a:buChar char="–"/>
        <a:defRPr sz="2400" kern="1200">
          <a:solidFill>
            <a:schemeClr val="tx1"/>
          </a:solidFill>
          <a:latin typeface="+mn-lt"/>
          <a:ea typeface="ＭＳ Ｐゴシック" pitchFamily="-107" charset="-128"/>
          <a:cs typeface="+mn-cs"/>
        </a:defRPr>
      </a:lvl2pPr>
      <a:lvl3pPr marL="1143000" indent="-228600" algn="l" defTabSz="457200" rtl="0" eaLnBrk="1" fontAlgn="base" hangingPunct="1">
        <a:spcBef>
          <a:spcPct val="20000"/>
        </a:spcBef>
        <a:spcAft>
          <a:spcPct val="0"/>
        </a:spcAft>
        <a:buFont typeface="Arial" pitchFamily="-107" charset="0"/>
        <a:buChar char="•"/>
        <a:defRPr sz="2000" kern="1200">
          <a:solidFill>
            <a:schemeClr val="tx1"/>
          </a:solidFill>
          <a:latin typeface="+mn-lt"/>
          <a:ea typeface="ＭＳ Ｐゴシック" pitchFamily="-107" charset="-128"/>
          <a:cs typeface="+mn-cs"/>
        </a:defRPr>
      </a:lvl3pPr>
      <a:lvl4pPr marL="1600200" indent="-228600" algn="l" defTabSz="457200" rtl="0" eaLnBrk="1" fontAlgn="base" hangingPunct="1">
        <a:spcBef>
          <a:spcPct val="20000"/>
        </a:spcBef>
        <a:spcAft>
          <a:spcPct val="0"/>
        </a:spcAft>
        <a:buFont typeface="Arial" pitchFamily="-107" charset="0"/>
        <a:buChar char="–"/>
        <a:defRPr sz="1800" kern="1200">
          <a:solidFill>
            <a:schemeClr val="tx1"/>
          </a:solidFill>
          <a:latin typeface="+mn-lt"/>
          <a:ea typeface="ＭＳ Ｐゴシック" pitchFamily="-107" charset="-128"/>
          <a:cs typeface="+mn-cs"/>
        </a:defRPr>
      </a:lvl4pPr>
      <a:lvl5pPr marL="2057400" indent="-228600" algn="l" defTabSz="457200" rtl="0" eaLnBrk="1" fontAlgn="base" hangingPunct="1">
        <a:spcBef>
          <a:spcPct val="20000"/>
        </a:spcBef>
        <a:spcAft>
          <a:spcPct val="0"/>
        </a:spcAft>
        <a:buFont typeface="Arial" pitchFamily="-107" charset="0"/>
        <a:buChar char="»"/>
        <a:defRPr sz="18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6.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de.google.com/p/developmental-stage-ontologies/wiki/MmusD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Experience of indexing brain research related measurements with </a:t>
            </a:r>
            <a:r>
              <a:rPr lang="en-US" dirty="0" smtClean="0"/>
              <a:t>NIFSTD</a:t>
            </a:r>
            <a:br>
              <a:rPr lang="en-US" dirty="0" smtClean="0"/>
            </a:br>
            <a:r>
              <a:rPr lang="en-US" dirty="0" smtClean="0"/>
              <a:t>(More requirements than implementation)</a:t>
            </a:r>
            <a:endParaRPr lang="en-US" dirty="0"/>
          </a:p>
        </p:txBody>
      </p:sp>
      <p:sp>
        <p:nvSpPr>
          <p:cNvPr id="3" name="Subtitle 2"/>
          <p:cNvSpPr>
            <a:spLocks noGrp="1"/>
          </p:cNvSpPr>
          <p:nvPr>
            <p:ph type="subTitle" idx="1"/>
          </p:nvPr>
        </p:nvSpPr>
        <p:spPr/>
        <p:txBody>
          <a:bodyPr/>
          <a:lstStyle/>
          <a:p>
            <a:r>
              <a:rPr lang="en-US" dirty="0" smtClean="0"/>
              <a:t>Maryann Martone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 name="Picture 13" descr="Screen Shot 2013-06-23 at 10.51.39 PM.png"/>
          <p:cNvPicPr>
            <a:picLocks noChangeAspect="1"/>
          </p:cNvPicPr>
          <p:nvPr/>
        </p:nvPicPr>
        <p:blipFill>
          <a:blip r:embed="rId2"/>
          <a:stretch>
            <a:fillRect/>
          </a:stretch>
        </p:blipFill>
        <p:spPr>
          <a:xfrm>
            <a:off x="370226" y="1289050"/>
            <a:ext cx="8458200" cy="5421923"/>
          </a:xfrm>
          <a:prstGeom prst="rect">
            <a:avLst/>
          </a:prstGeom>
        </p:spPr>
      </p:pic>
      <p:sp>
        <p:nvSpPr>
          <p:cNvPr id="2" name="Title 1"/>
          <p:cNvSpPr>
            <a:spLocks noGrp="1"/>
          </p:cNvSpPr>
          <p:nvPr>
            <p:ph type="title"/>
          </p:nvPr>
        </p:nvSpPr>
        <p:spPr>
          <a:xfrm>
            <a:off x="685800" y="146050"/>
            <a:ext cx="7772400" cy="1143000"/>
          </a:xfrm>
        </p:spPr>
        <p:txBody>
          <a:bodyPr>
            <a:normAutofit/>
          </a:bodyPr>
          <a:lstStyle/>
          <a:p>
            <a:r>
              <a:rPr lang="en-US" b="1" dirty="0" smtClean="0">
                <a:effectLst>
                  <a:outerShdw blurRad="38100" dist="38100" dir="2700000" algn="tl">
                    <a:srgbClr val="000000">
                      <a:alpha val="43137"/>
                    </a:srgbClr>
                  </a:outerShdw>
                </a:effectLst>
              </a:rPr>
              <a:t>Inside the federation:  What are the connections of the hippocampus?</a:t>
            </a:r>
            <a:endParaRPr lang="en-US" b="1" dirty="0">
              <a:effectLst>
                <a:outerShdw blurRad="38100" dist="38100" dir="2700000" algn="tl">
                  <a:srgbClr val="000000">
                    <a:alpha val="43137"/>
                  </a:srgbClr>
                </a:outerShdw>
              </a:effectLst>
            </a:endParaRPr>
          </a:p>
        </p:txBody>
      </p:sp>
      <p:sp>
        <p:nvSpPr>
          <p:cNvPr id="12" name="Rounded Rectangle 11"/>
          <p:cNvSpPr/>
          <p:nvPr/>
        </p:nvSpPr>
        <p:spPr>
          <a:xfrm>
            <a:off x="342900" y="1579338"/>
            <a:ext cx="4038600" cy="927100"/>
          </a:xfrm>
          <a:prstGeom prst="roundRect">
            <a:avLst/>
          </a:prstGeom>
          <a:solidFill>
            <a:srgbClr val="CCFFCC"/>
          </a:solid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Hippocampus OR “</a:t>
            </a:r>
            <a:r>
              <a:rPr lang="en-US" dirty="0" err="1" smtClean="0">
                <a:solidFill>
                  <a:srgbClr val="000000"/>
                </a:solidFill>
              </a:rPr>
              <a:t>Cornu</a:t>
            </a:r>
            <a:r>
              <a:rPr lang="en-US" dirty="0" smtClean="0">
                <a:solidFill>
                  <a:srgbClr val="000000"/>
                </a:solidFill>
              </a:rPr>
              <a:t> </a:t>
            </a:r>
            <a:r>
              <a:rPr lang="en-US" dirty="0" err="1" smtClean="0">
                <a:solidFill>
                  <a:srgbClr val="000000"/>
                </a:solidFill>
              </a:rPr>
              <a:t>Ammonis</a:t>
            </a:r>
            <a:r>
              <a:rPr lang="en-US" dirty="0" smtClean="0">
                <a:solidFill>
                  <a:srgbClr val="000000"/>
                </a:solidFill>
              </a:rPr>
              <a:t>” OR “</a:t>
            </a:r>
            <a:r>
              <a:rPr lang="en-US" dirty="0" err="1" smtClean="0">
                <a:solidFill>
                  <a:srgbClr val="000000"/>
                </a:solidFill>
              </a:rPr>
              <a:t>Ammon’s</a:t>
            </a:r>
            <a:r>
              <a:rPr lang="en-US" dirty="0" smtClean="0">
                <a:solidFill>
                  <a:srgbClr val="000000"/>
                </a:solidFill>
              </a:rPr>
              <a:t> horn”</a:t>
            </a:r>
            <a:endParaRPr lang="en-US" dirty="0">
              <a:solidFill>
                <a:srgbClr val="000000"/>
              </a:solidFill>
            </a:endParaRPr>
          </a:p>
        </p:txBody>
      </p:sp>
      <p:grpSp>
        <p:nvGrpSpPr>
          <p:cNvPr id="3" name="Group 12"/>
          <p:cNvGrpSpPr/>
          <p:nvPr/>
        </p:nvGrpSpPr>
        <p:grpSpPr>
          <a:xfrm>
            <a:off x="838200" y="1966688"/>
            <a:ext cx="7990226" cy="4862427"/>
            <a:chOff x="838200" y="1676400"/>
            <a:chExt cx="7990226" cy="4862427"/>
          </a:xfrm>
          <a:solidFill>
            <a:srgbClr val="CCFFCC"/>
          </a:solidFill>
        </p:grpSpPr>
        <p:grpSp>
          <p:nvGrpSpPr>
            <p:cNvPr id="4" name="Group 10"/>
            <p:cNvGrpSpPr/>
            <p:nvPr/>
          </p:nvGrpSpPr>
          <p:grpSpPr>
            <a:xfrm>
              <a:off x="838200" y="1676400"/>
              <a:ext cx="7990226" cy="4025900"/>
              <a:chOff x="838200" y="1155700"/>
              <a:chExt cx="7990226" cy="4025900"/>
            </a:xfrm>
            <a:grpFill/>
          </p:grpSpPr>
          <p:sp>
            <p:nvSpPr>
              <p:cNvPr id="7" name="Rounded Rectangle 6"/>
              <p:cNvSpPr/>
              <p:nvPr/>
            </p:nvSpPr>
            <p:spPr>
              <a:xfrm>
                <a:off x="5691526" y="1155700"/>
                <a:ext cx="3136900" cy="1117600"/>
              </a:xfrm>
              <a:prstGeom prst="roundRect">
                <a:avLst/>
              </a:prstGeom>
              <a:grp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Query expansion:  Synonyms and related concepts</a:t>
                </a:r>
              </a:p>
              <a:p>
                <a:pPr algn="ctr"/>
                <a:r>
                  <a:rPr lang="en-US" dirty="0" smtClean="0">
                    <a:solidFill>
                      <a:srgbClr val="000000"/>
                    </a:solidFill>
                  </a:rPr>
                  <a:t>Boolean queries</a:t>
                </a:r>
                <a:endParaRPr lang="en-US" dirty="0">
                  <a:solidFill>
                    <a:srgbClr val="000000"/>
                  </a:solidFill>
                </a:endParaRPr>
              </a:p>
            </p:txBody>
          </p:sp>
          <p:sp>
            <p:nvSpPr>
              <p:cNvPr id="8" name="Rounded Rectangle 7"/>
              <p:cNvSpPr/>
              <p:nvPr/>
            </p:nvSpPr>
            <p:spPr>
              <a:xfrm>
                <a:off x="838200" y="1981200"/>
                <a:ext cx="2209800" cy="1765300"/>
              </a:xfrm>
              <a:prstGeom prst="roundRect">
                <a:avLst/>
              </a:prstGeom>
              <a:grp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Data sources categorized by “data type” and level of nervous system</a:t>
                </a:r>
                <a:endParaRPr lang="en-US" dirty="0">
                  <a:solidFill>
                    <a:srgbClr val="000000"/>
                  </a:solidFill>
                </a:endParaRPr>
              </a:p>
            </p:txBody>
          </p:sp>
          <p:sp>
            <p:nvSpPr>
              <p:cNvPr id="9" name="Rounded Rectangle 8"/>
              <p:cNvSpPr/>
              <p:nvPr/>
            </p:nvSpPr>
            <p:spPr>
              <a:xfrm>
                <a:off x="3759200" y="4013200"/>
                <a:ext cx="2209800" cy="1168400"/>
              </a:xfrm>
              <a:prstGeom prst="roundRect">
                <a:avLst/>
              </a:prstGeom>
              <a:grp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Common views across multiple sources</a:t>
                </a:r>
                <a:endParaRPr lang="en-US" dirty="0">
                  <a:solidFill>
                    <a:srgbClr val="000000"/>
                  </a:solidFill>
                </a:endParaRPr>
              </a:p>
            </p:txBody>
          </p:sp>
          <p:sp>
            <p:nvSpPr>
              <p:cNvPr id="10" name="Rounded Rectangle 9"/>
              <p:cNvSpPr/>
              <p:nvPr/>
            </p:nvSpPr>
            <p:spPr>
              <a:xfrm>
                <a:off x="6248400" y="3162300"/>
                <a:ext cx="2209800" cy="1168400"/>
              </a:xfrm>
              <a:prstGeom prst="roundRect">
                <a:avLst/>
              </a:prstGeom>
              <a:grp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Tutorials for using full resource when getting there from NIF</a:t>
                </a:r>
                <a:endParaRPr lang="en-US" dirty="0">
                  <a:solidFill>
                    <a:srgbClr val="000000"/>
                  </a:solidFill>
                </a:endParaRPr>
              </a:p>
            </p:txBody>
          </p:sp>
        </p:grpSp>
        <p:sp>
          <p:nvSpPr>
            <p:cNvPr id="11" name="Rounded Rectangle 10"/>
            <p:cNvSpPr/>
            <p:nvPr/>
          </p:nvSpPr>
          <p:spPr>
            <a:xfrm>
              <a:off x="1067420" y="5417499"/>
              <a:ext cx="1664896" cy="1121328"/>
            </a:xfrm>
            <a:prstGeom prst="roundRect">
              <a:avLst/>
            </a:prstGeom>
            <a:grpFill/>
            <a:ln>
              <a:solidFill>
                <a:srgbClr val="4F81B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Link back to record in original source</a:t>
              </a:r>
              <a:endParaRPr lang="en-US" dirty="0">
                <a:solidFill>
                  <a:srgbClr val="0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4284" y="126028"/>
            <a:ext cx="8524660" cy="1143000"/>
          </a:xfrm>
        </p:spPr>
        <p:txBody>
          <a:bodyPr>
            <a:noAutofit/>
          </a:bodyPr>
          <a:lstStyle/>
          <a:p>
            <a:r>
              <a:rPr lang="en-US" sz="3200" b="1" dirty="0" smtClean="0">
                <a:solidFill>
                  <a:srgbClr val="000000"/>
                </a:solidFill>
                <a:effectLst>
                  <a:outerShdw blurRad="38100" dist="38100" dir="2700000" algn="tl">
                    <a:srgbClr val="000000">
                      <a:alpha val="43137"/>
                    </a:srgbClr>
                  </a:outerShdw>
                </a:effectLst>
              </a:rPr>
              <a:t>Ontologies as a data integration framework</a:t>
            </a:r>
            <a:endParaRPr lang="en-US" sz="3200" b="1" dirty="0">
              <a:solidFill>
                <a:srgbClr val="000000"/>
              </a:solidFill>
              <a:effectLst>
                <a:outerShdw blurRad="38100" dist="38100" dir="2700000" algn="tl">
                  <a:srgbClr val="000000">
                    <a:alpha val="43137"/>
                  </a:srgbClr>
                </a:outerShdw>
              </a:effectLst>
            </a:endParaRPr>
          </a:p>
        </p:txBody>
      </p:sp>
      <p:sp>
        <p:nvSpPr>
          <p:cNvPr id="3" name="TextBox 2"/>
          <p:cNvSpPr txBox="1"/>
          <p:nvPr/>
        </p:nvSpPr>
        <p:spPr>
          <a:xfrm>
            <a:off x="457200" y="1371600"/>
            <a:ext cx="8502160" cy="5016758"/>
          </a:xfrm>
          <a:prstGeom prst="rect">
            <a:avLst/>
          </a:prstGeom>
          <a:noFill/>
        </p:spPr>
        <p:txBody>
          <a:bodyPr wrap="square" rtlCol="0">
            <a:spAutoFit/>
          </a:bodyPr>
          <a:lstStyle/>
          <a:p>
            <a:pPr>
              <a:buFont typeface="Arial"/>
              <a:buChar char="•"/>
            </a:pPr>
            <a:r>
              <a:rPr lang="en-US" sz="2000" dirty="0" smtClean="0"/>
              <a:t>NIF Connectivity:  7 databases containing connectivity primary data or claims from literature on connectivity between brain regions</a:t>
            </a:r>
          </a:p>
          <a:p>
            <a:pPr lvl="1">
              <a:buFont typeface="Arial"/>
              <a:buChar char="•"/>
            </a:pPr>
            <a:r>
              <a:rPr lang="en-US" sz="2000" dirty="0" smtClean="0"/>
              <a:t>Brain Architecture Management System (rodent)</a:t>
            </a:r>
          </a:p>
          <a:p>
            <a:pPr lvl="1">
              <a:buFont typeface="Arial"/>
              <a:buChar char="•"/>
            </a:pPr>
            <a:r>
              <a:rPr lang="en-US" sz="2000" dirty="0" smtClean="0"/>
              <a:t>Temporal </a:t>
            </a:r>
            <a:r>
              <a:rPr lang="en-US" sz="2000" dirty="0" err="1" smtClean="0"/>
              <a:t>lobe.com</a:t>
            </a:r>
            <a:r>
              <a:rPr lang="en-US" sz="2000" dirty="0" smtClean="0"/>
              <a:t> (rodent)</a:t>
            </a:r>
          </a:p>
          <a:p>
            <a:pPr lvl="1">
              <a:buFont typeface="Arial"/>
              <a:buChar char="•"/>
            </a:pPr>
            <a:r>
              <a:rPr lang="en-US" sz="2000" dirty="0" err="1" smtClean="0"/>
              <a:t>Connectome</a:t>
            </a:r>
            <a:r>
              <a:rPr lang="en-US" sz="2000" dirty="0" smtClean="0"/>
              <a:t> Wiki (human)</a:t>
            </a:r>
          </a:p>
          <a:p>
            <a:pPr lvl="1">
              <a:buFont typeface="Arial"/>
              <a:buChar char="•"/>
            </a:pPr>
            <a:r>
              <a:rPr lang="en-US" sz="2000" dirty="0" smtClean="0"/>
              <a:t>Brain Maps (various)</a:t>
            </a:r>
          </a:p>
          <a:p>
            <a:pPr lvl="1">
              <a:buFont typeface="Arial"/>
              <a:buChar char="•"/>
            </a:pPr>
            <a:r>
              <a:rPr lang="en-US" sz="2000" dirty="0" err="1" smtClean="0"/>
              <a:t>CoCoMac</a:t>
            </a:r>
            <a:r>
              <a:rPr lang="en-US" sz="2000" dirty="0" smtClean="0"/>
              <a:t> (primate cortex)</a:t>
            </a:r>
          </a:p>
          <a:p>
            <a:pPr lvl="1">
              <a:buFont typeface="Arial"/>
              <a:buChar char="•"/>
            </a:pPr>
            <a:r>
              <a:rPr lang="en-US" sz="2000" dirty="0" smtClean="0"/>
              <a:t>UCLA Multimodal database (Human </a:t>
            </a:r>
            <a:r>
              <a:rPr lang="en-US" sz="2000" dirty="0" err="1" smtClean="0"/>
              <a:t>fMRI</a:t>
            </a:r>
            <a:r>
              <a:rPr lang="en-US" sz="2000" dirty="0" smtClean="0"/>
              <a:t>)</a:t>
            </a:r>
          </a:p>
          <a:p>
            <a:pPr lvl="1">
              <a:buFont typeface="Arial"/>
              <a:buChar char="•"/>
            </a:pPr>
            <a:r>
              <a:rPr lang="en-US" sz="2000" dirty="0" smtClean="0"/>
              <a:t>Avian Brain Connectivity Database (Bird)</a:t>
            </a:r>
          </a:p>
          <a:p>
            <a:pPr lvl="1">
              <a:buFont typeface="Arial"/>
              <a:buChar char="•"/>
            </a:pPr>
            <a:endParaRPr lang="en-US" sz="2000" dirty="0" smtClean="0"/>
          </a:p>
          <a:p>
            <a:pPr>
              <a:buFont typeface="Arial"/>
              <a:buChar char="•"/>
            </a:pPr>
            <a:r>
              <a:rPr lang="en-US" sz="2000" dirty="0" smtClean="0"/>
              <a:t>Total:  1800 unique brain terms (excluding Avian)</a:t>
            </a:r>
          </a:p>
          <a:p>
            <a:pPr>
              <a:buFont typeface="Arial"/>
              <a:buChar char="•"/>
            </a:pPr>
            <a:endParaRPr lang="en-US" sz="2000" dirty="0" smtClean="0"/>
          </a:p>
          <a:p>
            <a:pPr>
              <a:buFont typeface="Arial"/>
              <a:buChar char="•"/>
            </a:pPr>
            <a:r>
              <a:rPr lang="en-US" sz="2000" dirty="0" smtClean="0"/>
              <a:t>Number of exact terms used in &gt; 1 database:  42</a:t>
            </a:r>
          </a:p>
          <a:p>
            <a:pPr>
              <a:buFont typeface="Arial"/>
              <a:buChar char="•"/>
            </a:pPr>
            <a:r>
              <a:rPr lang="en-US" sz="2000" dirty="0" smtClean="0"/>
              <a:t>Number of synonym matches:  99</a:t>
            </a:r>
          </a:p>
          <a:p>
            <a:pPr>
              <a:buFont typeface="Arial"/>
              <a:buChar char="•"/>
            </a:pPr>
            <a:r>
              <a:rPr lang="en-US" sz="2000" dirty="0" smtClean="0"/>
              <a:t>Number of 1</a:t>
            </a:r>
            <a:r>
              <a:rPr lang="en-US" sz="2000" baseline="30000" dirty="0" smtClean="0"/>
              <a:t>st</a:t>
            </a:r>
            <a:r>
              <a:rPr lang="en-US" sz="2000" dirty="0" smtClean="0"/>
              <a:t> order </a:t>
            </a:r>
            <a:r>
              <a:rPr lang="en-US" sz="2000" dirty="0" err="1" smtClean="0"/>
              <a:t>partonomy</a:t>
            </a:r>
            <a:r>
              <a:rPr lang="en-US" sz="2000" dirty="0" smtClean="0"/>
              <a:t> matches:  385</a:t>
            </a:r>
          </a:p>
          <a:p>
            <a:pPr>
              <a:buFont typeface="Arial"/>
              <a:buChar char="•"/>
            </a:pPr>
            <a:endParaRPr lang="en-US" sz="2000" dirty="0"/>
          </a:p>
        </p:txBody>
      </p:sp>
      <p:sp>
        <p:nvSpPr>
          <p:cNvPr id="5" name="Rounded Rectangle 4"/>
          <p:cNvSpPr/>
          <p:nvPr/>
        </p:nvSpPr>
        <p:spPr>
          <a:xfrm>
            <a:off x="457200" y="5062190"/>
            <a:ext cx="5486400" cy="10795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4" descr="monk52X.gif                                                    000891D2Maryann                        B9A2C925:"/>
          <p:cNvPicPr>
            <a:picLocks noChangeAspect="1" noChangeArrowheads="1"/>
          </p:cNvPicPr>
          <p:nvPr/>
        </p:nvPicPr>
        <p:blipFill>
          <a:blip r:embed="rId2"/>
          <a:srcRect/>
          <a:stretch>
            <a:fillRect/>
          </a:stretch>
        </p:blipFill>
        <p:spPr bwMode="auto">
          <a:xfrm>
            <a:off x="6096000" y="3352800"/>
            <a:ext cx="2617706" cy="1828800"/>
          </a:xfrm>
          <a:prstGeom prst="rect">
            <a:avLst/>
          </a:prstGeom>
          <a:noFill/>
          <a:ln w="9525">
            <a:solidFill>
              <a:srgbClr val="000000"/>
            </a:solidFill>
            <a:miter lim="800000"/>
            <a:headEnd/>
            <a:tailEnd/>
          </a:ln>
        </p:spPr>
      </p:pic>
      <p:sp>
        <p:nvSpPr>
          <p:cNvPr id="6" name="TextBox 5"/>
          <p:cNvSpPr txBox="1"/>
          <p:nvPr/>
        </p:nvSpPr>
        <p:spPr>
          <a:xfrm>
            <a:off x="2760133" y="6141690"/>
            <a:ext cx="619922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NIF is currently re-implementing the ability to add parts to queries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 name="Picture 16" descr="Screen shot 2011-06-16 at 10.53.38 AM.png"/>
          <p:cNvPicPr>
            <a:picLocks noChangeAspect="1"/>
          </p:cNvPicPr>
          <p:nvPr/>
        </p:nvPicPr>
        <p:blipFill>
          <a:blip r:embed="rId3" cstate="print"/>
          <a:stretch>
            <a:fillRect/>
          </a:stretch>
        </p:blipFill>
        <p:spPr>
          <a:xfrm>
            <a:off x="76202" y="2446862"/>
            <a:ext cx="5435351" cy="3837820"/>
          </a:xfrm>
          <a:prstGeom prst="rect">
            <a:avLst/>
          </a:prstGeom>
        </p:spPr>
      </p:pic>
      <p:sp>
        <p:nvSpPr>
          <p:cNvPr id="4" name="Content Placeholder 2"/>
          <p:cNvSpPr>
            <a:spLocks noGrp="1"/>
          </p:cNvSpPr>
          <p:nvPr>
            <p:ph idx="1"/>
          </p:nvPr>
        </p:nvSpPr>
        <p:spPr>
          <a:xfrm>
            <a:off x="76200" y="762000"/>
            <a:ext cx="5119688" cy="992188"/>
          </a:xfrm>
        </p:spPr>
        <p:txBody>
          <a:bodyPr>
            <a:noAutofit/>
          </a:bodyPr>
          <a:lstStyle/>
          <a:p>
            <a:pPr>
              <a:defRPr/>
            </a:pPr>
            <a:r>
              <a:rPr lang="en-US" sz="1800" dirty="0" smtClean="0"/>
              <a:t>Incorporate basic neuroscience knowledge into search</a:t>
            </a:r>
          </a:p>
          <a:p>
            <a:pPr lvl="1">
              <a:defRPr/>
            </a:pPr>
            <a:r>
              <a:rPr lang="en-US" sz="1800" dirty="0" smtClean="0"/>
              <a:t>Google:  searches for string “</a:t>
            </a:r>
            <a:r>
              <a:rPr lang="en-US" sz="1800" dirty="0" err="1" smtClean="0"/>
              <a:t>GABAergic</a:t>
            </a:r>
            <a:r>
              <a:rPr lang="en-US" sz="1800" dirty="0" smtClean="0"/>
              <a:t> neuron)</a:t>
            </a:r>
          </a:p>
          <a:p>
            <a:pPr lvl="1">
              <a:defRPr/>
            </a:pPr>
            <a:r>
              <a:rPr lang="en-US" sz="1800" dirty="0" smtClean="0"/>
              <a:t>NIF automatically searches for types of GABAergic neurons</a:t>
            </a:r>
            <a:endParaRPr lang="en-US" sz="1800" dirty="0"/>
          </a:p>
        </p:txBody>
      </p:sp>
      <p:pic>
        <p:nvPicPr>
          <p:cNvPr id="5" name="Picture 4" descr="Picture 61.png"/>
          <p:cNvPicPr>
            <a:picLocks noChangeAspect="1"/>
          </p:cNvPicPr>
          <p:nvPr/>
        </p:nvPicPr>
        <p:blipFill>
          <a:blip r:embed="rId4" cstate="print"/>
          <a:stretch>
            <a:fillRect/>
          </a:stretch>
        </p:blipFill>
        <p:spPr>
          <a:xfrm>
            <a:off x="5283200" y="836613"/>
            <a:ext cx="3708400" cy="5564187"/>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a:off x="4092577" y="4734369"/>
            <a:ext cx="1317625" cy="349251"/>
          </a:xfrm>
          <a:prstGeom prst="ellipse">
            <a:avLst/>
          </a:prstGeom>
          <a:noFill/>
          <a:ln w="19050" cap="flat" cmpd="sng" algn="ctr">
            <a:solidFill>
              <a:schemeClr val="accent2">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381002" y="5299518"/>
            <a:ext cx="1317625" cy="349251"/>
          </a:xfrm>
          <a:prstGeom prst="ellipse">
            <a:avLst/>
          </a:prstGeom>
          <a:noFill/>
          <a:ln w="19050" cap="flat" cmpd="sng" algn="ctr">
            <a:solidFill>
              <a:schemeClr val="accent2">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2482850" y="2446862"/>
            <a:ext cx="2927350" cy="722312"/>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600" dirty="0">
                <a:solidFill>
                  <a:srgbClr val="000000"/>
                </a:solidFill>
              </a:rPr>
              <a:t>Types of </a:t>
            </a:r>
            <a:r>
              <a:rPr lang="en-US" sz="1600" dirty="0" err="1">
                <a:solidFill>
                  <a:srgbClr val="000000"/>
                </a:solidFill>
              </a:rPr>
              <a:t>GABAergic</a:t>
            </a:r>
            <a:r>
              <a:rPr lang="en-US" sz="1600" dirty="0">
                <a:solidFill>
                  <a:srgbClr val="000000"/>
                </a:solidFill>
              </a:rPr>
              <a:t> </a:t>
            </a:r>
            <a:r>
              <a:rPr lang="en-US" sz="1600" dirty="0" smtClean="0">
                <a:solidFill>
                  <a:srgbClr val="000000"/>
                </a:solidFill>
              </a:rPr>
              <a:t>neurons</a:t>
            </a:r>
            <a:endParaRPr lang="en-US" sz="1600" dirty="0">
              <a:solidFill>
                <a:srgbClr val="000000"/>
              </a:solidFill>
            </a:endParaRPr>
          </a:p>
        </p:txBody>
      </p:sp>
      <p:cxnSp>
        <p:nvCxnSpPr>
          <p:cNvPr id="9" name="Straight Arrow Connector 8"/>
          <p:cNvCxnSpPr>
            <a:stCxn id="8" idx="4"/>
            <a:endCxn id="7" idx="7"/>
          </p:cNvCxnSpPr>
          <p:nvPr/>
        </p:nvCxnSpPr>
        <p:spPr>
          <a:xfrm rot="5400000">
            <a:off x="1635350" y="3039487"/>
            <a:ext cx="2181491" cy="24408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8" idx="4"/>
            <a:endCxn id="6" idx="0"/>
          </p:cNvCxnSpPr>
          <p:nvPr/>
        </p:nvCxnSpPr>
        <p:spPr>
          <a:xfrm rot="16200000" flipH="1">
            <a:off x="3566360" y="3549340"/>
            <a:ext cx="1565195" cy="804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itle 14"/>
          <p:cNvSpPr>
            <a:spLocks noGrp="1"/>
          </p:cNvSpPr>
          <p:nvPr>
            <p:ph type="title"/>
          </p:nvPr>
        </p:nvSpPr>
        <p:spPr>
          <a:xfrm>
            <a:off x="381000" y="-76200"/>
            <a:ext cx="8229600" cy="1143000"/>
          </a:xfrm>
        </p:spPr>
        <p:txBody>
          <a:bodyPr/>
          <a:lstStyle/>
          <a:p>
            <a:r>
              <a:rPr lang="en-US" b="1" dirty="0" smtClean="0"/>
              <a:t>NIF Concept-Based Search</a:t>
            </a:r>
            <a:endParaRPr lang="en-US" b="1" dirty="0"/>
          </a:p>
        </p:txBody>
      </p:sp>
      <p:sp>
        <p:nvSpPr>
          <p:cNvPr id="16" name="TextBox 15"/>
          <p:cNvSpPr txBox="1"/>
          <p:nvPr/>
        </p:nvSpPr>
        <p:spPr>
          <a:xfrm>
            <a:off x="2057400" y="6324600"/>
            <a:ext cx="6096000" cy="369332"/>
          </a:xfrm>
          <a:prstGeom prst="rect">
            <a:avLst/>
          </a:prstGeom>
          <a:noFill/>
        </p:spPr>
        <p:txBody>
          <a:bodyPr wrap="square" rtlCol="0">
            <a:spAutoFit/>
          </a:bodyPr>
          <a:lstStyle/>
          <a:p>
            <a:r>
              <a:rPr lang="en-US" b="1" dirty="0" smtClean="0">
                <a:solidFill>
                  <a:schemeClr val="tx2"/>
                </a:solidFill>
                <a:latin typeface="Arial Narrow" pitchFamily="34" charset="0"/>
              </a:rPr>
              <a:t>Neuroscience Information Framework – http://neuinfo.org</a:t>
            </a:r>
            <a:endParaRPr lang="en-US" b="1" dirty="0">
              <a:solidFill>
                <a:schemeClr val="tx2"/>
              </a:solidFill>
              <a:latin typeface="Arial Narrow" pitchFamily="34" charset="0"/>
            </a:endParaRPr>
          </a:p>
        </p:txBody>
      </p:sp>
      <p:cxnSp>
        <p:nvCxnSpPr>
          <p:cNvPr id="12" name="Straight Arrow Connector 11"/>
          <p:cNvCxnSpPr>
            <a:stCxn id="8" idx="4"/>
          </p:cNvCxnSpPr>
          <p:nvPr/>
        </p:nvCxnSpPr>
        <p:spPr>
          <a:xfrm rot="16200000" flipH="1">
            <a:off x="2677318" y="4438380"/>
            <a:ext cx="2554290" cy="158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3505200" y="5723462"/>
            <a:ext cx="1317625" cy="349251"/>
          </a:xfrm>
          <a:prstGeom prst="ellipse">
            <a:avLst/>
          </a:prstGeom>
          <a:noFill/>
          <a:ln w="19050" cap="flat" cmpd="sng" algn="ctr">
            <a:solidFill>
              <a:schemeClr val="accent2">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2729350" y="-25400"/>
            <a:ext cx="5770125" cy="1143000"/>
          </a:xfrm>
        </p:spPr>
        <p:txBody>
          <a:bodyPr/>
          <a:lstStyle/>
          <a:p>
            <a:r>
              <a:rPr lang="en-US" sz="3200" b="1" dirty="0" smtClean="0">
                <a:effectLst>
                  <a:outerShdw blurRad="38100" dist="38100" dir="2700000" algn="tl">
                    <a:srgbClr val="000000">
                      <a:alpha val="43137"/>
                    </a:srgbClr>
                  </a:outerShdw>
                </a:effectLst>
              </a:rPr>
              <a:t>Working with and extending ontologies:  </a:t>
            </a:r>
            <a:r>
              <a:rPr lang="en-US" sz="3200" b="1" dirty="0" err="1" smtClean="0">
                <a:effectLst>
                  <a:outerShdw blurRad="38100" dist="38100" dir="2700000" algn="tl">
                    <a:srgbClr val="000000">
                      <a:alpha val="43137"/>
                    </a:srgbClr>
                  </a:outerShdw>
                </a:effectLst>
              </a:rPr>
              <a:t>Neurolex.org</a:t>
            </a:r>
            <a:endParaRPr lang="en-US" sz="3200" b="1" dirty="0" smtClean="0">
              <a:effectLst>
                <a:outerShdw blurRad="38100" dist="38100" dir="2700000" algn="tl">
                  <a:srgbClr val="000000">
                    <a:alpha val="43137"/>
                  </a:srgbClr>
                </a:outerShdw>
              </a:effectLst>
            </a:endParaRPr>
          </a:p>
        </p:txBody>
      </p:sp>
      <p:sp>
        <p:nvSpPr>
          <p:cNvPr id="25603" name="TextBox 4"/>
          <p:cNvSpPr txBox="1">
            <a:spLocks noChangeArrowheads="1"/>
          </p:cNvSpPr>
          <p:nvPr/>
        </p:nvSpPr>
        <p:spPr bwMode="auto">
          <a:xfrm>
            <a:off x="1455737" y="6480175"/>
            <a:ext cx="2427288" cy="377825"/>
          </a:xfrm>
          <a:prstGeom prst="rect">
            <a:avLst/>
          </a:prstGeom>
          <a:noFill/>
          <a:ln w="9525">
            <a:noFill/>
            <a:miter lim="800000"/>
            <a:headEnd/>
            <a:tailEnd/>
          </a:ln>
        </p:spPr>
        <p:txBody>
          <a:bodyPr>
            <a:prstTxWarp prst="textNoShape">
              <a:avLst/>
            </a:prstTxWarp>
            <a:spAutoFit/>
          </a:bodyPr>
          <a:lstStyle/>
          <a:p>
            <a:r>
              <a:rPr lang="en-US" dirty="0"/>
              <a:t>http://</a:t>
            </a:r>
            <a:r>
              <a:rPr lang="en-US" dirty="0" err="1"/>
              <a:t>neurolex.org</a:t>
            </a:r>
            <a:endParaRPr lang="en-US" dirty="0"/>
          </a:p>
        </p:txBody>
      </p:sp>
      <p:sp>
        <p:nvSpPr>
          <p:cNvPr id="11" name="TextBox 10"/>
          <p:cNvSpPr txBox="1"/>
          <p:nvPr/>
        </p:nvSpPr>
        <p:spPr>
          <a:xfrm>
            <a:off x="0" y="304800"/>
            <a:ext cx="2913062" cy="7817527"/>
          </a:xfrm>
          <a:prstGeom prst="rect">
            <a:avLst/>
          </a:prstGeom>
          <a:noFill/>
        </p:spPr>
        <p:txBody>
          <a:bodyPr>
            <a:spAutoFit/>
          </a:bodyPr>
          <a:lstStyle/>
          <a:p>
            <a:pPr>
              <a:spcBef>
                <a:spcPts val="600"/>
              </a:spcBef>
              <a:buFont typeface="Arial"/>
              <a:buChar char="•"/>
              <a:defRPr/>
            </a:pPr>
            <a:r>
              <a:rPr lang="en-US" dirty="0" smtClean="0"/>
              <a:t>Semantic </a:t>
            </a:r>
            <a:r>
              <a:rPr lang="en-US" dirty="0" err="1" smtClean="0"/>
              <a:t>MediWiki</a:t>
            </a:r>
            <a:endParaRPr lang="en-US" dirty="0" smtClean="0"/>
          </a:p>
          <a:p>
            <a:pPr>
              <a:spcBef>
                <a:spcPts val="600"/>
              </a:spcBef>
              <a:buFont typeface="Arial"/>
              <a:buChar char="•"/>
              <a:defRPr/>
            </a:pPr>
            <a:r>
              <a:rPr lang="en-US" dirty="0" smtClean="0"/>
              <a:t>Provide </a:t>
            </a:r>
            <a:r>
              <a:rPr lang="en-US" dirty="0"/>
              <a:t>a simple</a:t>
            </a:r>
            <a:r>
              <a:rPr lang="en-US" dirty="0" smtClean="0"/>
              <a:t> interface </a:t>
            </a:r>
            <a:r>
              <a:rPr lang="en-US" dirty="0"/>
              <a:t>for defining the concepts required</a:t>
            </a:r>
            <a:endParaRPr lang="en-US" dirty="0" smtClean="0"/>
          </a:p>
          <a:p>
            <a:pPr lvl="1">
              <a:spcBef>
                <a:spcPts val="600"/>
              </a:spcBef>
              <a:buFont typeface="Arial"/>
              <a:buChar char="•"/>
              <a:defRPr/>
            </a:pPr>
            <a:r>
              <a:rPr lang="en-US" sz="1400" dirty="0" smtClean="0"/>
              <a:t>Light </a:t>
            </a:r>
            <a:r>
              <a:rPr lang="en-US" sz="1400" dirty="0"/>
              <a:t>weight semantics</a:t>
            </a:r>
          </a:p>
          <a:p>
            <a:pPr lvl="1">
              <a:spcBef>
                <a:spcPts val="600"/>
              </a:spcBef>
              <a:buFont typeface="Arial"/>
              <a:buChar char="•"/>
              <a:defRPr/>
            </a:pPr>
            <a:r>
              <a:rPr lang="en-US" sz="1400" dirty="0"/>
              <a:t>Good teaching tool for learning about semantic integration and the benefits of a consistent semantic </a:t>
            </a:r>
            <a:r>
              <a:rPr lang="en-US" sz="1400" dirty="0" smtClean="0"/>
              <a:t>framework</a:t>
            </a:r>
          </a:p>
          <a:p>
            <a:pPr>
              <a:spcBef>
                <a:spcPts val="600"/>
              </a:spcBef>
              <a:buFont typeface="Arial"/>
              <a:buChar char="•"/>
              <a:defRPr/>
            </a:pPr>
            <a:r>
              <a:rPr lang="en-US" dirty="0"/>
              <a:t>Community based:</a:t>
            </a:r>
          </a:p>
          <a:p>
            <a:pPr lvl="1">
              <a:spcBef>
                <a:spcPts val="600"/>
              </a:spcBef>
              <a:buFont typeface="Arial"/>
              <a:buChar char="•"/>
              <a:defRPr/>
            </a:pPr>
            <a:r>
              <a:rPr lang="en-US" sz="1400" dirty="0"/>
              <a:t>Anyone can contribute their terms, concepts, things</a:t>
            </a:r>
          </a:p>
          <a:p>
            <a:pPr lvl="1">
              <a:spcBef>
                <a:spcPts val="600"/>
              </a:spcBef>
              <a:buFont typeface="Arial"/>
              <a:buChar char="•"/>
              <a:defRPr/>
            </a:pPr>
            <a:r>
              <a:rPr lang="en-US" sz="1400" dirty="0"/>
              <a:t>Anyone can edit</a:t>
            </a:r>
          </a:p>
          <a:p>
            <a:pPr lvl="1">
              <a:spcBef>
                <a:spcPts val="600"/>
              </a:spcBef>
              <a:buFont typeface="Arial"/>
              <a:buChar char="•"/>
              <a:defRPr/>
            </a:pPr>
            <a:r>
              <a:rPr lang="en-US" sz="1400" dirty="0"/>
              <a:t>Anyone can </a:t>
            </a:r>
            <a:r>
              <a:rPr lang="en-US" sz="1400" dirty="0" smtClean="0">
                <a:solidFill>
                  <a:schemeClr val="accent2"/>
                </a:solidFill>
              </a:rPr>
              <a:t>link</a:t>
            </a:r>
            <a:endParaRPr lang="en-US" sz="1600" dirty="0" smtClean="0">
              <a:solidFill>
                <a:srgbClr val="C0504D"/>
              </a:solidFill>
            </a:endParaRPr>
          </a:p>
          <a:p>
            <a:pPr>
              <a:spcBef>
                <a:spcPts val="600"/>
              </a:spcBef>
              <a:buFont typeface="Arial"/>
              <a:buChar char="•"/>
              <a:defRPr/>
            </a:pPr>
            <a:r>
              <a:rPr lang="en-US" sz="1600" dirty="0" smtClean="0">
                <a:solidFill>
                  <a:srgbClr val="C0504D"/>
                </a:solidFill>
              </a:rPr>
              <a:t>Accessible:  searched by Google</a:t>
            </a:r>
            <a:endParaRPr lang="en-US" sz="1600" dirty="0" smtClean="0"/>
          </a:p>
          <a:p>
            <a:pPr>
              <a:spcBef>
                <a:spcPts val="600"/>
              </a:spcBef>
              <a:buFont typeface="Arial"/>
              <a:buChar char="•"/>
              <a:defRPr/>
            </a:pPr>
            <a:r>
              <a:rPr lang="en-US" sz="1600" dirty="0" smtClean="0"/>
              <a:t>Growing into a significant knowledge base for neuroscience</a:t>
            </a:r>
          </a:p>
          <a:p>
            <a:pPr>
              <a:spcBef>
                <a:spcPts val="600"/>
              </a:spcBef>
              <a:buFont typeface="Arial"/>
              <a:buChar char="•"/>
              <a:defRPr/>
            </a:pPr>
            <a:r>
              <a:rPr lang="en-US" sz="1600" dirty="0" smtClean="0"/>
              <a:t>International </a:t>
            </a:r>
            <a:r>
              <a:rPr lang="en-US" sz="1600" dirty="0" err="1" smtClean="0"/>
              <a:t>Neuroinformatics</a:t>
            </a:r>
            <a:r>
              <a:rPr lang="en-US" sz="1600" dirty="0" smtClean="0"/>
              <a:t> Coordinating Facility </a:t>
            </a:r>
          </a:p>
          <a:p>
            <a:pPr lvl="1">
              <a:spcBef>
                <a:spcPts val="600"/>
              </a:spcBef>
              <a:buFont typeface="Arial"/>
              <a:buChar char="•"/>
              <a:defRPr/>
            </a:pPr>
            <a:endParaRPr lang="en-US" sz="1600" dirty="0">
              <a:solidFill>
                <a:schemeClr val="accent6"/>
              </a:solidFill>
            </a:endParaRPr>
          </a:p>
          <a:p>
            <a:pPr>
              <a:spcBef>
                <a:spcPts val="600"/>
              </a:spcBef>
              <a:defRPr/>
            </a:pPr>
            <a:endParaRPr lang="en-US" sz="1600" dirty="0">
              <a:solidFill>
                <a:schemeClr val="accent6"/>
              </a:solidFill>
            </a:endParaRPr>
          </a:p>
          <a:p>
            <a:pPr>
              <a:spcBef>
                <a:spcPts val="600"/>
              </a:spcBef>
              <a:buFont typeface="Arial"/>
              <a:buChar char="•"/>
              <a:defRPr/>
            </a:pPr>
            <a:endParaRPr lang="en-US" sz="1600" dirty="0"/>
          </a:p>
          <a:p>
            <a:pPr>
              <a:spcBef>
                <a:spcPts val="600"/>
              </a:spcBef>
              <a:buFont typeface="Arial"/>
              <a:buChar char="•"/>
              <a:defRPr/>
            </a:pPr>
            <a:endParaRPr lang="en-US" sz="1600" dirty="0"/>
          </a:p>
          <a:p>
            <a:pPr>
              <a:spcBef>
                <a:spcPts val="600"/>
              </a:spcBef>
              <a:defRPr/>
            </a:pPr>
            <a:endParaRPr lang="en-US" sz="1600" dirty="0"/>
          </a:p>
          <a:p>
            <a:pPr>
              <a:spcBef>
                <a:spcPts val="600"/>
              </a:spcBef>
              <a:buFont typeface="Arial"/>
              <a:buChar char="•"/>
              <a:defRPr/>
            </a:pPr>
            <a:endParaRPr lang="en-US" sz="1600" dirty="0"/>
          </a:p>
        </p:txBody>
      </p:sp>
      <p:sp>
        <p:nvSpPr>
          <p:cNvPr id="25604" name="TextBox 5"/>
          <p:cNvSpPr txBox="1">
            <a:spLocks noChangeArrowheads="1"/>
          </p:cNvSpPr>
          <p:nvPr/>
        </p:nvSpPr>
        <p:spPr bwMode="auto">
          <a:xfrm>
            <a:off x="3883025" y="6480175"/>
            <a:ext cx="5260975" cy="36933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r>
              <a:rPr lang="en-US" dirty="0" smtClean="0"/>
              <a:t>Larson et al, Frontiers in </a:t>
            </a:r>
            <a:r>
              <a:rPr lang="en-US" dirty="0" err="1" smtClean="0"/>
              <a:t>Neuroinformatics</a:t>
            </a:r>
            <a:r>
              <a:rPr lang="en-US" dirty="0" smtClean="0"/>
              <a:t>, in press</a:t>
            </a:r>
            <a:endParaRPr lang="en-US" dirty="0"/>
          </a:p>
        </p:txBody>
      </p:sp>
      <p:pic>
        <p:nvPicPr>
          <p:cNvPr id="10" name="Picture 9" descr="Screen Shot 2013-10-03 at 12.14.16 AM.png"/>
          <p:cNvPicPr>
            <a:picLocks noChangeAspect="1"/>
          </p:cNvPicPr>
          <p:nvPr/>
        </p:nvPicPr>
        <p:blipFill>
          <a:blip r:embed="rId2"/>
          <a:stretch>
            <a:fillRect/>
          </a:stretch>
        </p:blipFill>
        <p:spPr>
          <a:xfrm>
            <a:off x="3014664" y="1371600"/>
            <a:ext cx="6027738" cy="4560710"/>
          </a:xfrm>
          <a:prstGeom prst="rect">
            <a:avLst/>
          </a:prstGeom>
          <a:ln>
            <a:solidFill>
              <a:srgbClr val="4F81BD"/>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NeuroLex</a:t>
            </a:r>
            <a:r>
              <a:rPr lang="en-US" b="1" dirty="0" smtClean="0"/>
              <a:t> Content : Mixture of assertions and computed relations</a:t>
            </a:r>
            <a:endParaRPr lang="en-US" b="1" dirty="0"/>
          </a:p>
        </p:txBody>
      </p:sp>
      <p:pic>
        <p:nvPicPr>
          <p:cNvPr id="4" name="Picture 3" descr="NeuroLex.PNG"/>
          <p:cNvPicPr/>
          <p:nvPr/>
        </p:nvPicPr>
        <p:blipFill>
          <a:blip r:embed="rId3" cstate="print"/>
          <a:stretch>
            <a:fillRect/>
          </a:stretch>
        </p:blipFill>
        <p:spPr>
          <a:xfrm>
            <a:off x="533400" y="1371600"/>
            <a:ext cx="8001000" cy="4495800"/>
          </a:xfrm>
          <a:prstGeom prst="rect">
            <a:avLst/>
          </a:prstGeom>
          <a:ln>
            <a:solidFill>
              <a:schemeClr val="accent1"/>
            </a:solidFill>
          </a:ln>
        </p:spPr>
      </p:pic>
      <p:sp>
        <p:nvSpPr>
          <p:cNvPr id="5" name="TextBox 4"/>
          <p:cNvSpPr txBox="1"/>
          <p:nvPr/>
        </p:nvSpPr>
        <p:spPr>
          <a:xfrm>
            <a:off x="6019800" y="6096000"/>
            <a:ext cx="2743200" cy="369332"/>
          </a:xfrm>
          <a:prstGeom prst="rect">
            <a:avLst/>
          </a:prstGeom>
          <a:noFill/>
        </p:spPr>
        <p:txBody>
          <a:bodyPr wrap="square" rtlCol="0">
            <a:spAutoFit/>
          </a:bodyPr>
          <a:lstStyle/>
          <a:p>
            <a:r>
              <a:rPr lang="en-US" b="1" dirty="0" smtClean="0"/>
              <a:t>Stephen D. Larson et al.</a:t>
            </a:r>
            <a:endParaRPr lang="en-US" b="1" dirty="0"/>
          </a:p>
        </p:txBody>
      </p:sp>
      <p:grpSp>
        <p:nvGrpSpPr>
          <p:cNvPr id="3" name="Group 10"/>
          <p:cNvGrpSpPr/>
          <p:nvPr/>
        </p:nvGrpSpPr>
        <p:grpSpPr>
          <a:xfrm>
            <a:off x="0" y="3200400"/>
            <a:ext cx="9144000" cy="3352800"/>
            <a:chOff x="0" y="3200400"/>
            <a:chExt cx="9144000" cy="3352800"/>
          </a:xfrm>
        </p:grpSpPr>
        <p:pic>
          <p:nvPicPr>
            <p:cNvPr id="8" name="Picture 7" descr="Screen shot 2012-07-24 at 11.20.34 PM.png"/>
            <p:cNvPicPr>
              <a:picLocks noChangeAspect="1"/>
            </p:cNvPicPr>
            <p:nvPr/>
          </p:nvPicPr>
          <p:blipFill>
            <a:blip r:embed="rId4"/>
            <a:stretch>
              <a:fillRect/>
            </a:stretch>
          </p:blipFill>
          <p:spPr>
            <a:xfrm>
              <a:off x="0" y="3200400"/>
              <a:ext cx="9144000" cy="1956062"/>
            </a:xfrm>
            <a:prstGeom prst="rect">
              <a:avLst/>
            </a:prstGeom>
          </p:spPr>
        </p:pic>
        <p:sp>
          <p:nvSpPr>
            <p:cNvPr id="10" name="Rounded Rectangle 9"/>
            <p:cNvSpPr/>
            <p:nvPr/>
          </p:nvSpPr>
          <p:spPr>
            <a:xfrm>
              <a:off x="533400" y="5105400"/>
              <a:ext cx="8077200" cy="1447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{{#ask: [[</a:t>
              </a:r>
              <a:r>
                <a:rPr lang="en-US" dirty="0" err="1" smtClean="0"/>
                <a:t>Category:Neuron</a:t>
              </a:r>
              <a:r>
                <a:rPr lang="en-US" dirty="0" smtClean="0"/>
                <a:t>]] [[Located </a:t>
              </a:r>
              <a:r>
                <a:rPr lang="en-US" dirty="0" err="1" smtClean="0"/>
                <a:t>in.Is</a:t>
              </a:r>
              <a:r>
                <a:rPr lang="en-US" dirty="0" smtClean="0"/>
                <a:t> part </a:t>
              </a:r>
              <a:r>
                <a:rPr lang="en-US" dirty="0" err="1" smtClean="0"/>
                <a:t>of.Is</a:t>
              </a:r>
              <a:r>
                <a:rPr lang="en-US" dirty="0" smtClean="0"/>
                <a:t> part </a:t>
              </a:r>
              <a:r>
                <a:rPr lang="en-US" dirty="0" err="1" smtClean="0"/>
                <a:t>of.Is</a:t>
              </a:r>
              <a:r>
                <a:rPr lang="en-US" dirty="0" smtClean="0"/>
                <a:t> part </a:t>
              </a:r>
              <a:r>
                <a:rPr lang="en-US" dirty="0" err="1" smtClean="0"/>
                <a:t>of::Category:Cerebellum</a:t>
              </a:r>
              <a:r>
                <a:rPr lang="en-US" dirty="0" smtClean="0"/>
                <a:t>]] OR</a:t>
              </a:r>
            </a:p>
            <a:p>
              <a:pPr algn="ctr"/>
              <a:r>
                <a:rPr lang="en-US" dirty="0" smtClean="0"/>
                <a:t>[[Located </a:t>
              </a:r>
              <a:r>
                <a:rPr lang="en-US" dirty="0" err="1" smtClean="0"/>
                <a:t>in.Is</a:t>
              </a:r>
              <a:r>
                <a:rPr lang="en-US" dirty="0" smtClean="0"/>
                <a:t> part </a:t>
              </a:r>
              <a:r>
                <a:rPr lang="en-US" dirty="0" err="1" smtClean="0"/>
                <a:t>of.Is</a:t>
              </a:r>
              <a:r>
                <a:rPr lang="en-US" dirty="0" smtClean="0"/>
                <a:t> part </a:t>
              </a:r>
              <a:r>
                <a:rPr lang="en-US" dirty="0" err="1" smtClean="0"/>
                <a:t>of::Category:Cerebellum</a:t>
              </a:r>
              <a:r>
                <a:rPr lang="en-US" dirty="0" smtClean="0"/>
                <a:t>]] </a:t>
              </a:r>
            </a:p>
            <a:p>
              <a:pPr algn="ctr"/>
              <a:r>
                <a:rPr lang="en-US" dirty="0" smtClean="0"/>
                <a:t> OR [[Located </a:t>
              </a:r>
              <a:r>
                <a:rPr lang="en-US" dirty="0" err="1" smtClean="0"/>
                <a:t>in.Is</a:t>
              </a:r>
              <a:r>
                <a:rPr lang="en-US" dirty="0" smtClean="0"/>
                <a:t> part </a:t>
              </a:r>
              <a:r>
                <a:rPr lang="en-US" dirty="0" err="1" smtClean="0"/>
                <a:t>of::Category:Cerebellum</a:t>
              </a:r>
              <a:r>
                <a:rPr lang="en-US" dirty="0" smtClean="0"/>
                <a:t>]]</a:t>
              </a:r>
            </a:p>
            <a:p>
              <a:pPr algn="ctr"/>
              <a:r>
                <a:rPr lang="en-US" dirty="0" smtClean="0"/>
                <a:t> OR [[Located </a:t>
              </a:r>
              <a:r>
                <a:rPr lang="en-US" dirty="0" err="1" smtClean="0"/>
                <a:t>in::Category:Cerebellum</a:t>
              </a:r>
              <a:r>
                <a:rPr lang="en-US" dirty="0" smtClean="0"/>
                <a:t>]]</a:t>
              </a: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Contributions to </a:t>
            </a:r>
            <a:r>
              <a:rPr lang="en-US" b="1" dirty="0" err="1" smtClean="0">
                <a:effectLst>
                  <a:outerShdw blurRad="38100" dist="38100" dir="2700000" algn="tl">
                    <a:srgbClr val="000000">
                      <a:alpha val="43137"/>
                    </a:srgbClr>
                  </a:outerShdw>
                </a:effectLst>
              </a:rPr>
              <a:t>Neurolex</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393374" cy="4525963"/>
          </a:xfrm>
        </p:spPr>
        <p:txBody>
          <a:bodyPr>
            <a:normAutofit fontScale="85000" lnSpcReduction="20000"/>
          </a:bodyPr>
          <a:lstStyle/>
          <a:p>
            <a:r>
              <a:rPr lang="en-US" dirty="0" smtClean="0"/>
              <a:t>&gt; 1000 </a:t>
            </a:r>
            <a:r>
              <a:rPr lang="en-US" dirty="0" err="1" smtClean="0"/>
              <a:t>Dicom</a:t>
            </a:r>
            <a:r>
              <a:rPr lang="en-US" dirty="0" smtClean="0"/>
              <a:t> Terms</a:t>
            </a:r>
          </a:p>
          <a:p>
            <a:pPr lvl="1"/>
            <a:r>
              <a:rPr lang="en-US" dirty="0" smtClean="0"/>
              <a:t>Karl </a:t>
            </a:r>
            <a:r>
              <a:rPr lang="en-US" dirty="0" err="1" smtClean="0"/>
              <a:t>Helmer</a:t>
            </a:r>
            <a:endParaRPr lang="en-US" dirty="0" smtClean="0"/>
          </a:p>
          <a:p>
            <a:pPr lvl="1"/>
            <a:r>
              <a:rPr lang="en-US" dirty="0" smtClean="0"/>
              <a:t>Data Sharing Task Force</a:t>
            </a:r>
          </a:p>
          <a:p>
            <a:r>
              <a:rPr lang="en-US" dirty="0" smtClean="0"/>
              <a:t>Tasks and Cognitive Concepts from Cognitive Atlas</a:t>
            </a:r>
          </a:p>
          <a:p>
            <a:pPr lvl="1"/>
            <a:r>
              <a:rPr lang="en-US" dirty="0" smtClean="0"/>
              <a:t>Russ </a:t>
            </a:r>
            <a:r>
              <a:rPr lang="en-US" dirty="0" err="1" smtClean="0"/>
              <a:t>Poldrack</a:t>
            </a:r>
            <a:endParaRPr lang="en-US" dirty="0" smtClean="0"/>
          </a:p>
          <a:p>
            <a:r>
              <a:rPr lang="en-US" dirty="0" smtClean="0"/>
              <a:t>&gt;280 Neurons</a:t>
            </a:r>
          </a:p>
          <a:p>
            <a:pPr lvl="1"/>
            <a:r>
              <a:rPr lang="en-US" dirty="0" smtClean="0"/>
              <a:t>Gordon Shepherd and 30 world wide experts</a:t>
            </a:r>
          </a:p>
          <a:p>
            <a:r>
              <a:rPr lang="en-US" dirty="0" smtClean="0"/>
              <a:t>~500 fly neurons from Fly Anatomy Ontology</a:t>
            </a:r>
          </a:p>
          <a:p>
            <a:pPr lvl="1"/>
            <a:r>
              <a:rPr lang="en-US" dirty="0" smtClean="0"/>
              <a:t>David </a:t>
            </a:r>
            <a:r>
              <a:rPr lang="en-US" dirty="0" err="1" smtClean="0"/>
              <a:t>Osumi</a:t>
            </a:r>
            <a:r>
              <a:rPr lang="en-US" dirty="0"/>
              <a:t>-</a:t>
            </a:r>
            <a:r>
              <a:rPr lang="en-US" dirty="0" smtClean="0"/>
              <a:t>Sutherland</a:t>
            </a:r>
          </a:p>
          <a:p>
            <a:r>
              <a:rPr lang="en-US" dirty="0" smtClean="0"/>
              <a:t>&gt;1200 Brain </a:t>
            </a:r>
            <a:r>
              <a:rPr lang="en-US" dirty="0" err="1" smtClean="0"/>
              <a:t>parcellations</a:t>
            </a:r>
            <a:endParaRPr lang="en-US" dirty="0" smtClean="0"/>
          </a:p>
          <a:p>
            <a:pPr lvl="1"/>
            <a:endParaRPr lang="en-US" dirty="0" smtClean="0"/>
          </a:p>
          <a:p>
            <a:pPr lvl="1"/>
            <a:endParaRPr lang="en-US" dirty="0"/>
          </a:p>
        </p:txBody>
      </p:sp>
      <p:pic>
        <p:nvPicPr>
          <p:cNvPr id="5" name="Picture 4" descr="Screen Shot 2013-08-30 at 1.11.27 AM.png"/>
          <p:cNvPicPr>
            <a:picLocks noChangeAspect="1"/>
          </p:cNvPicPr>
          <p:nvPr/>
        </p:nvPicPr>
        <p:blipFill>
          <a:blip r:embed="rId2"/>
          <a:stretch>
            <a:fillRect/>
          </a:stretch>
        </p:blipFill>
        <p:spPr>
          <a:xfrm>
            <a:off x="4572000" y="1600200"/>
            <a:ext cx="3994976" cy="3181734"/>
          </a:xfrm>
          <a:prstGeom prst="rect">
            <a:avLst/>
          </a:prstGeom>
          <a:ln>
            <a:solidFill>
              <a:srgbClr val="FFB91D"/>
            </a:solidFill>
          </a:ln>
          <a:effectLst>
            <a:outerShdw blurRad="292100" dist="139700" dir="2700000" algn="tl" rotWithShape="0">
              <a:srgbClr val="333333">
                <a:alpha val="65000"/>
              </a:srgbClr>
            </a:outerShdw>
          </a:effectLst>
        </p:spPr>
      </p:pic>
      <p:pic>
        <p:nvPicPr>
          <p:cNvPr id="4" name="Picture 3" descr="Screen Shot 2013-08-30 at 1.10.35 AM.png"/>
          <p:cNvPicPr>
            <a:picLocks noChangeAspect="1"/>
          </p:cNvPicPr>
          <p:nvPr/>
        </p:nvPicPr>
        <p:blipFill>
          <a:blip r:embed="rId3"/>
          <a:stretch>
            <a:fillRect/>
          </a:stretch>
        </p:blipFill>
        <p:spPr>
          <a:xfrm>
            <a:off x="5867400" y="3981834"/>
            <a:ext cx="2819400" cy="1600200"/>
          </a:xfrm>
          <a:prstGeom prst="rect">
            <a:avLst/>
          </a:prstGeom>
          <a:ln>
            <a:solidFill>
              <a:srgbClr val="FFB91D"/>
            </a:solidFill>
          </a:ln>
          <a:effectLst>
            <a:outerShdw blurRad="292100" dist="139700" dir="2700000" algn="tl" rotWithShape="0">
              <a:srgbClr val="333333">
                <a:alpha val="65000"/>
              </a:srgbClr>
            </a:outerShdw>
          </a:effectLst>
        </p:spPr>
      </p:pic>
      <p:sp>
        <p:nvSpPr>
          <p:cNvPr id="6" name="TextBox 5"/>
          <p:cNvSpPr txBox="1"/>
          <p:nvPr/>
        </p:nvSpPr>
        <p:spPr>
          <a:xfrm>
            <a:off x="1744134" y="5990699"/>
            <a:ext cx="7332133"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err="1" smtClean="0"/>
              <a:t>Neurolex</a:t>
            </a:r>
            <a:r>
              <a:rPr lang="en-US" dirty="0" smtClean="0"/>
              <a:t> is growing into a significant knowledge base:   Available through</a:t>
            </a:r>
            <a:r>
              <a:rPr lang="en-US" dirty="0" smtClean="0"/>
              <a:t> spreadsheet </a:t>
            </a:r>
            <a:r>
              <a:rPr lang="en-US" dirty="0" smtClean="0"/>
              <a:t>downloads, through NIF Web Services, SPARQL endpoint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Screen shot 2012-07-24 at 12.49.37 AM.png"/>
          <p:cNvPicPr>
            <a:picLocks noChangeAspect="1"/>
          </p:cNvPicPr>
          <p:nvPr/>
        </p:nvPicPr>
        <p:blipFill>
          <a:blip r:embed="rId2"/>
          <a:stretch>
            <a:fillRect/>
          </a:stretch>
        </p:blipFill>
        <p:spPr>
          <a:xfrm>
            <a:off x="0" y="1143000"/>
            <a:ext cx="8411202" cy="5247836"/>
          </a:xfrm>
          <a:prstGeom prst="rect">
            <a:avLst/>
          </a:prstGeom>
        </p:spPr>
      </p:pic>
      <p:sp>
        <p:nvSpPr>
          <p:cNvPr id="2" name="Title 1"/>
          <p:cNvSpPr>
            <a:spLocks noGrp="1"/>
          </p:cNvSpPr>
          <p:nvPr>
            <p:ph type="title"/>
          </p:nvPr>
        </p:nvSpPr>
        <p:spPr>
          <a:xfrm>
            <a:off x="0" y="152400"/>
            <a:ext cx="9144000" cy="1143000"/>
          </a:xfrm>
        </p:spPr>
        <p:txBody>
          <a:bodyPr>
            <a:noAutofit/>
          </a:bodyPr>
          <a:lstStyle/>
          <a:p>
            <a:r>
              <a:rPr lang="en-US" sz="3600" b="1" dirty="0" smtClean="0"/>
              <a:t>Concept?  Thing?  Doesn’t matter here</a:t>
            </a:r>
            <a:endParaRPr lang="en-US" sz="3600" b="1" dirty="0"/>
          </a:p>
        </p:txBody>
      </p:sp>
      <p:pic>
        <p:nvPicPr>
          <p:cNvPr id="4" name="Picture 3" descr="Screen shot 2012-07-21 at 12.29.33 PM.png"/>
          <p:cNvPicPr>
            <a:picLocks noChangeAspect="1"/>
          </p:cNvPicPr>
          <p:nvPr/>
        </p:nvPicPr>
        <p:blipFill>
          <a:blip r:embed="rId3"/>
          <a:stretch>
            <a:fillRect/>
          </a:stretch>
        </p:blipFill>
        <p:spPr>
          <a:xfrm>
            <a:off x="4191000" y="1578681"/>
            <a:ext cx="4878353" cy="489831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905000" y="6412468"/>
            <a:ext cx="7315200" cy="369332"/>
          </a:xfrm>
          <a:prstGeom prst="rect">
            <a:avLst/>
          </a:prstGeom>
          <a:noFill/>
        </p:spPr>
        <p:txBody>
          <a:bodyPr wrap="square" rtlCol="0">
            <a:spAutoFit/>
          </a:bodyPr>
          <a:lstStyle/>
          <a:p>
            <a:r>
              <a:rPr lang="en-US" dirty="0" smtClean="0"/>
              <a:t>Community contributes as they can;  content gets reconciled over time</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Nevertheless...</a:t>
            </a:r>
            <a:endParaRPr lang="en-US" b="1" dirty="0"/>
          </a:p>
        </p:txBody>
      </p:sp>
      <p:sp>
        <p:nvSpPr>
          <p:cNvPr id="3" name="Content Placeholder 2"/>
          <p:cNvSpPr>
            <a:spLocks noGrp="1"/>
          </p:cNvSpPr>
          <p:nvPr>
            <p:ph idx="1"/>
          </p:nvPr>
        </p:nvSpPr>
        <p:spPr>
          <a:xfrm>
            <a:off x="457200" y="1291948"/>
            <a:ext cx="3200400" cy="4834215"/>
          </a:xfrm>
        </p:spPr>
        <p:txBody>
          <a:bodyPr>
            <a:normAutofit fontScale="70000" lnSpcReduction="20000"/>
          </a:bodyPr>
          <a:lstStyle/>
          <a:p>
            <a:r>
              <a:rPr lang="en-US" dirty="0" err="1" smtClean="0"/>
              <a:t>Neurolex</a:t>
            </a:r>
            <a:r>
              <a:rPr lang="en-US" dirty="0" smtClean="0"/>
              <a:t> does not allow duplicates</a:t>
            </a:r>
          </a:p>
          <a:p>
            <a:r>
              <a:rPr lang="en-US" dirty="0" smtClean="0"/>
              <a:t>We do not allow multiple inheritance</a:t>
            </a:r>
          </a:p>
          <a:p>
            <a:pPr lvl="1"/>
            <a:r>
              <a:rPr lang="en-US" dirty="0" smtClean="0"/>
              <a:t>Use “role” as a shortcut</a:t>
            </a:r>
          </a:p>
          <a:p>
            <a:r>
              <a:rPr lang="en-US" dirty="0" smtClean="0"/>
              <a:t>We do try to re-factor contributions  so as to avoid collisions across our domains</a:t>
            </a:r>
          </a:p>
          <a:p>
            <a:pPr lvl="1"/>
            <a:r>
              <a:rPr lang="en-US" dirty="0" smtClean="0"/>
              <a:t>Pages may be watched</a:t>
            </a:r>
          </a:p>
          <a:p>
            <a:pPr lvl="1"/>
            <a:r>
              <a:rPr lang="en-US" dirty="0" smtClean="0"/>
              <a:t>Content is </a:t>
            </a:r>
            <a:r>
              <a:rPr lang="en-US" dirty="0" err="1" smtClean="0"/>
              <a:t>curated</a:t>
            </a:r>
            <a:r>
              <a:rPr lang="en-US" dirty="0" smtClean="0"/>
              <a:t> using Wiki tools and forms</a:t>
            </a:r>
          </a:p>
          <a:p>
            <a:r>
              <a:rPr lang="en-US" dirty="0" smtClean="0"/>
              <a:t>But...once they are in the wiki, they will move about and be added to as necessary</a:t>
            </a:r>
          </a:p>
          <a:p>
            <a:pPr>
              <a:buNone/>
            </a:pPr>
            <a:endParaRPr lang="en-US" dirty="0"/>
          </a:p>
        </p:txBody>
      </p:sp>
      <p:pic>
        <p:nvPicPr>
          <p:cNvPr id="7" name="Picture 6" descr="Screen shot 2012-07-20 at 11.49.14 PM.png"/>
          <p:cNvPicPr>
            <a:picLocks noChangeAspect="1"/>
          </p:cNvPicPr>
          <p:nvPr/>
        </p:nvPicPr>
        <p:blipFill>
          <a:blip r:embed="rId2"/>
          <a:stretch>
            <a:fillRect/>
          </a:stretch>
        </p:blipFill>
        <p:spPr>
          <a:xfrm>
            <a:off x="3577058" y="990600"/>
            <a:ext cx="5566942" cy="3232150"/>
          </a:xfrm>
          <a:prstGeom prst="rect">
            <a:avLst/>
          </a:prstGeom>
        </p:spPr>
      </p:pic>
      <p:pic>
        <p:nvPicPr>
          <p:cNvPr id="8" name="Picture 7" descr="Screen shot 2012-07-24 at 11.30.38 PM.png"/>
          <p:cNvPicPr>
            <a:picLocks noChangeAspect="1"/>
          </p:cNvPicPr>
          <p:nvPr/>
        </p:nvPicPr>
        <p:blipFill>
          <a:blip r:embed="rId3"/>
          <a:stretch>
            <a:fillRect/>
          </a:stretch>
        </p:blipFill>
        <p:spPr>
          <a:xfrm>
            <a:off x="4343400" y="3429000"/>
            <a:ext cx="4800600" cy="2033899"/>
          </a:xfrm>
          <a:prstGeom prst="rect">
            <a:avLst/>
          </a:prstGeom>
          <a:ln>
            <a:noFill/>
          </a:ln>
          <a:effectLst>
            <a:outerShdw blurRad="292100" dist="139700" dir="2700000" algn="tl" rotWithShape="0">
              <a:srgbClr val="333333">
                <a:alpha val="65000"/>
              </a:srgbClr>
            </a:outerShdw>
          </a:effectLst>
        </p:spPr>
      </p:pic>
      <p:pic>
        <p:nvPicPr>
          <p:cNvPr id="6" name="Picture 5" descr="Screen shot 2012-07-24 at 11.26.25 PM.png"/>
          <p:cNvPicPr>
            <a:picLocks noChangeAspect="1"/>
          </p:cNvPicPr>
          <p:nvPr/>
        </p:nvPicPr>
        <p:blipFill>
          <a:blip r:embed="rId4"/>
          <a:stretch>
            <a:fillRect/>
          </a:stretch>
        </p:blipFill>
        <p:spPr>
          <a:xfrm>
            <a:off x="3276600" y="5257800"/>
            <a:ext cx="5638800" cy="115178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p:nvPr/>
        </p:nvPicPr>
        <p:blipFill>
          <a:blip r:embed="rId3" cstate="print"/>
          <a:srcRect/>
          <a:stretch>
            <a:fillRect/>
          </a:stretch>
        </p:blipFill>
        <p:spPr bwMode="auto">
          <a:xfrm>
            <a:off x="1219200" y="1265237"/>
            <a:ext cx="6934200" cy="4754563"/>
          </a:xfrm>
          <a:prstGeom prst="rect">
            <a:avLst/>
          </a:prstGeom>
          <a:noFill/>
          <a:ln w="9525">
            <a:noFill/>
            <a:miter lim="800000"/>
            <a:headEnd/>
            <a:tailEnd/>
          </a:ln>
        </p:spPr>
      </p:pic>
      <p:sp>
        <p:nvSpPr>
          <p:cNvPr id="5" name="Title 1"/>
          <p:cNvSpPr txBox="1">
            <a:spLocks/>
          </p:cNvSpPr>
          <p:nvPr/>
        </p:nvSpPr>
        <p:spPr>
          <a:xfrm>
            <a:off x="1828800" y="76200"/>
            <a:ext cx="6629400" cy="71596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small" spc="0" normalizeH="0" baseline="0" noProof="0" dirty="0" err="1" smtClean="0">
                <a:ln>
                  <a:noFill/>
                </a:ln>
                <a:solidFill>
                  <a:schemeClr val="tx1"/>
                </a:solidFill>
                <a:effectLst/>
                <a:uLnTx/>
                <a:uFillTx/>
                <a:latin typeface="+mn-lt"/>
                <a:ea typeface="+mj-ea"/>
                <a:cs typeface="+mj-cs"/>
              </a:rPr>
              <a:t>NifStd</a:t>
            </a:r>
            <a:r>
              <a:rPr kumimoji="0" lang="en-US" sz="3200" b="0" i="0" u="none" strike="noStrike" kern="1200" cap="small" spc="0" normalizeH="0" baseline="0" noProof="0" dirty="0" smtClean="0">
                <a:ln>
                  <a:noFill/>
                </a:ln>
                <a:solidFill>
                  <a:schemeClr val="tx1"/>
                </a:solidFill>
                <a:effectLst/>
                <a:uLnTx/>
                <a:uFillTx/>
                <a:latin typeface="+mn-lt"/>
                <a:ea typeface="+mj-ea"/>
                <a:cs typeface="+mj-cs"/>
              </a:rPr>
              <a:t>/</a:t>
            </a:r>
            <a:r>
              <a:rPr kumimoji="0" lang="en-US" sz="3200" b="0" i="0" u="none" strike="noStrike" kern="1200" cap="small" spc="0" normalizeH="0" baseline="0" noProof="0" dirty="0" err="1" smtClean="0">
                <a:ln>
                  <a:noFill/>
                </a:ln>
                <a:solidFill>
                  <a:schemeClr val="tx1"/>
                </a:solidFill>
                <a:effectLst/>
                <a:uLnTx/>
                <a:uFillTx/>
                <a:latin typeface="+mn-lt"/>
                <a:ea typeface="+mj-ea"/>
                <a:cs typeface="+mj-cs"/>
              </a:rPr>
              <a:t>Neurolex</a:t>
            </a:r>
            <a:r>
              <a:rPr kumimoji="0" lang="en-US" sz="3200" b="0" i="0" u="none" strike="noStrike" kern="1200" cap="small" spc="0" normalizeH="0" baseline="0" noProof="0" dirty="0" smtClean="0">
                <a:ln>
                  <a:noFill/>
                </a:ln>
                <a:solidFill>
                  <a:schemeClr val="tx1"/>
                </a:solidFill>
                <a:effectLst/>
                <a:uLnTx/>
                <a:uFillTx/>
                <a:latin typeface="+mn-lt"/>
                <a:ea typeface="+mj-ea"/>
                <a:cs typeface="+mj-cs"/>
              </a:rPr>
              <a:t> Workflow</a:t>
            </a:r>
            <a:endParaRPr kumimoji="0" lang="en-US" sz="3200" b="0" i="0" u="none" strike="noStrike" kern="1200" cap="small" spc="0" normalizeH="0" baseline="0" noProof="0" dirty="0">
              <a:ln>
                <a:noFill/>
              </a:ln>
              <a:solidFill>
                <a:schemeClr val="tx1"/>
              </a:solidFill>
              <a:effectLst/>
              <a:uLnTx/>
              <a:uFillTx/>
              <a:latin typeface="+mn-lt"/>
              <a:ea typeface="+mj-ea"/>
              <a:cs typeface="+mj-cs"/>
            </a:endParaRPr>
          </a:p>
        </p:txBody>
      </p:sp>
      <p:sp>
        <p:nvSpPr>
          <p:cNvPr id="10" name="Rectangle 9"/>
          <p:cNvSpPr/>
          <p:nvPr/>
        </p:nvSpPr>
        <p:spPr>
          <a:xfrm>
            <a:off x="838200" y="609600"/>
            <a:ext cx="7772400" cy="6463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smtClean="0"/>
              <a:t>Neuron X ‘has soma location’ in  Brain Region Y in </a:t>
            </a:r>
            <a:r>
              <a:rPr lang="en-US" dirty="0" err="1" smtClean="0"/>
              <a:t>NeuroLex</a:t>
            </a:r>
            <a:r>
              <a:rPr lang="en-US" dirty="0" smtClean="0"/>
              <a:t> == &gt;</a:t>
            </a:r>
          </a:p>
          <a:p>
            <a:r>
              <a:rPr lang="en-US" dirty="0" smtClean="0"/>
              <a:t>‘Neuron X’ </a:t>
            </a:r>
            <a:r>
              <a:rPr lang="en-US" dirty="0" err="1" smtClean="0"/>
              <a:t>has_part</a:t>
            </a:r>
            <a:r>
              <a:rPr lang="en-US" dirty="0" smtClean="0"/>
              <a:t> some (‘Soma’ and  (</a:t>
            </a:r>
            <a:r>
              <a:rPr lang="en-US" dirty="0" err="1" smtClean="0"/>
              <a:t>part_of</a:t>
            </a:r>
            <a:r>
              <a:rPr lang="en-US" dirty="0" smtClean="0"/>
              <a:t> some ‘Brain region Y’)) in NIFSTD</a:t>
            </a:r>
            <a:endParaRPr lang="en-US" dirty="0"/>
          </a:p>
        </p:txBody>
      </p:sp>
      <p:sp>
        <p:nvSpPr>
          <p:cNvPr id="6" name="Rectangle 5"/>
          <p:cNvSpPr/>
          <p:nvPr/>
        </p:nvSpPr>
        <p:spPr>
          <a:xfrm>
            <a:off x="914400" y="1066800"/>
            <a:ext cx="7467600" cy="1600200"/>
          </a:xfrm>
          <a:prstGeom prst="rect">
            <a:avLst/>
          </a:prstGeom>
          <a:noFill/>
          <a:ln w="41275">
            <a:solidFill>
              <a:schemeClr val="accent6">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057400" y="6324600"/>
            <a:ext cx="6096000" cy="369332"/>
          </a:xfrm>
          <a:prstGeom prst="rect">
            <a:avLst/>
          </a:prstGeom>
          <a:noFill/>
        </p:spPr>
        <p:txBody>
          <a:bodyPr wrap="square" rtlCol="0">
            <a:spAutoFit/>
          </a:bodyPr>
          <a:lstStyle/>
          <a:p>
            <a:r>
              <a:rPr lang="en-US" b="1" dirty="0" smtClean="0">
                <a:solidFill>
                  <a:schemeClr val="tx2"/>
                </a:solidFill>
                <a:latin typeface="Arial Narrow" pitchFamily="34" charset="0"/>
              </a:rPr>
              <a:t>Neuroscience Information Framework – http://neuinfo.org</a:t>
            </a:r>
            <a:endParaRPr lang="en-US" b="1" dirty="0">
              <a:solidFill>
                <a:schemeClr val="tx2"/>
              </a:solidFill>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460"/>
            <a:ext cx="8077200" cy="838200"/>
          </a:xfrm>
        </p:spPr>
        <p:txBody>
          <a:bodyPr>
            <a:noAutofit/>
          </a:bodyPr>
          <a:lstStyle/>
          <a:p>
            <a:r>
              <a:rPr lang="en-US" sz="4000" b="1" dirty="0" smtClean="0"/>
              <a:t>NIFSTD Defined Classes</a:t>
            </a:r>
            <a:endParaRPr lang="en-US" sz="4000" b="1" dirty="0"/>
          </a:p>
        </p:txBody>
      </p:sp>
      <p:sp>
        <p:nvSpPr>
          <p:cNvPr id="3" name="Content Placeholder 2"/>
          <p:cNvSpPr>
            <a:spLocks noGrp="1"/>
          </p:cNvSpPr>
          <p:nvPr>
            <p:ph idx="1"/>
          </p:nvPr>
        </p:nvSpPr>
        <p:spPr>
          <a:xfrm>
            <a:off x="381000" y="1112837"/>
            <a:ext cx="8229600" cy="5287963"/>
          </a:xfrm>
        </p:spPr>
        <p:txBody>
          <a:bodyPr>
            <a:normAutofit/>
          </a:bodyPr>
          <a:lstStyle/>
          <a:p>
            <a:pPr>
              <a:buNone/>
            </a:pPr>
            <a:endParaRPr lang="en-US" sz="2400" dirty="0" smtClean="0">
              <a:solidFill>
                <a:schemeClr val="tx2">
                  <a:lumMod val="75000"/>
                </a:schemeClr>
              </a:solidFill>
            </a:endParaRPr>
          </a:p>
          <a:p>
            <a:pPr lvl="1">
              <a:buNone/>
            </a:pPr>
            <a:endParaRPr lang="en-US" dirty="0" smtClean="0"/>
          </a:p>
        </p:txBody>
      </p:sp>
      <p:sp>
        <p:nvSpPr>
          <p:cNvPr id="13" name="TextBox 12"/>
          <p:cNvSpPr txBox="1"/>
          <p:nvPr/>
        </p:nvSpPr>
        <p:spPr>
          <a:xfrm>
            <a:off x="4996742" y="6210300"/>
            <a:ext cx="4066186" cy="38100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Equivalence classes;  restrictions</a:t>
            </a:r>
            <a:endParaRPr lang="en-US" dirty="0"/>
          </a:p>
        </p:txBody>
      </p:sp>
      <p:sp>
        <p:nvSpPr>
          <p:cNvPr id="14" name="TextBox 13"/>
          <p:cNvSpPr txBox="1"/>
          <p:nvPr/>
        </p:nvSpPr>
        <p:spPr>
          <a:xfrm>
            <a:off x="6172200" y="5562600"/>
            <a:ext cx="259080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smtClean="0"/>
              <a:t>Arbitrary but defensible</a:t>
            </a:r>
            <a:endParaRPr lang="en-US" b="1" dirty="0"/>
          </a:p>
        </p:txBody>
      </p:sp>
      <p:pic>
        <p:nvPicPr>
          <p:cNvPr id="8" name="Picture 7" descr="Screen Shot 2013-08-24 at 7.44.40 AM.png"/>
          <p:cNvPicPr>
            <a:picLocks noChangeAspect="1"/>
          </p:cNvPicPr>
          <p:nvPr/>
        </p:nvPicPr>
        <p:blipFill>
          <a:blip r:embed="rId4"/>
          <a:stretch>
            <a:fillRect/>
          </a:stretch>
        </p:blipFill>
        <p:spPr>
          <a:xfrm>
            <a:off x="159287" y="877660"/>
            <a:ext cx="8852449" cy="5245896"/>
          </a:xfrm>
          <a:prstGeom prst="rect">
            <a:avLst/>
          </a:prstGeom>
        </p:spPr>
      </p:pic>
      <p:sp>
        <p:nvSpPr>
          <p:cNvPr id="12" name="TextBox 11"/>
          <p:cNvSpPr txBox="1"/>
          <p:nvPr/>
        </p:nvSpPr>
        <p:spPr>
          <a:xfrm>
            <a:off x="0" y="2887682"/>
            <a:ext cx="4696814" cy="3970318"/>
          </a:xfrm>
          <a:prstGeom prst="rect">
            <a:avLst/>
          </a:prstGeom>
          <a:solidFill>
            <a:srgbClr val="FFFFFF"/>
          </a:solidFill>
          <a:effectLst>
            <a:outerShdw blurRad="50800" dist="38100" dir="2700000" algn="br"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buSzPct val="150000"/>
              <a:buFont typeface="Arial"/>
              <a:buChar char="•"/>
            </a:pPr>
            <a:r>
              <a:rPr lang="en-US" dirty="0" smtClean="0"/>
              <a:t>Neurons classified by</a:t>
            </a:r>
          </a:p>
          <a:p>
            <a:pPr lvl="1">
              <a:buSzPct val="100000"/>
              <a:buFont typeface="Arial"/>
              <a:buChar char="•"/>
            </a:pPr>
            <a:r>
              <a:rPr lang="en-US" dirty="0" smtClean="0"/>
              <a:t>Circuit role:  principal neuron </a:t>
            </a:r>
            <a:r>
              <a:rPr lang="en-US" dirty="0" err="1" smtClean="0"/>
              <a:t>vs</a:t>
            </a:r>
            <a:r>
              <a:rPr lang="en-US" dirty="0" smtClean="0"/>
              <a:t> interneuron</a:t>
            </a:r>
          </a:p>
          <a:p>
            <a:pPr lvl="1">
              <a:buFont typeface="Arial"/>
              <a:buChar char="•"/>
            </a:pPr>
            <a:r>
              <a:rPr lang="en-US" dirty="0" smtClean="0"/>
              <a:t>Molecular constituent:  </a:t>
            </a:r>
            <a:r>
              <a:rPr lang="en-US" dirty="0" err="1" smtClean="0"/>
              <a:t>Parvalbumin</a:t>
            </a:r>
            <a:r>
              <a:rPr lang="en-US" dirty="0" smtClean="0"/>
              <a:t>-neurons, </a:t>
            </a:r>
            <a:r>
              <a:rPr lang="en-US" dirty="0" err="1" smtClean="0"/>
              <a:t>calbindin</a:t>
            </a:r>
            <a:r>
              <a:rPr lang="en-US" dirty="0" smtClean="0"/>
              <a:t>-neurons</a:t>
            </a:r>
          </a:p>
          <a:p>
            <a:pPr lvl="1">
              <a:buFont typeface="Arial"/>
              <a:buChar char="•"/>
            </a:pPr>
            <a:r>
              <a:rPr lang="en-US" dirty="0" smtClean="0"/>
              <a:t>Brain region:  </a:t>
            </a:r>
            <a:r>
              <a:rPr lang="en-US" dirty="0" err="1" smtClean="0"/>
              <a:t>Cerebellar</a:t>
            </a:r>
            <a:r>
              <a:rPr lang="en-US" dirty="0" smtClean="0"/>
              <a:t> neuron</a:t>
            </a:r>
          </a:p>
          <a:p>
            <a:pPr lvl="1">
              <a:buFont typeface="Arial"/>
              <a:buChar char="•"/>
            </a:pPr>
            <a:r>
              <a:rPr lang="en-US" dirty="0" smtClean="0"/>
              <a:t>Morphology:  Spiny neuron</a:t>
            </a:r>
          </a:p>
          <a:p>
            <a:pPr>
              <a:buSzPct val="150000"/>
              <a:buFont typeface="Arial"/>
              <a:buChar char="•"/>
            </a:pPr>
            <a:r>
              <a:rPr lang="en-US" dirty="0" smtClean="0"/>
              <a:t> Molecule Roles:  Drug of abuse, </a:t>
            </a:r>
            <a:r>
              <a:rPr lang="en-US" dirty="0" err="1" smtClean="0"/>
              <a:t>anterograde</a:t>
            </a:r>
            <a:r>
              <a:rPr lang="en-US" dirty="0" smtClean="0"/>
              <a:t> tracer, retrograde tracer</a:t>
            </a:r>
          </a:p>
          <a:p>
            <a:pPr>
              <a:buSzPct val="150000"/>
              <a:buFont typeface="Arial"/>
              <a:buChar char="•"/>
            </a:pPr>
            <a:r>
              <a:rPr lang="en-US" dirty="0" smtClean="0"/>
              <a:t>Brain parts:  </a:t>
            </a:r>
            <a:r>
              <a:rPr lang="en-US" dirty="0" err="1" smtClean="0"/>
              <a:t>Circumventricular</a:t>
            </a:r>
            <a:r>
              <a:rPr lang="en-US" dirty="0" smtClean="0"/>
              <a:t> organ</a:t>
            </a:r>
          </a:p>
          <a:p>
            <a:pPr>
              <a:buSzPct val="150000"/>
              <a:buFont typeface="Arial"/>
              <a:buChar char="•"/>
            </a:pPr>
            <a:r>
              <a:rPr lang="en-US" dirty="0" smtClean="0"/>
              <a:t>Organisms:  Non-human primate, non-human vertebrate</a:t>
            </a:r>
          </a:p>
          <a:p>
            <a:pPr>
              <a:buSzPct val="150000"/>
              <a:buFont typeface="Arial"/>
              <a:buChar char="•"/>
            </a:pPr>
            <a:r>
              <a:rPr lang="en-US" dirty="0" smtClean="0">
                <a:solidFill>
                  <a:schemeClr val="accent2"/>
                </a:solidFill>
              </a:rPr>
              <a:t>Qualities:  Expression level, age categories</a:t>
            </a:r>
          </a:p>
          <a:p>
            <a:pPr>
              <a:buSzPct val="150000"/>
              <a:buFont typeface="Arial"/>
              <a:buChar char="•"/>
            </a:pPr>
            <a:r>
              <a:rPr lang="en-US" dirty="0" smtClean="0"/>
              <a:t>Techniques:  </a:t>
            </a:r>
            <a:r>
              <a:rPr lang="en-US" dirty="0" err="1" smtClean="0"/>
              <a:t>Neuroimaging</a:t>
            </a:r>
            <a:endParaRPr lang="en-US" dirty="0" smtClean="0"/>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Screen Shot 2013-08-24 at 12.28.12 PM.png"/>
          <p:cNvPicPr>
            <a:picLocks noChangeAspect="1"/>
          </p:cNvPicPr>
          <p:nvPr/>
        </p:nvPicPr>
        <p:blipFill>
          <a:blip r:embed="rId2"/>
          <a:stretch>
            <a:fillRect/>
          </a:stretch>
        </p:blipFill>
        <p:spPr>
          <a:xfrm>
            <a:off x="2074036" y="1590130"/>
            <a:ext cx="6509231" cy="4760963"/>
          </a:xfrm>
          <a:prstGeom prst="rect">
            <a:avLst/>
          </a:prstGeom>
          <a:ln>
            <a:solidFill>
              <a:srgbClr val="4F81BD"/>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47816" y="0"/>
            <a:ext cx="5742093" cy="1143000"/>
          </a:xfrm>
        </p:spPr>
        <p:txBody>
          <a:bodyPr>
            <a:normAutofit fontScale="90000"/>
          </a:bodyPr>
          <a:lstStyle/>
          <a:p>
            <a:r>
              <a:rPr lang="en-US" sz="4000" b="1" dirty="0" smtClean="0">
                <a:solidFill>
                  <a:schemeClr val="tx1"/>
                </a:solidFill>
                <a:effectLst>
                  <a:outerShdw blurRad="38100" dist="38100" dir="2700000" algn="tl">
                    <a:srgbClr val="000000">
                      <a:alpha val="43137"/>
                    </a:srgbClr>
                  </a:outerShdw>
                </a:effectLst>
              </a:rPr>
              <a:t>Surveying the resource landscape</a:t>
            </a:r>
            <a:endParaRPr lang="en-US" sz="4000" b="1" dirty="0">
              <a:solidFill>
                <a:schemeClr val="tx1"/>
              </a:solidFill>
              <a:effectLst>
                <a:outerShdw blurRad="38100" dist="38100" dir="2700000" algn="tl">
                  <a:srgbClr val="000000">
                    <a:alpha val="43137"/>
                  </a:srgbClr>
                </a:outerShdw>
              </a:effectLst>
            </a:endParaRPr>
          </a:p>
        </p:txBody>
      </p:sp>
      <p:pic>
        <p:nvPicPr>
          <p:cNvPr id="7" name="Picture 6" descr="Picture 3.png"/>
          <p:cNvPicPr>
            <a:picLocks noChangeAspect="1"/>
          </p:cNvPicPr>
          <p:nvPr/>
        </p:nvPicPr>
        <p:blipFill>
          <a:blip r:embed="rId3">
            <a:alphaModFix/>
          </a:blip>
          <a:srcRect l="19357" r="15226"/>
          <a:stretch>
            <a:fillRect/>
          </a:stretch>
        </p:blipFill>
        <p:spPr>
          <a:xfrm>
            <a:off x="6211921" y="0"/>
            <a:ext cx="2896343" cy="19430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Screen Shot 2013-08-24 at 12.30.00 PM.png"/>
          <p:cNvPicPr>
            <a:picLocks noChangeAspect="1"/>
          </p:cNvPicPr>
          <p:nvPr/>
        </p:nvPicPr>
        <p:blipFill>
          <a:blip r:embed="rId4"/>
          <a:stretch>
            <a:fillRect/>
          </a:stretch>
        </p:blipFill>
        <p:spPr>
          <a:xfrm>
            <a:off x="108096" y="1252380"/>
            <a:ext cx="2489200" cy="5499100"/>
          </a:xfrm>
          <a:prstGeom prst="rect">
            <a:avLst/>
          </a:prstGeom>
          <a:ln>
            <a:solidFill>
              <a:srgbClr val="4F81BD"/>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635000" y="-207154"/>
            <a:ext cx="8229600" cy="1143000"/>
          </a:xfrm>
        </p:spPr>
        <p:txBody>
          <a:bodyPr/>
          <a:lstStyle/>
          <a:p>
            <a:r>
              <a:rPr lang="en-US" sz="3200" dirty="0" smtClean="0">
                <a:ea typeface="ＭＳ Ｐゴシック" charset="-128"/>
                <a:cs typeface="ＭＳ Ｐゴシック" charset="-128"/>
              </a:rPr>
              <a:t>Is GRM1 in cerebral cortex?</a:t>
            </a:r>
          </a:p>
        </p:txBody>
      </p:sp>
      <p:pic>
        <p:nvPicPr>
          <p:cNvPr id="4" name="Picture 3" descr="Picture 5.png"/>
          <p:cNvPicPr>
            <a:picLocks noChangeAspect="1"/>
          </p:cNvPicPr>
          <p:nvPr/>
        </p:nvPicPr>
        <p:blipFill>
          <a:blip r:embed="rId3"/>
          <a:stretch>
            <a:fillRect/>
          </a:stretch>
        </p:blipFill>
        <p:spPr>
          <a:xfrm>
            <a:off x="2316691" y="1418261"/>
            <a:ext cx="4816475" cy="3676650"/>
          </a:xfrm>
          <a:prstGeom prst="rect">
            <a:avLst/>
          </a:prstGeom>
          <a:ln>
            <a:solidFill>
              <a:srgbClr val="C0504D"/>
            </a:solidFill>
          </a:ln>
          <a:effectLst>
            <a:outerShdw blurRad="292100" dist="139700" dir="2700000" algn="tl" rotWithShape="0">
              <a:srgbClr val="333333">
                <a:alpha val="65000"/>
              </a:srgbClr>
            </a:outerShdw>
          </a:effectLst>
        </p:spPr>
      </p:pic>
      <p:sp>
        <p:nvSpPr>
          <p:cNvPr id="25605" name="TextBox 4"/>
          <p:cNvSpPr txBox="1">
            <a:spLocks noChangeArrowheads="1"/>
          </p:cNvSpPr>
          <p:nvPr/>
        </p:nvSpPr>
        <p:spPr bwMode="auto">
          <a:xfrm>
            <a:off x="287866" y="1876401"/>
            <a:ext cx="2028825" cy="369888"/>
          </a:xfrm>
          <a:prstGeom prst="rect">
            <a:avLst/>
          </a:prstGeom>
          <a:noFill/>
          <a:ln w="9525">
            <a:noFill/>
            <a:miter lim="800000"/>
            <a:headEnd/>
            <a:tailEnd/>
          </a:ln>
        </p:spPr>
        <p:txBody>
          <a:bodyPr>
            <a:prstTxWarp prst="textNoShape">
              <a:avLst/>
            </a:prstTxWarp>
            <a:spAutoFit/>
          </a:bodyPr>
          <a:lstStyle/>
          <a:p>
            <a:r>
              <a:rPr lang="en-US" dirty="0">
                <a:solidFill>
                  <a:schemeClr val="accent1"/>
                </a:solidFill>
              </a:rPr>
              <a:t>Allen Brain Atlas</a:t>
            </a:r>
          </a:p>
        </p:txBody>
      </p:sp>
      <p:sp>
        <p:nvSpPr>
          <p:cNvPr id="25606" name="TextBox 5"/>
          <p:cNvSpPr txBox="1">
            <a:spLocks noChangeArrowheads="1"/>
          </p:cNvSpPr>
          <p:nvPr/>
        </p:nvSpPr>
        <p:spPr bwMode="auto">
          <a:xfrm>
            <a:off x="287866" y="2614589"/>
            <a:ext cx="2028825" cy="369887"/>
          </a:xfrm>
          <a:prstGeom prst="rect">
            <a:avLst/>
          </a:prstGeom>
          <a:noFill/>
          <a:ln w="9525">
            <a:noFill/>
            <a:miter lim="800000"/>
            <a:headEnd/>
            <a:tailEnd/>
          </a:ln>
        </p:spPr>
        <p:txBody>
          <a:bodyPr>
            <a:prstTxWarp prst="textNoShape">
              <a:avLst/>
            </a:prstTxWarp>
            <a:spAutoFit/>
          </a:bodyPr>
          <a:lstStyle/>
          <a:p>
            <a:r>
              <a:rPr lang="en-US">
                <a:solidFill>
                  <a:schemeClr val="accent1"/>
                </a:solidFill>
              </a:rPr>
              <a:t>MGD</a:t>
            </a:r>
          </a:p>
        </p:txBody>
      </p:sp>
      <p:sp>
        <p:nvSpPr>
          <p:cNvPr id="25607" name="TextBox 6"/>
          <p:cNvSpPr txBox="1">
            <a:spLocks noChangeArrowheads="1"/>
          </p:cNvSpPr>
          <p:nvPr/>
        </p:nvSpPr>
        <p:spPr bwMode="auto">
          <a:xfrm>
            <a:off x="287866" y="2246289"/>
            <a:ext cx="2028825" cy="368300"/>
          </a:xfrm>
          <a:prstGeom prst="rect">
            <a:avLst/>
          </a:prstGeom>
          <a:noFill/>
          <a:ln w="9525">
            <a:noFill/>
            <a:miter lim="800000"/>
            <a:headEnd/>
            <a:tailEnd/>
          </a:ln>
        </p:spPr>
        <p:txBody>
          <a:bodyPr>
            <a:prstTxWarp prst="textNoShape">
              <a:avLst/>
            </a:prstTxWarp>
            <a:spAutoFit/>
          </a:bodyPr>
          <a:lstStyle/>
          <a:p>
            <a:r>
              <a:rPr lang="en-US">
                <a:solidFill>
                  <a:schemeClr val="accent1"/>
                </a:solidFill>
              </a:rPr>
              <a:t>Gensat</a:t>
            </a:r>
          </a:p>
        </p:txBody>
      </p:sp>
      <p:sp>
        <p:nvSpPr>
          <p:cNvPr id="8" name="Rounded Rectangle 7"/>
          <p:cNvSpPr/>
          <p:nvPr/>
        </p:nvSpPr>
        <p:spPr>
          <a:xfrm>
            <a:off x="2316691" y="1945311"/>
            <a:ext cx="1184275" cy="1231900"/>
          </a:xfrm>
          <a:prstGeom prst="roundRect">
            <a:avLst/>
          </a:prstGeom>
          <a:noFill/>
          <a:ln w="28575" cap="flat" cmpd="sng" algn="ctr">
            <a:solidFill>
              <a:schemeClr val="accent2">
                <a:lumMod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ounded Rectangle 8"/>
          <p:cNvSpPr/>
          <p:nvPr/>
        </p:nvSpPr>
        <p:spPr>
          <a:xfrm>
            <a:off x="3500966" y="1945311"/>
            <a:ext cx="1184275" cy="1231900"/>
          </a:xfrm>
          <a:prstGeom prst="roundRect">
            <a:avLst/>
          </a:prstGeom>
          <a:noFill/>
          <a:ln w="28575" cap="flat" cmpd="sng" algn="ctr">
            <a:solidFill>
              <a:schemeClr val="accent2">
                <a:lumMod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ounded Rectangle 9"/>
          <p:cNvSpPr/>
          <p:nvPr/>
        </p:nvSpPr>
        <p:spPr>
          <a:xfrm>
            <a:off x="5948891" y="1945311"/>
            <a:ext cx="1184275" cy="1231900"/>
          </a:xfrm>
          <a:prstGeom prst="roundRect">
            <a:avLst/>
          </a:prstGeom>
          <a:noFill/>
          <a:ln w="28575" cap="flat" cmpd="sng" algn="ctr">
            <a:solidFill>
              <a:schemeClr val="accent2">
                <a:lumMod val="50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TextBox 11"/>
          <p:cNvSpPr txBox="1"/>
          <p:nvPr/>
        </p:nvSpPr>
        <p:spPr>
          <a:xfrm>
            <a:off x="656166" y="5279577"/>
            <a:ext cx="7831667" cy="830997"/>
          </a:xfrm>
          <a:prstGeom prst="rect">
            <a:avLst/>
          </a:prstGeom>
          <a:noFill/>
        </p:spPr>
        <p:txBody>
          <a:bodyPr wrap="square" rtlCol="0">
            <a:spAutoFit/>
          </a:bodyPr>
          <a:lstStyle/>
          <a:p>
            <a:pPr algn="ctr"/>
            <a:r>
              <a:rPr lang="en-US" sz="2400" dirty="0" smtClean="0"/>
              <a:t>Little consistency in the representation of expression values or age categories</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NIF Annotation Standards</a:t>
            </a:r>
            <a:endParaRPr lang="en-US" dirty="0"/>
          </a:p>
        </p:txBody>
      </p:sp>
      <p:sp>
        <p:nvSpPr>
          <p:cNvPr id="3" name="Content Placeholder 2"/>
          <p:cNvSpPr>
            <a:spLocks noGrp="1"/>
          </p:cNvSpPr>
          <p:nvPr>
            <p:ph idx="1"/>
          </p:nvPr>
        </p:nvSpPr>
        <p:spPr>
          <a:xfrm>
            <a:off x="0" y="1292225"/>
            <a:ext cx="2269067" cy="4833938"/>
          </a:xfrm>
        </p:spPr>
        <p:txBody>
          <a:bodyPr/>
          <a:lstStyle/>
          <a:p>
            <a:r>
              <a:rPr lang="en-US" sz="2400" dirty="0" smtClean="0"/>
              <a:t>Maturity</a:t>
            </a:r>
          </a:p>
          <a:p>
            <a:r>
              <a:rPr lang="en-US" sz="2400" dirty="0" smtClean="0"/>
              <a:t>Expression level</a:t>
            </a:r>
            <a:endParaRPr lang="en-US" sz="2400" dirty="0"/>
          </a:p>
        </p:txBody>
      </p:sp>
      <p:pic>
        <p:nvPicPr>
          <p:cNvPr id="4" name="Picture 3" descr="Screen Shot 2013-10-02 at 2.49.59 PM.png"/>
          <p:cNvPicPr>
            <a:picLocks noChangeAspect="1"/>
          </p:cNvPicPr>
          <p:nvPr/>
        </p:nvPicPr>
        <p:blipFill>
          <a:blip r:embed="rId2"/>
          <a:stretch>
            <a:fillRect/>
          </a:stretch>
        </p:blipFill>
        <p:spPr>
          <a:xfrm>
            <a:off x="1998136" y="979247"/>
            <a:ext cx="6925731" cy="4680403"/>
          </a:xfrm>
          <a:prstGeom prst="rect">
            <a:avLst/>
          </a:prstGeom>
          <a:ln>
            <a:solidFill>
              <a:srgbClr val="4F81BD"/>
            </a:solidFill>
          </a:ln>
          <a:effectLst>
            <a:outerShdw blurRad="292100" dist="139700" dir="2700000" algn="tl" rotWithShape="0">
              <a:srgbClr val="333333">
                <a:alpha val="65000"/>
              </a:srgbClr>
            </a:outerShdw>
          </a:effectLst>
        </p:spPr>
      </p:pic>
      <p:pic>
        <p:nvPicPr>
          <p:cNvPr id="10" name="Picture 9" descr="Screen Shot 2013-10-02 at 2.49.44 PM.png"/>
          <p:cNvPicPr>
            <a:picLocks noChangeAspect="1"/>
          </p:cNvPicPr>
          <p:nvPr/>
        </p:nvPicPr>
        <p:blipFill>
          <a:blip r:embed="rId3"/>
          <a:srcRect r="16382" b="11940"/>
          <a:stretch>
            <a:fillRect/>
          </a:stretch>
        </p:blipFill>
        <p:spPr>
          <a:xfrm>
            <a:off x="2624666" y="1804868"/>
            <a:ext cx="6778494" cy="4897116"/>
          </a:xfrm>
          <a:prstGeom prst="rect">
            <a:avLst/>
          </a:prstGeom>
          <a:ln>
            <a:solidFill>
              <a:srgbClr val="4F81BD"/>
            </a:solidFill>
          </a:ln>
        </p:spPr>
      </p:pic>
      <p:pic>
        <p:nvPicPr>
          <p:cNvPr id="5" name="Picture 4" descr="Screen Shot 2013-10-02 at 2.52.33 PM.png"/>
          <p:cNvPicPr>
            <a:picLocks noChangeAspect="1"/>
          </p:cNvPicPr>
          <p:nvPr/>
        </p:nvPicPr>
        <p:blipFill>
          <a:blip r:embed="rId4"/>
          <a:stretch>
            <a:fillRect/>
          </a:stretch>
        </p:blipFill>
        <p:spPr>
          <a:xfrm>
            <a:off x="0" y="3639895"/>
            <a:ext cx="9144000" cy="3218105"/>
          </a:xfrm>
          <a:prstGeom prst="rect">
            <a:avLst/>
          </a:prstGeom>
          <a:ln>
            <a:solidFill>
              <a:srgbClr val="4F81BD"/>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old is an adult squirrel?</a:t>
            </a:r>
            <a:endParaRPr lang="en-US" dirty="0"/>
          </a:p>
        </p:txBody>
      </p:sp>
      <p:sp>
        <p:nvSpPr>
          <p:cNvPr id="4" name="Content Placeholder 2"/>
          <p:cNvSpPr>
            <a:spLocks noGrp="1"/>
          </p:cNvSpPr>
          <p:nvPr>
            <p:ph idx="1"/>
          </p:nvPr>
        </p:nvSpPr>
        <p:spPr>
          <a:xfrm>
            <a:off x="222250" y="1800225"/>
            <a:ext cx="3413125" cy="4081463"/>
          </a:xfrm>
        </p:spPr>
        <p:txBody>
          <a:bodyPr>
            <a:normAutofit fontScale="85000" lnSpcReduction="10000"/>
          </a:bodyPr>
          <a:lstStyle/>
          <a:p>
            <a:r>
              <a:rPr lang="en-US" dirty="0" smtClean="0">
                <a:ea typeface="ＭＳ Ｐゴシック" charset="-128"/>
                <a:cs typeface="ＭＳ Ｐゴシック" charset="-128"/>
              </a:rPr>
              <a:t>Definitions can be quantitative</a:t>
            </a:r>
          </a:p>
          <a:p>
            <a:r>
              <a:rPr lang="en-US" dirty="0" smtClean="0">
                <a:ea typeface="ＭＳ Ｐゴシック" charset="-128"/>
                <a:cs typeface="ＭＳ Ｐゴシック" charset="-128"/>
              </a:rPr>
              <a:t>Arbitrary but defensible</a:t>
            </a:r>
          </a:p>
          <a:p>
            <a:r>
              <a:rPr lang="en-US" dirty="0" smtClean="0">
                <a:ea typeface="ＭＳ Ｐゴシック" charset="-128"/>
                <a:cs typeface="ＭＳ Ｐゴシック" charset="-128"/>
              </a:rPr>
              <a:t>Qualitative categories for quantitative attributes</a:t>
            </a:r>
          </a:p>
          <a:p>
            <a:pPr lvl="1"/>
            <a:r>
              <a:rPr lang="en-US" dirty="0" smtClean="0">
                <a:ea typeface="ＭＳ Ｐゴシック" charset="-128"/>
                <a:cs typeface="ＭＳ Ｐゴシック" charset="-128"/>
              </a:rPr>
              <a:t>Best practice to provide ages of subjects, but for query, need to translate into qualitative concepts</a:t>
            </a:r>
          </a:p>
          <a:p>
            <a:pPr>
              <a:buNone/>
            </a:pPr>
            <a:endParaRPr lang="en-US" dirty="0" smtClean="0">
              <a:ea typeface="ＭＳ Ｐゴシック" charset="-128"/>
              <a:cs typeface="ＭＳ Ｐゴシック" charset="-128"/>
            </a:endParaRPr>
          </a:p>
          <a:p>
            <a:pPr>
              <a:buNone/>
            </a:pPr>
            <a:endParaRPr lang="en-US" dirty="0" smtClean="0">
              <a:ea typeface="ＭＳ Ｐゴシック" charset="-128"/>
              <a:cs typeface="ＭＳ Ｐゴシック" charset="-128"/>
            </a:endParaRPr>
          </a:p>
        </p:txBody>
      </p:sp>
      <p:pic>
        <p:nvPicPr>
          <p:cNvPr id="5" name="Picture 4" descr="Picture 9.png"/>
          <p:cNvPicPr>
            <a:picLocks noChangeAspect="1"/>
          </p:cNvPicPr>
          <p:nvPr/>
        </p:nvPicPr>
        <p:blipFill>
          <a:blip r:embed="rId2"/>
          <a:stretch>
            <a:fillRect/>
          </a:stretch>
        </p:blipFill>
        <p:spPr>
          <a:xfrm>
            <a:off x="3771900" y="1800225"/>
            <a:ext cx="4914900" cy="3803650"/>
          </a:xfrm>
          <a:prstGeom prst="rect">
            <a:avLst/>
          </a:prstGeom>
          <a:ln w="15875" cap="sq" cmpd="sng" algn="ctr">
            <a:solidFill>
              <a:srgbClr val="000000"/>
            </a:solidFill>
            <a:prstDash val="solid"/>
            <a:miter lim="800000"/>
            <a:headEnd type="none" w="med" len="med"/>
            <a:tailEnd type="none" w="med" len="med"/>
          </a:ln>
          <a:effectLst>
            <a:outerShdw blurRad="50800" dist="114300" dir="2700000" algn="tl" rotWithShape="0">
              <a:srgbClr val="000000">
                <a:alpha val="43000"/>
              </a:srgbClr>
            </a:outerShdw>
          </a:effectLst>
        </p:spPr>
      </p:pic>
      <p:pic>
        <p:nvPicPr>
          <p:cNvPr id="6" name="Picture 5" descr="Picture 10.png"/>
          <p:cNvPicPr>
            <a:picLocks noChangeAspect="1"/>
          </p:cNvPicPr>
          <p:nvPr/>
        </p:nvPicPr>
        <p:blipFill>
          <a:blip r:embed="rId3"/>
          <a:stretch>
            <a:fillRect/>
          </a:stretch>
        </p:blipFill>
        <p:spPr>
          <a:xfrm>
            <a:off x="4429125" y="3926470"/>
            <a:ext cx="4656137" cy="2692400"/>
          </a:xfrm>
          <a:prstGeom prst="rect">
            <a:avLst/>
          </a:prstGeom>
          <a:ln w="15875" cap="sq" cmpd="sng" algn="ctr">
            <a:solidFill>
              <a:srgbClr val="000000"/>
            </a:solidFill>
            <a:prstDash val="solid"/>
            <a:miter lim="800000"/>
            <a:headEnd type="none" w="med" len="med"/>
            <a:tailEnd type="none" w="med" len="med"/>
          </a:ln>
          <a:effectLst>
            <a:outerShdw blurRad="50800" dist="101600" dir="2100000" algn="tl" rotWithShape="0">
              <a:srgbClr val="000000">
                <a:alpha val="43000"/>
              </a:srgbClr>
            </a:outerShdw>
          </a:effectLst>
        </p:spPr>
      </p:pic>
      <p:sp>
        <p:nvSpPr>
          <p:cNvPr id="7" name="TextBox 6"/>
          <p:cNvSpPr txBox="1"/>
          <p:nvPr/>
        </p:nvSpPr>
        <p:spPr>
          <a:xfrm>
            <a:off x="1614829" y="6235295"/>
            <a:ext cx="4041091" cy="3835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Jonathan </a:t>
            </a:r>
            <a:r>
              <a:rPr lang="en-US" dirty="0" err="1" smtClean="0"/>
              <a:t>Cachat</a:t>
            </a:r>
            <a:r>
              <a:rPr lang="en-US" dirty="0" smtClean="0"/>
              <a:t>, Anita </a:t>
            </a:r>
            <a:r>
              <a:rPr lang="en-US" dirty="0" err="1" smtClean="0"/>
              <a:t>Bandrowski</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448800" cy="1143000"/>
          </a:xfrm>
        </p:spPr>
        <p:txBody>
          <a:bodyPr>
            <a:noAutofit/>
          </a:bodyPr>
          <a:lstStyle/>
          <a:p>
            <a:pPr>
              <a:defRPr/>
            </a:pPr>
            <a:r>
              <a:rPr lang="en-US" sz="3600" b="1" dirty="0" smtClean="0"/>
              <a:t>NIF “translates” common concepts through ontology and annotation standards</a:t>
            </a:r>
            <a:endParaRPr lang="en-US" sz="3600" b="1" dirty="0"/>
          </a:p>
        </p:txBody>
      </p:sp>
      <p:sp>
        <p:nvSpPr>
          <p:cNvPr id="48131" name="Content Placeholder 2"/>
          <p:cNvSpPr>
            <a:spLocks noGrp="1"/>
          </p:cNvSpPr>
          <p:nvPr>
            <p:ph idx="1"/>
          </p:nvPr>
        </p:nvSpPr>
        <p:spPr>
          <a:xfrm>
            <a:off x="457200" y="1219200"/>
            <a:ext cx="8229600" cy="4525963"/>
          </a:xfrm>
        </p:spPr>
        <p:txBody>
          <a:bodyPr>
            <a:normAutofit/>
          </a:bodyPr>
          <a:lstStyle/>
          <a:p>
            <a:pPr algn="ctr">
              <a:buNone/>
            </a:pPr>
            <a:r>
              <a:rPr lang="en-US" sz="2800" dirty="0" smtClean="0"/>
              <a:t>What genes are </a:t>
            </a:r>
            <a:r>
              <a:rPr lang="en-US" sz="2800" i="1" dirty="0" err="1" smtClean="0"/>
              <a:t>upregulated</a:t>
            </a:r>
            <a:r>
              <a:rPr lang="en-US" sz="2800" dirty="0" smtClean="0"/>
              <a:t> by </a:t>
            </a:r>
            <a:r>
              <a:rPr lang="en-US" sz="2800" i="1" dirty="0" smtClean="0"/>
              <a:t>drugs of abuse in the adult mouse</a:t>
            </a:r>
            <a:r>
              <a:rPr lang="en-US" sz="2800" dirty="0" smtClean="0"/>
              <a:t>? </a:t>
            </a:r>
            <a:r>
              <a:rPr lang="en-US" sz="2800" dirty="0" smtClean="0">
                <a:solidFill>
                  <a:schemeClr val="accent2"/>
                </a:solidFill>
              </a:rPr>
              <a:t>(show me the data!)</a:t>
            </a:r>
            <a:endParaRPr lang="en-US" sz="2800" dirty="0">
              <a:solidFill>
                <a:schemeClr val="accent2"/>
              </a:solidFill>
            </a:endParaRPr>
          </a:p>
        </p:txBody>
      </p:sp>
      <p:pic>
        <p:nvPicPr>
          <p:cNvPr id="48133" name="Picture 7" descr="Picture 58.png"/>
          <p:cNvPicPr>
            <a:picLocks noChangeAspect="1"/>
          </p:cNvPicPr>
          <p:nvPr/>
        </p:nvPicPr>
        <p:blipFill>
          <a:blip r:embed="rId2"/>
          <a:srcRect/>
          <a:stretch>
            <a:fillRect/>
          </a:stretch>
        </p:blipFill>
        <p:spPr bwMode="auto">
          <a:xfrm>
            <a:off x="0" y="2209800"/>
            <a:ext cx="9144000" cy="4086225"/>
          </a:xfrm>
          <a:prstGeom prst="rect">
            <a:avLst/>
          </a:prstGeom>
          <a:noFill/>
          <a:ln w="9525">
            <a:noFill/>
            <a:miter lim="800000"/>
            <a:headEnd/>
            <a:tailEnd/>
          </a:ln>
        </p:spPr>
      </p:pic>
      <p:sp>
        <p:nvSpPr>
          <p:cNvPr id="9" name="Oval 8"/>
          <p:cNvSpPr/>
          <p:nvPr/>
        </p:nvSpPr>
        <p:spPr>
          <a:xfrm>
            <a:off x="6629400" y="2209800"/>
            <a:ext cx="1828800" cy="457200"/>
          </a:xfrm>
          <a:prstGeom prst="ellipse">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800000"/>
                </a:solidFill>
              </a:rPr>
              <a:t>Morphine</a:t>
            </a:r>
          </a:p>
        </p:txBody>
      </p:sp>
      <p:sp>
        <p:nvSpPr>
          <p:cNvPr id="10" name="Oval 9"/>
          <p:cNvSpPr/>
          <p:nvPr/>
        </p:nvSpPr>
        <p:spPr>
          <a:xfrm>
            <a:off x="2971800" y="2667000"/>
            <a:ext cx="2362200" cy="457200"/>
          </a:xfrm>
          <a:prstGeom prst="ellipse">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a:solidFill>
                  <a:srgbClr val="800000"/>
                </a:solidFill>
              </a:rPr>
              <a:t>Increased expression</a:t>
            </a:r>
          </a:p>
        </p:txBody>
      </p:sp>
      <p:cxnSp>
        <p:nvCxnSpPr>
          <p:cNvPr id="12" name="Straight Arrow Connector 11"/>
          <p:cNvCxnSpPr/>
          <p:nvPr/>
        </p:nvCxnSpPr>
        <p:spPr>
          <a:xfrm>
            <a:off x="4572000" y="3124200"/>
            <a:ext cx="609600" cy="304800"/>
          </a:xfrm>
          <a:prstGeom prst="straightConnector1">
            <a:avLst/>
          </a:prstGeom>
          <a:ln w="38100" cap="flat" cmpd="sng" algn="ctr">
            <a:solidFill>
              <a:schemeClr val="accent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9" idx="4"/>
          </p:cNvCxnSpPr>
          <p:nvPr/>
        </p:nvCxnSpPr>
        <p:spPr>
          <a:xfrm rot="5400000">
            <a:off x="7086600" y="2971800"/>
            <a:ext cx="762000" cy="152400"/>
          </a:xfrm>
          <a:prstGeom prst="straightConnector1">
            <a:avLst/>
          </a:prstGeom>
          <a:ln w="38100" cap="flat" cmpd="sng" algn="ctr">
            <a:solidFill>
              <a:schemeClr val="accent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1538347" y="3687109"/>
            <a:ext cx="2362200" cy="457200"/>
          </a:xfrm>
          <a:prstGeom prst="ellipse">
            <a:avLst/>
          </a:prstGeom>
          <a:solidFill>
            <a:srgbClr val="CCFFCC"/>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dirty="0" smtClean="0">
                <a:solidFill>
                  <a:srgbClr val="800000"/>
                </a:solidFill>
              </a:rPr>
              <a:t>Adult Mouse</a:t>
            </a:r>
            <a:endParaRPr lang="en-US" sz="1600" dirty="0">
              <a:solidFill>
                <a:srgbClr val="800000"/>
              </a:solidFill>
            </a:endParaRPr>
          </a:p>
        </p:txBody>
      </p:sp>
      <p:cxnSp>
        <p:nvCxnSpPr>
          <p:cNvPr id="14" name="Straight Arrow Connector 13"/>
          <p:cNvCxnSpPr>
            <a:stCxn id="11" idx="6"/>
          </p:cNvCxnSpPr>
          <p:nvPr/>
        </p:nvCxnSpPr>
        <p:spPr>
          <a:xfrm flipV="1">
            <a:off x="3900547" y="3687109"/>
            <a:ext cx="470429" cy="228600"/>
          </a:xfrm>
          <a:prstGeom prst="straightConnector1">
            <a:avLst/>
          </a:prstGeom>
          <a:ln w="38100" cap="flat" cmpd="sng" algn="ctr">
            <a:solidFill>
              <a:schemeClr val="accent2"/>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NIF Queries</a:t>
            </a:r>
            <a:br>
              <a:rPr lang="en-US" dirty="0" smtClean="0"/>
            </a:br>
            <a:r>
              <a:rPr lang="en-US" dirty="0" smtClean="0"/>
              <a:t>1000 queries from Sept 2013</a:t>
            </a:r>
            <a:endParaRPr lang="en-US" dirty="0"/>
          </a:p>
        </p:txBody>
      </p:sp>
      <p:graphicFrame>
        <p:nvGraphicFramePr>
          <p:cNvPr id="4" name="Content Placeholder 3"/>
          <p:cNvGraphicFramePr>
            <a:graphicFrameLocks noGrp="1"/>
          </p:cNvGraphicFramePr>
          <p:nvPr>
            <p:ph idx="1"/>
          </p:nvPr>
        </p:nvGraphicFramePr>
        <p:xfrm>
          <a:off x="457200" y="1469491"/>
          <a:ext cx="6773333" cy="42370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67467" y="5706528"/>
            <a:ext cx="6519333"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Adolescent depression;  depression in elderly, </a:t>
            </a:r>
            <a:r>
              <a:rPr lang="en-US" dirty="0" err="1" smtClean="0">
                <a:solidFill>
                  <a:schemeClr val="accent2"/>
                </a:solidFill>
              </a:rPr>
              <a:t>hippocampal</a:t>
            </a:r>
            <a:r>
              <a:rPr lang="en-US" dirty="0" smtClean="0">
                <a:solidFill>
                  <a:schemeClr val="accent2"/>
                </a:solidFill>
              </a:rPr>
              <a:t> volume</a:t>
            </a:r>
            <a:r>
              <a:rPr lang="en-US" dirty="0" smtClean="0"/>
              <a:t>, adolescent impulsivity, </a:t>
            </a:r>
            <a:r>
              <a:rPr lang="en-US" dirty="0" smtClean="0">
                <a:solidFill>
                  <a:srgbClr val="C0504D"/>
                </a:solidFill>
              </a:rPr>
              <a:t>cerebral peduncle low density</a:t>
            </a:r>
            <a:r>
              <a:rPr lang="en-US" dirty="0" smtClean="0"/>
              <a:t>, adult, </a:t>
            </a:r>
            <a:r>
              <a:rPr lang="en-US" dirty="0" smtClean="0">
                <a:solidFill>
                  <a:srgbClr val="C0504D"/>
                </a:solidFill>
              </a:rPr>
              <a:t>7 </a:t>
            </a:r>
            <a:r>
              <a:rPr lang="en-US" dirty="0" err="1" smtClean="0">
                <a:solidFill>
                  <a:srgbClr val="C0504D"/>
                </a:solidFill>
              </a:rPr>
              <a:t>tesla</a:t>
            </a:r>
            <a:r>
              <a:rPr lang="en-US" dirty="0" smtClean="0"/>
              <a:t>,  older adults, “</a:t>
            </a:r>
            <a:r>
              <a:rPr lang="en-US" dirty="0" smtClean="0">
                <a:solidFill>
                  <a:srgbClr val="C0504D"/>
                </a:solidFill>
              </a:rPr>
              <a:t>earlier </a:t>
            </a:r>
            <a:r>
              <a:rPr lang="en-US" dirty="0" err="1" smtClean="0">
                <a:solidFill>
                  <a:srgbClr val="C0504D"/>
                </a:solidFill>
              </a:rPr>
              <a:t>vs</a:t>
            </a:r>
            <a:r>
              <a:rPr lang="en-US" dirty="0" smtClean="0">
                <a:solidFill>
                  <a:srgbClr val="C0504D"/>
                </a:solidFill>
              </a:rPr>
              <a:t> later </a:t>
            </a:r>
            <a:r>
              <a:rPr lang="en-US" dirty="0" err="1" smtClean="0">
                <a:solidFill>
                  <a:srgbClr val="C0504D"/>
                </a:solidFill>
              </a:rPr>
              <a:t>levodopa</a:t>
            </a:r>
            <a:r>
              <a:rPr lang="en-US" dirty="0" smtClean="0">
                <a:solidFill>
                  <a:srgbClr val="C0504D"/>
                </a:solidFill>
              </a:rPr>
              <a:t> treatment Parkinson’s</a:t>
            </a:r>
            <a:r>
              <a:rPr lang="en-US" dirty="0" smtClean="0"/>
              <a:t>”</a:t>
            </a:r>
            <a:endParaRPr lang="en-US" dirty="0"/>
          </a:p>
        </p:txBody>
      </p:sp>
      <p:sp>
        <p:nvSpPr>
          <p:cNvPr id="6" name="TextBox 5"/>
          <p:cNvSpPr txBox="1"/>
          <p:nvPr/>
        </p:nvSpPr>
        <p:spPr>
          <a:xfrm>
            <a:off x="7230533" y="1911260"/>
            <a:ext cx="1845733" cy="1754327"/>
          </a:xfrm>
          <a:prstGeom prst="rect">
            <a:avLst/>
          </a:prstGeom>
          <a:noFill/>
        </p:spPr>
        <p:txBody>
          <a:bodyPr wrap="square" rtlCol="0">
            <a:spAutoFit/>
          </a:bodyPr>
          <a:lstStyle/>
          <a:p>
            <a:r>
              <a:rPr lang="en-US" dirty="0" smtClean="0"/>
              <a:t>10 queries contained a reference to quantity</a:t>
            </a:r>
          </a:p>
          <a:p>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Planned:  Quantitative equivalence classes</a:t>
            </a:r>
            <a:endParaRPr lang="en-US" dirty="0"/>
          </a:p>
        </p:txBody>
      </p:sp>
      <p:sp>
        <p:nvSpPr>
          <p:cNvPr id="3" name="Content Placeholder 2"/>
          <p:cNvSpPr>
            <a:spLocks noGrp="1"/>
          </p:cNvSpPr>
          <p:nvPr>
            <p:ph idx="1"/>
          </p:nvPr>
        </p:nvSpPr>
        <p:spPr>
          <a:xfrm>
            <a:off x="457200" y="1198563"/>
            <a:ext cx="8229600" cy="4833938"/>
          </a:xfrm>
        </p:spPr>
        <p:txBody>
          <a:bodyPr/>
          <a:lstStyle/>
          <a:p>
            <a:r>
              <a:rPr lang="en-US" sz="2400" dirty="0" smtClean="0"/>
              <a:t>Currently, NIF expression and maturity are only annotation classes</a:t>
            </a:r>
          </a:p>
          <a:p>
            <a:r>
              <a:rPr lang="en-US" sz="2400" dirty="0" smtClean="0"/>
              <a:t>Planning on turning them into “quantitative equivalence classes”</a:t>
            </a:r>
          </a:p>
          <a:p>
            <a:pPr lvl="1"/>
            <a:r>
              <a:rPr lang="en-US" sz="2000" dirty="0" smtClean="0"/>
              <a:t>i.e., if human &gt; 21 yrs of age = adult human</a:t>
            </a:r>
          </a:p>
          <a:p>
            <a:pPr lvl="1"/>
            <a:r>
              <a:rPr lang="en-US" sz="2000" dirty="0" smtClean="0"/>
              <a:t>NIF now handles numbers as data types</a:t>
            </a:r>
          </a:p>
          <a:p>
            <a:r>
              <a:rPr lang="en-US" sz="2400" dirty="0" smtClean="0"/>
              <a:t>Several organism stage ontologies are now available:</a:t>
            </a:r>
          </a:p>
          <a:p>
            <a:pPr lvl="1"/>
            <a:r>
              <a:rPr lang="en-US" sz="2000" u="sng" dirty="0" smtClean="0">
                <a:hlinkClick r:id="rId2"/>
              </a:rPr>
              <a:t>http://code.google.com/p/developmental-stage-ontologies/wiki/MmusDv</a:t>
            </a:r>
            <a:endParaRPr lang="en-US" sz="2000" u="sng" dirty="0" smtClean="0"/>
          </a:p>
          <a:p>
            <a:pPr lvl="1"/>
            <a:r>
              <a:rPr lang="en-US" sz="2000" dirty="0" smtClean="0"/>
              <a:t>Stages are modeled as </a:t>
            </a:r>
            <a:r>
              <a:rPr lang="en-US" sz="2000" dirty="0" err="1" smtClean="0"/>
              <a:t>occurrents</a:t>
            </a:r>
            <a:r>
              <a:rPr lang="en-US" sz="2000" dirty="0" smtClean="0"/>
              <a:t> using Allen Interval Algebra to connect them</a:t>
            </a:r>
          </a:p>
          <a:p>
            <a:pPr lvl="2"/>
            <a:r>
              <a:rPr lang="en-US" sz="1800" dirty="0" err="1" smtClean="0"/>
              <a:t>https://code.google.com/p/developmental-stage-ontologies/wiki/Timings</a:t>
            </a:r>
            <a:endParaRPr lang="en-US" sz="1800" dirty="0" smtClean="0"/>
          </a:p>
        </p:txBody>
      </p:sp>
      <p:sp>
        <p:nvSpPr>
          <p:cNvPr id="4" name="TextBox 3"/>
          <p:cNvSpPr txBox="1"/>
          <p:nvPr/>
        </p:nvSpPr>
        <p:spPr>
          <a:xfrm>
            <a:off x="2438400" y="6032501"/>
            <a:ext cx="62484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Working with Chris </a:t>
            </a:r>
            <a:r>
              <a:rPr lang="en-US" dirty="0" err="1" smtClean="0"/>
              <a:t>Mungall</a:t>
            </a:r>
            <a:r>
              <a:rPr lang="en-US" dirty="0" smtClean="0"/>
              <a:t>, Melissa </a:t>
            </a:r>
            <a:r>
              <a:rPr lang="en-US" dirty="0" err="1" smtClean="0"/>
              <a:t>Haendel</a:t>
            </a:r>
            <a:r>
              <a:rPr lang="en-US" dirty="0" smtClean="0"/>
              <a:t> to map NIF age classes to these ontologies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 name="Rectangle 41"/>
          <p:cNvSpPr/>
          <p:nvPr/>
        </p:nvSpPr>
        <p:spPr>
          <a:xfrm>
            <a:off x="0" y="6211669"/>
            <a:ext cx="9144000" cy="646331"/>
          </a:xfrm>
          <a:prstGeom prst="rect">
            <a:avLst/>
          </a:prstGeom>
        </p:spPr>
        <p:txBody>
          <a:bodyPr wrap="square">
            <a:spAutoFit/>
          </a:bodyPr>
          <a:lstStyle/>
          <a:p>
            <a:r>
              <a:rPr lang="en-US" dirty="0" smtClean="0"/>
              <a:t>*B6CBA-TgN (HDexon1)62) that express exon1 of the human mutant HD gene- Li et al., J </a:t>
            </a:r>
            <a:r>
              <a:rPr lang="en-US" dirty="0" err="1" smtClean="0"/>
              <a:t>Neurosci</a:t>
            </a:r>
            <a:r>
              <a:rPr lang="en-US" dirty="0" smtClean="0"/>
              <a:t>, 21(21):8473-8481</a:t>
            </a:r>
            <a:endParaRPr lang="en-US" dirty="0"/>
          </a:p>
        </p:txBody>
      </p:sp>
      <p:sp>
        <p:nvSpPr>
          <p:cNvPr id="6" name="AutoShape 2197"/>
          <p:cNvSpPr>
            <a:spLocks noChangeArrowheads="1"/>
          </p:cNvSpPr>
          <p:nvPr/>
        </p:nvSpPr>
        <p:spPr bwMode="auto">
          <a:xfrm>
            <a:off x="228600" y="0"/>
            <a:ext cx="8686800" cy="1143000"/>
          </a:xfrm>
          <a:prstGeom prst="roundRect">
            <a:avLst>
              <a:gd name="adj" fmla="val 16667"/>
            </a:avLst>
          </a:prstGeom>
          <a:noFill/>
          <a:ln w="9525">
            <a:noFill/>
            <a:round/>
            <a:headEnd/>
            <a:tailEnd/>
          </a:ln>
        </p:spPr>
        <p:txBody>
          <a:bodyPr lIns="109728" tIns="54864" rIns="109728" bIns="54864"/>
          <a:lstStyle/>
          <a:p>
            <a:pPr algn="ctr">
              <a:buClr>
                <a:srgbClr val="A50021"/>
              </a:buClr>
            </a:pPr>
            <a:r>
              <a:rPr lang="en-US" sz="2800" b="1" dirty="0" err="1" smtClean="0">
                <a:cs typeface="Arial" pitchFamily="34" charset="0"/>
              </a:rPr>
              <a:t>PhenoSim</a:t>
            </a:r>
            <a:r>
              <a:rPr lang="en-US" sz="2800" b="1" dirty="0" smtClean="0">
                <a:cs typeface="Arial" pitchFamily="34" charset="0"/>
              </a:rPr>
              <a:t>:  What organism is most similar to a human with Huntington’s disease?</a:t>
            </a:r>
            <a:endParaRPr lang="en-US" sz="2800" dirty="0" smtClean="0">
              <a:cs typeface="Arial" pitchFamily="34" charset="0"/>
            </a:endParaRPr>
          </a:p>
        </p:txBody>
      </p:sp>
      <p:pic>
        <p:nvPicPr>
          <p:cNvPr id="8" name="Picture 7" descr="Picture 67.png"/>
          <p:cNvPicPr>
            <a:picLocks noChangeAspect="1"/>
          </p:cNvPicPr>
          <p:nvPr/>
        </p:nvPicPr>
        <p:blipFill>
          <a:blip r:embed="rId3"/>
          <a:stretch>
            <a:fillRect/>
          </a:stretch>
        </p:blipFill>
        <p:spPr>
          <a:xfrm>
            <a:off x="0" y="1371600"/>
            <a:ext cx="9144000" cy="3744540"/>
          </a:xfrm>
          <a:prstGeom prst="rect">
            <a:avLst/>
          </a:prstGeom>
        </p:spPr>
      </p:pic>
      <p:pic>
        <p:nvPicPr>
          <p:cNvPr id="9" name="Picture 8" descr="Picture 68.png"/>
          <p:cNvPicPr>
            <a:picLocks noChangeAspect="1"/>
          </p:cNvPicPr>
          <p:nvPr/>
        </p:nvPicPr>
        <p:blipFill>
          <a:blip r:embed="rId4"/>
          <a:stretch>
            <a:fillRect/>
          </a:stretch>
        </p:blipFill>
        <p:spPr>
          <a:xfrm>
            <a:off x="0" y="1676400"/>
            <a:ext cx="9144000" cy="3547963"/>
          </a:xfrm>
          <a:prstGeom prst="rect">
            <a:avLst/>
          </a:prstGeom>
          <a:ln>
            <a:solidFill>
              <a:srgbClr val="1F497D"/>
            </a:solidFill>
          </a:ln>
          <a:effectLst>
            <a:outerShdw blurRad="292100" dist="139700" dir="2700000" algn="tl" rotWithShape="0">
              <a:srgbClr val="333333">
                <a:alpha val="65000"/>
              </a:srgbClr>
            </a:outerShdw>
          </a:effectLst>
        </p:spPr>
      </p:pic>
      <p:pic>
        <p:nvPicPr>
          <p:cNvPr id="10" name="Picture 9" descr="Picture 70.png"/>
          <p:cNvPicPr>
            <a:picLocks noChangeAspect="1"/>
          </p:cNvPicPr>
          <p:nvPr/>
        </p:nvPicPr>
        <p:blipFill>
          <a:blip r:embed="rId5"/>
          <a:stretch>
            <a:fillRect/>
          </a:stretch>
        </p:blipFill>
        <p:spPr>
          <a:xfrm>
            <a:off x="0" y="2375732"/>
            <a:ext cx="9144000" cy="2039639"/>
          </a:xfrm>
          <a:prstGeom prst="rect">
            <a:avLst/>
          </a:prstGeom>
          <a:ln w="28575" cap="flat" cmpd="sng" algn="ctr">
            <a:solidFill>
              <a:srgbClr val="1F497D"/>
            </a:solidFill>
            <a:prstDash val="solid"/>
            <a:round/>
            <a:headEnd type="none" w="med" len="med"/>
            <a:tailEnd type="none" w="med" len="med"/>
          </a:ln>
        </p:spPr>
      </p:pic>
      <p:grpSp>
        <p:nvGrpSpPr>
          <p:cNvPr id="2" name="Group 21"/>
          <p:cNvGrpSpPr/>
          <p:nvPr/>
        </p:nvGrpSpPr>
        <p:grpSpPr>
          <a:xfrm>
            <a:off x="381000" y="1371600"/>
            <a:ext cx="8077200" cy="1574800"/>
            <a:chOff x="381000" y="1549400"/>
            <a:chExt cx="8077200" cy="1574800"/>
          </a:xfrm>
        </p:grpSpPr>
        <p:sp>
          <p:nvSpPr>
            <p:cNvPr id="11" name="Rounded Rectangle 10"/>
            <p:cNvSpPr/>
            <p:nvPr/>
          </p:nvSpPr>
          <p:spPr>
            <a:xfrm>
              <a:off x="381000" y="2514600"/>
              <a:ext cx="2667000" cy="609600"/>
            </a:xfrm>
            <a:prstGeom prst="roundRect">
              <a:avLst/>
            </a:prstGeom>
            <a:solidFill>
              <a:srgbClr val="FFD577"/>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Putamen</a:t>
              </a:r>
              <a:r>
                <a:rPr lang="en-US" dirty="0" smtClean="0"/>
                <a:t> atrophied</a:t>
              </a:r>
              <a:endParaRPr lang="en-US" dirty="0"/>
            </a:p>
          </p:txBody>
        </p:sp>
        <p:sp>
          <p:nvSpPr>
            <p:cNvPr id="12" name="Rounded Rectangle 11"/>
            <p:cNvSpPr/>
            <p:nvPr/>
          </p:nvSpPr>
          <p:spPr>
            <a:xfrm>
              <a:off x="5791200" y="2514600"/>
              <a:ext cx="2667000" cy="609600"/>
            </a:xfrm>
            <a:prstGeom prst="roundRect">
              <a:avLst/>
            </a:prstGeom>
            <a:solidFill>
              <a:srgbClr val="FFD577"/>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Globus</a:t>
              </a:r>
              <a:r>
                <a:rPr lang="en-US" dirty="0" smtClean="0"/>
                <a:t> </a:t>
              </a:r>
              <a:r>
                <a:rPr lang="en-US" dirty="0" err="1" smtClean="0"/>
                <a:t>pallidus</a:t>
              </a:r>
              <a:r>
                <a:rPr lang="en-US" dirty="0" smtClean="0"/>
                <a:t> </a:t>
              </a:r>
              <a:r>
                <a:rPr lang="en-US" dirty="0" err="1" smtClean="0"/>
                <a:t>neuropil</a:t>
              </a:r>
              <a:r>
                <a:rPr lang="en-US" dirty="0" smtClean="0"/>
                <a:t> degenerate</a:t>
              </a:r>
              <a:endParaRPr lang="en-US" dirty="0"/>
            </a:p>
          </p:txBody>
        </p:sp>
        <p:sp>
          <p:nvSpPr>
            <p:cNvPr id="13" name="Rounded Rectangle 12"/>
            <p:cNvSpPr/>
            <p:nvPr/>
          </p:nvSpPr>
          <p:spPr>
            <a:xfrm>
              <a:off x="3352800" y="1549400"/>
              <a:ext cx="2209800" cy="812800"/>
            </a:xfrm>
            <a:prstGeom prst="roundRect">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Part of basal ganglia decreased in magnitude</a:t>
              </a:r>
              <a:endParaRPr lang="en-US" sz="1600" dirty="0"/>
            </a:p>
          </p:txBody>
        </p:sp>
        <p:cxnSp>
          <p:nvCxnSpPr>
            <p:cNvPr id="15" name="Straight Arrow Connector 14"/>
            <p:cNvCxnSpPr>
              <a:stCxn id="11" idx="3"/>
              <a:endCxn id="13" idx="2"/>
            </p:cNvCxnSpPr>
            <p:nvPr/>
          </p:nvCxnSpPr>
          <p:spPr>
            <a:xfrm flipV="1">
              <a:off x="3048000" y="2362200"/>
              <a:ext cx="14097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2" idx="1"/>
              <a:endCxn id="13" idx="2"/>
            </p:cNvCxnSpPr>
            <p:nvPr/>
          </p:nvCxnSpPr>
          <p:spPr>
            <a:xfrm rot="10800000">
              <a:off x="4457700" y="2362200"/>
              <a:ext cx="13335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23" name="Picture 22" descr="Picture 72.png"/>
          <p:cNvPicPr>
            <a:picLocks noChangeAspect="1"/>
          </p:cNvPicPr>
          <p:nvPr/>
        </p:nvPicPr>
        <p:blipFill>
          <a:blip r:embed="rId6"/>
          <a:stretch>
            <a:fillRect/>
          </a:stretch>
        </p:blipFill>
        <p:spPr>
          <a:xfrm>
            <a:off x="0" y="3962400"/>
            <a:ext cx="9144000" cy="1343359"/>
          </a:xfrm>
          <a:prstGeom prst="rect">
            <a:avLst/>
          </a:prstGeom>
          <a:ln w="28575" cap="flat" cmpd="sng" algn="ctr">
            <a:solidFill>
              <a:srgbClr val="1F497D"/>
            </a:solidFill>
            <a:prstDash val="solid"/>
            <a:round/>
            <a:headEnd type="none" w="med" len="med"/>
            <a:tailEnd type="none" w="med" len="med"/>
          </a:ln>
        </p:spPr>
      </p:pic>
      <p:grpSp>
        <p:nvGrpSpPr>
          <p:cNvPr id="3" name="Group 23"/>
          <p:cNvGrpSpPr/>
          <p:nvPr/>
        </p:nvGrpSpPr>
        <p:grpSpPr>
          <a:xfrm>
            <a:off x="304800" y="3323788"/>
            <a:ext cx="8077200" cy="1574800"/>
            <a:chOff x="381000" y="1549400"/>
            <a:chExt cx="8077200" cy="1574800"/>
          </a:xfrm>
        </p:grpSpPr>
        <p:sp>
          <p:nvSpPr>
            <p:cNvPr id="25" name="Rounded Rectangle 24"/>
            <p:cNvSpPr/>
            <p:nvPr/>
          </p:nvSpPr>
          <p:spPr>
            <a:xfrm>
              <a:off x="381000" y="2311400"/>
              <a:ext cx="2667000" cy="812800"/>
            </a:xfrm>
            <a:prstGeom prst="roundRect">
              <a:avLst/>
            </a:prstGeom>
            <a:solidFill>
              <a:srgbClr val="FFD577"/>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 Fewer </a:t>
              </a:r>
              <a:r>
                <a:rPr lang="en-US" dirty="0" err="1" smtClean="0"/>
                <a:t>neostriatum</a:t>
              </a:r>
              <a:r>
                <a:rPr lang="en-US" dirty="0" smtClean="0"/>
                <a:t> medium spiny neurons in </a:t>
              </a:r>
              <a:r>
                <a:rPr lang="en-US" dirty="0" err="1" smtClean="0"/>
                <a:t>putamen</a:t>
              </a:r>
              <a:endParaRPr lang="en-US" dirty="0"/>
            </a:p>
          </p:txBody>
        </p:sp>
        <p:sp>
          <p:nvSpPr>
            <p:cNvPr id="26" name="Rounded Rectangle 25"/>
            <p:cNvSpPr/>
            <p:nvPr/>
          </p:nvSpPr>
          <p:spPr>
            <a:xfrm>
              <a:off x="5791200" y="2514600"/>
              <a:ext cx="2667000" cy="609600"/>
            </a:xfrm>
            <a:prstGeom prst="roundRect">
              <a:avLst/>
            </a:prstGeom>
            <a:solidFill>
              <a:srgbClr val="FFD577"/>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Neurons in striatum degenerate</a:t>
              </a:r>
              <a:endParaRPr lang="en-US" dirty="0"/>
            </a:p>
          </p:txBody>
        </p:sp>
        <p:sp>
          <p:nvSpPr>
            <p:cNvPr id="27" name="Rounded Rectangle 26"/>
            <p:cNvSpPr/>
            <p:nvPr/>
          </p:nvSpPr>
          <p:spPr>
            <a:xfrm>
              <a:off x="3352800" y="1549400"/>
              <a:ext cx="2209800" cy="812800"/>
            </a:xfrm>
            <a:prstGeom prst="roundRect">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Neuron in striatum decreased in magnitude</a:t>
              </a:r>
              <a:endParaRPr lang="en-US" sz="1600" dirty="0"/>
            </a:p>
          </p:txBody>
        </p:sp>
        <p:cxnSp>
          <p:nvCxnSpPr>
            <p:cNvPr id="28" name="Straight Arrow Connector 27"/>
            <p:cNvCxnSpPr>
              <a:stCxn id="25" idx="3"/>
              <a:endCxn id="27" idx="2"/>
            </p:cNvCxnSpPr>
            <p:nvPr/>
          </p:nvCxnSpPr>
          <p:spPr>
            <a:xfrm flipV="1">
              <a:off x="3048000" y="2362200"/>
              <a:ext cx="140970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a:stCxn id="26" idx="1"/>
              <a:endCxn id="27" idx="2"/>
            </p:cNvCxnSpPr>
            <p:nvPr/>
          </p:nvCxnSpPr>
          <p:spPr>
            <a:xfrm rot="10800000">
              <a:off x="4457700" y="2362200"/>
              <a:ext cx="13335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pic>
        <p:nvPicPr>
          <p:cNvPr id="33" name="Picture 32" descr="Picture 71.png"/>
          <p:cNvPicPr>
            <a:picLocks noChangeAspect="1"/>
          </p:cNvPicPr>
          <p:nvPr/>
        </p:nvPicPr>
        <p:blipFill>
          <a:blip r:embed="rId7"/>
          <a:stretch>
            <a:fillRect/>
          </a:stretch>
        </p:blipFill>
        <p:spPr>
          <a:xfrm>
            <a:off x="0" y="5387340"/>
            <a:ext cx="9144000" cy="1470660"/>
          </a:xfrm>
          <a:prstGeom prst="rect">
            <a:avLst/>
          </a:prstGeom>
          <a:ln w="28575" cap="flat" cmpd="sng" algn="ctr">
            <a:solidFill>
              <a:srgbClr val="1F497D"/>
            </a:solidFill>
            <a:prstDash val="solid"/>
            <a:round/>
            <a:headEnd type="none" w="med" len="med"/>
            <a:tailEnd type="none" w="med" len="med"/>
          </a:ln>
          <a:effectLst>
            <a:outerShdw blurRad="292100" dist="139700" dir="2700000" algn="tl" rotWithShape="0">
              <a:srgbClr val="333333">
                <a:alpha val="65000"/>
              </a:srgbClr>
            </a:outerShdw>
          </a:effectLst>
        </p:spPr>
      </p:pic>
      <p:grpSp>
        <p:nvGrpSpPr>
          <p:cNvPr id="4" name="Group 33"/>
          <p:cNvGrpSpPr/>
          <p:nvPr/>
        </p:nvGrpSpPr>
        <p:grpSpPr>
          <a:xfrm>
            <a:off x="381000" y="4953000"/>
            <a:ext cx="8077200" cy="1574800"/>
            <a:chOff x="381000" y="1397000"/>
            <a:chExt cx="8077200" cy="1574800"/>
          </a:xfrm>
        </p:grpSpPr>
        <p:sp>
          <p:nvSpPr>
            <p:cNvPr id="35" name="Rounded Rectangle 34"/>
            <p:cNvSpPr/>
            <p:nvPr/>
          </p:nvSpPr>
          <p:spPr>
            <a:xfrm>
              <a:off x="381000" y="2159000"/>
              <a:ext cx="2667000" cy="812800"/>
            </a:xfrm>
            <a:prstGeom prst="roundRect">
              <a:avLst/>
            </a:prstGeom>
            <a:solidFill>
              <a:srgbClr val="FFD577"/>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Increased number of </a:t>
              </a:r>
              <a:r>
                <a:rPr lang="en-US" dirty="0" err="1" smtClean="0"/>
                <a:t>astrocytes</a:t>
              </a:r>
              <a:r>
                <a:rPr lang="en-US" dirty="0" smtClean="0"/>
                <a:t> in caudate nucleus</a:t>
              </a:r>
              <a:endParaRPr lang="en-US" dirty="0"/>
            </a:p>
          </p:txBody>
        </p:sp>
        <p:sp>
          <p:nvSpPr>
            <p:cNvPr id="36" name="Rounded Rectangle 35"/>
            <p:cNvSpPr/>
            <p:nvPr/>
          </p:nvSpPr>
          <p:spPr>
            <a:xfrm>
              <a:off x="5791200" y="2362200"/>
              <a:ext cx="2667000" cy="609600"/>
            </a:xfrm>
            <a:prstGeom prst="round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Neurons in striatum degenerate</a:t>
              </a:r>
              <a:endParaRPr lang="en-US" dirty="0"/>
            </a:p>
          </p:txBody>
        </p:sp>
        <p:sp>
          <p:nvSpPr>
            <p:cNvPr id="37" name="Rounded Rectangle 36"/>
            <p:cNvSpPr/>
            <p:nvPr/>
          </p:nvSpPr>
          <p:spPr>
            <a:xfrm>
              <a:off x="3352800" y="1397000"/>
              <a:ext cx="2209800" cy="812800"/>
            </a:xfrm>
            <a:prstGeom prst="roundRect">
              <a:avLst/>
            </a:prstGeom>
            <a:solidFill>
              <a:srgbClr val="CCFFCC"/>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Nervous system cell change in number  in striatum</a:t>
              </a:r>
              <a:endParaRPr lang="en-US" sz="1600" dirty="0"/>
            </a:p>
          </p:txBody>
        </p:sp>
        <p:cxnSp>
          <p:nvCxnSpPr>
            <p:cNvPr id="38" name="Straight Arrow Connector 37"/>
            <p:cNvCxnSpPr>
              <a:stCxn id="35" idx="3"/>
              <a:endCxn id="37" idx="2"/>
            </p:cNvCxnSpPr>
            <p:nvPr/>
          </p:nvCxnSpPr>
          <p:spPr>
            <a:xfrm flipV="1">
              <a:off x="3048000" y="2209800"/>
              <a:ext cx="140970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6" idx="1"/>
              <a:endCxn id="37" idx="2"/>
            </p:cNvCxnSpPr>
            <p:nvPr/>
          </p:nvCxnSpPr>
          <p:spPr>
            <a:xfrm rot="10800000">
              <a:off x="4457700" y="2209800"/>
              <a:ext cx="13335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5791200" y="1143000"/>
            <a:ext cx="33528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Maynard et al., Frontiers in </a:t>
            </a:r>
            <a:r>
              <a:rPr lang="en-US" dirty="0" err="1" smtClean="0"/>
              <a:t>Neuroinformatics</a:t>
            </a:r>
            <a:r>
              <a:rPr lang="en-US" dirty="0" smtClean="0"/>
              <a:t>, 2013</a:t>
            </a:r>
            <a:endParaRPr lang="en-US" dirty="0"/>
          </a:p>
        </p:txBody>
      </p:sp>
      <p:pic>
        <p:nvPicPr>
          <p:cNvPr id="31" name="Picture 30" descr="Screen Shot 2013-06-24 at 3.23.55 PM.png"/>
          <p:cNvPicPr>
            <a:picLocks noChangeAspect="1"/>
          </p:cNvPicPr>
          <p:nvPr/>
        </p:nvPicPr>
        <p:blipFill>
          <a:blip r:embed="rId8"/>
          <a:stretch>
            <a:fillRect/>
          </a:stretch>
        </p:blipFill>
        <p:spPr>
          <a:xfrm>
            <a:off x="685606" y="726901"/>
            <a:ext cx="1297993" cy="128939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203"/>
            <a:ext cx="8229600" cy="885581"/>
          </a:xfrm>
        </p:spPr>
        <p:txBody>
          <a:bodyPr/>
          <a:lstStyle/>
          <a:p>
            <a:r>
              <a:rPr lang="en-US" b="1" dirty="0" smtClean="0">
                <a:effectLst>
                  <a:outerShdw blurRad="50800" dist="38100" dir="2700000" algn="tl" rotWithShape="0">
                    <a:srgbClr val="000000">
                      <a:alpha val="43000"/>
                    </a:srgbClr>
                  </a:outerShdw>
                </a:effectLst>
              </a:rPr>
              <a:t>NIF Concept </a:t>
            </a:r>
            <a:r>
              <a:rPr lang="en-US" b="1" dirty="0" err="1" smtClean="0">
                <a:effectLst>
                  <a:outerShdw blurRad="50800" dist="38100" dir="2700000" algn="tl" rotWithShape="0">
                    <a:srgbClr val="000000">
                      <a:alpha val="43000"/>
                    </a:srgbClr>
                  </a:outerShdw>
                </a:effectLst>
              </a:rPr>
              <a:t>Mapper</a:t>
            </a:r>
            <a:endParaRPr lang="en-US" b="1" dirty="0">
              <a:effectLst>
                <a:outerShdw blurRad="50800" dist="38100" dir="2700000" algn="tl" rotWithShape="0">
                  <a:srgbClr val="000000">
                    <a:alpha val="43000"/>
                  </a:srgbClr>
                </a:outerShdw>
              </a:effectLst>
            </a:endParaRPr>
          </a:p>
        </p:txBody>
      </p:sp>
      <p:grpSp>
        <p:nvGrpSpPr>
          <p:cNvPr id="4" name="Group 10"/>
          <p:cNvGrpSpPr/>
          <p:nvPr/>
        </p:nvGrpSpPr>
        <p:grpSpPr>
          <a:xfrm>
            <a:off x="1009228" y="1291706"/>
            <a:ext cx="6074720" cy="4765653"/>
            <a:chOff x="192774" y="1037706"/>
            <a:chExt cx="6074720" cy="4765653"/>
          </a:xfrm>
        </p:grpSpPr>
        <p:pic>
          <p:nvPicPr>
            <p:cNvPr id="6" name="Picture 5"/>
            <p:cNvPicPr>
              <a:picLocks noChangeAspect="1"/>
            </p:cNvPicPr>
            <p:nvPr/>
          </p:nvPicPr>
          <p:blipFill>
            <a:blip r:embed="rId2"/>
            <a:stretch>
              <a:fillRect/>
            </a:stretch>
          </p:blipFill>
          <p:spPr>
            <a:xfrm>
              <a:off x="192774" y="1037706"/>
              <a:ext cx="6074720" cy="4765653"/>
            </a:xfrm>
            <a:prstGeom prst="rect">
              <a:avLst/>
            </a:prstGeom>
            <a:ln>
              <a:solidFill>
                <a:schemeClr val="bg1">
                  <a:lumMod val="65000"/>
                </a:schemeClr>
              </a:solidFill>
            </a:ln>
          </p:spPr>
        </p:pic>
        <p:sp>
          <p:nvSpPr>
            <p:cNvPr id="7" name="Rectangle 6"/>
            <p:cNvSpPr/>
            <p:nvPr/>
          </p:nvSpPr>
          <p:spPr>
            <a:xfrm>
              <a:off x="1009228" y="4468048"/>
              <a:ext cx="1598889" cy="102062"/>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031908" y="4575086"/>
              <a:ext cx="1598889" cy="102062"/>
            </a:xfrm>
            <a:prstGeom prst="rect">
              <a:avLst/>
            </a:prstGeom>
            <a:solidFill>
              <a:schemeClr val="bg1"/>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009228" y="3752226"/>
              <a:ext cx="1598889" cy="102062"/>
            </a:xfrm>
            <a:prstGeom prst="rect">
              <a:avLst/>
            </a:prstGeom>
            <a:solidFill>
              <a:schemeClr val="accent1">
                <a:lumMod val="20000"/>
                <a:lumOff val="80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036888" y="3836586"/>
              <a:ext cx="1598889" cy="102062"/>
            </a:xfrm>
            <a:prstGeom prst="rect">
              <a:avLst/>
            </a:prstGeom>
            <a:solidFill>
              <a:schemeClr val="accent1">
                <a:lumMod val="20000"/>
                <a:lumOff val="80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3"/>
          <a:stretch>
            <a:fillRect/>
          </a:stretch>
        </p:blipFill>
        <p:spPr>
          <a:xfrm>
            <a:off x="4187703" y="2241442"/>
            <a:ext cx="4499097" cy="3529568"/>
          </a:xfrm>
          <a:prstGeom prst="rect">
            <a:avLst/>
          </a:prstGeom>
          <a:ln>
            <a:solidFill>
              <a:schemeClr val="bg1">
                <a:lumMod val="65000"/>
              </a:schemeClr>
            </a:solidFill>
          </a:ln>
          <a:effectLst>
            <a:outerShdw blurRad="203200" dist="152400" dir="2700000" algn="tl" rotWithShape="0">
              <a:srgbClr val="000000">
                <a:alpha val="43000"/>
              </a:srgbClr>
            </a:outerShdw>
          </a:effectLst>
        </p:spPr>
      </p:pic>
      <p:sp>
        <p:nvSpPr>
          <p:cNvPr id="3" name="Date Placeholder 2"/>
          <p:cNvSpPr>
            <a:spLocks noGrp="1"/>
          </p:cNvSpPr>
          <p:nvPr>
            <p:ph type="dt" sz="half" idx="10"/>
          </p:nvPr>
        </p:nvSpPr>
        <p:spPr/>
        <p:txBody>
          <a:bodyPr/>
          <a:lstStyle/>
          <a:p>
            <a:r>
              <a:rPr lang="en-US" smtClean="0"/>
              <a:t>June10, 2013</a:t>
            </a:r>
            <a:endParaRPr lang="en-US"/>
          </a:p>
        </p:txBody>
      </p:sp>
      <p:sp>
        <p:nvSpPr>
          <p:cNvPr id="5" name="Slide Number Placeholder 4"/>
          <p:cNvSpPr>
            <a:spLocks noGrp="1"/>
          </p:cNvSpPr>
          <p:nvPr>
            <p:ph type="sldNum" sz="quarter" idx="12"/>
          </p:nvPr>
        </p:nvSpPr>
        <p:spPr/>
        <p:txBody>
          <a:bodyPr/>
          <a:lstStyle/>
          <a:p>
            <a:fld id="{004E2CC5-36DC-EA49-AF74-C705ED2BE0FC}" type="slidenum">
              <a:rPr lang="en-US" smtClean="0"/>
              <a:pPr/>
              <a:t>27</a:t>
            </a:fld>
            <a:endParaRPr lang="en-US"/>
          </a:p>
        </p:txBody>
      </p:sp>
      <p:sp>
        <p:nvSpPr>
          <p:cNvPr id="14" name="TextBox 13"/>
          <p:cNvSpPr txBox="1"/>
          <p:nvPr/>
        </p:nvSpPr>
        <p:spPr>
          <a:xfrm>
            <a:off x="4107068" y="6057359"/>
            <a:ext cx="457973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Aligns sources to the NIF semantic framework</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99233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NIF Column maps</a:t>
            </a:r>
            <a:endParaRPr lang="en-US" dirty="0"/>
          </a:p>
        </p:txBody>
      </p:sp>
      <p:sp>
        <p:nvSpPr>
          <p:cNvPr id="3" name="Content Placeholder 2"/>
          <p:cNvSpPr>
            <a:spLocks noGrp="1"/>
          </p:cNvSpPr>
          <p:nvPr>
            <p:ph idx="1"/>
          </p:nvPr>
        </p:nvSpPr>
        <p:spPr>
          <a:xfrm>
            <a:off x="457200" y="1038429"/>
            <a:ext cx="2937986" cy="4525963"/>
          </a:xfrm>
        </p:spPr>
        <p:txBody>
          <a:bodyPr>
            <a:normAutofit fontScale="92500" lnSpcReduction="20000"/>
          </a:bodyPr>
          <a:lstStyle/>
          <a:p>
            <a:r>
              <a:rPr lang="en-US" dirty="0" smtClean="0"/>
              <a:t>Anatomy</a:t>
            </a:r>
          </a:p>
          <a:p>
            <a:r>
              <a:rPr lang="en-US" dirty="0" smtClean="0"/>
              <a:t>Antibody</a:t>
            </a:r>
          </a:p>
          <a:p>
            <a:r>
              <a:rPr lang="en-US" dirty="0" smtClean="0"/>
              <a:t>Cell</a:t>
            </a:r>
          </a:p>
          <a:p>
            <a:r>
              <a:rPr lang="en-US" dirty="0" smtClean="0">
                <a:solidFill>
                  <a:srgbClr val="C0504D"/>
                </a:solidFill>
              </a:rPr>
              <a:t>Coordinate</a:t>
            </a:r>
          </a:p>
          <a:p>
            <a:r>
              <a:rPr lang="en-US" dirty="0" smtClean="0"/>
              <a:t>Disease</a:t>
            </a:r>
          </a:p>
          <a:p>
            <a:r>
              <a:rPr lang="en-US" dirty="0" smtClean="0"/>
              <a:t>Environment</a:t>
            </a:r>
          </a:p>
          <a:p>
            <a:r>
              <a:rPr lang="en-US" dirty="0" smtClean="0"/>
              <a:t>Full Text</a:t>
            </a:r>
          </a:p>
          <a:p>
            <a:r>
              <a:rPr lang="en-US" dirty="0" smtClean="0"/>
              <a:t>Function</a:t>
            </a:r>
          </a:p>
          <a:p>
            <a:r>
              <a:rPr lang="en-US" dirty="0" smtClean="0"/>
              <a:t>Gene</a:t>
            </a:r>
          </a:p>
          <a:p>
            <a:r>
              <a:rPr lang="en-US" dirty="0" smtClean="0"/>
              <a:t>Gene-target Reagent</a:t>
            </a:r>
          </a:p>
          <a:p>
            <a:endParaRPr lang="en-US" dirty="0" smtClean="0"/>
          </a:p>
        </p:txBody>
      </p:sp>
      <p:sp>
        <p:nvSpPr>
          <p:cNvPr id="4" name="TextBox 3"/>
          <p:cNvSpPr txBox="1"/>
          <p:nvPr/>
        </p:nvSpPr>
        <p:spPr>
          <a:xfrm>
            <a:off x="3217813" y="1038429"/>
            <a:ext cx="2708373" cy="6555642"/>
          </a:xfrm>
          <a:prstGeom prst="rect">
            <a:avLst/>
          </a:prstGeom>
          <a:noFill/>
        </p:spPr>
        <p:txBody>
          <a:bodyPr wrap="square" rtlCol="0">
            <a:spAutoFit/>
          </a:bodyPr>
          <a:lstStyle/>
          <a:p>
            <a:pPr>
              <a:buFont typeface="Arial"/>
              <a:buChar char="•"/>
            </a:pPr>
            <a:r>
              <a:rPr lang="en-US" sz="2800" dirty="0" smtClean="0"/>
              <a:t>Genomic Locus</a:t>
            </a:r>
          </a:p>
          <a:p>
            <a:pPr>
              <a:buFont typeface="Arial"/>
              <a:buChar char="•"/>
            </a:pPr>
            <a:r>
              <a:rPr lang="en-US" sz="2800" dirty="0" smtClean="0"/>
              <a:t>Genomic locus variant</a:t>
            </a:r>
          </a:p>
          <a:p>
            <a:pPr>
              <a:buFont typeface="Arial"/>
              <a:buChar char="•"/>
            </a:pPr>
            <a:r>
              <a:rPr lang="en-US" sz="2800" dirty="0" smtClean="0"/>
              <a:t>Genotype</a:t>
            </a:r>
          </a:p>
          <a:p>
            <a:pPr>
              <a:buFont typeface="Arial"/>
              <a:buChar char="•"/>
            </a:pPr>
            <a:r>
              <a:rPr lang="en-US" sz="2800" dirty="0" smtClean="0"/>
              <a:t>Identifier</a:t>
            </a:r>
          </a:p>
          <a:p>
            <a:pPr>
              <a:buFont typeface="Arial"/>
              <a:buChar char="•"/>
            </a:pPr>
            <a:r>
              <a:rPr lang="en-US" sz="2800" dirty="0" smtClean="0"/>
              <a:t>Interaction</a:t>
            </a:r>
          </a:p>
          <a:p>
            <a:pPr>
              <a:buFont typeface="Arial"/>
              <a:buChar char="•"/>
            </a:pPr>
            <a:r>
              <a:rPr lang="en-US" sz="2800" dirty="0" smtClean="0"/>
              <a:t>Interaction Type</a:t>
            </a:r>
          </a:p>
          <a:p>
            <a:pPr>
              <a:buFont typeface="Arial"/>
              <a:buChar char="•"/>
            </a:pPr>
            <a:r>
              <a:rPr lang="en-US" sz="2800" dirty="0" smtClean="0"/>
              <a:t>Molecular Domain</a:t>
            </a:r>
          </a:p>
          <a:p>
            <a:pPr>
              <a:buFont typeface="Arial"/>
              <a:buChar char="•"/>
            </a:pPr>
            <a:r>
              <a:rPr lang="en-US" sz="2800" dirty="0" smtClean="0"/>
              <a:t>Molecule</a:t>
            </a:r>
          </a:p>
          <a:p>
            <a:pPr>
              <a:buFont typeface="Arial"/>
              <a:buChar char="•"/>
            </a:pPr>
            <a:r>
              <a:rPr lang="en-US" sz="2800" dirty="0" smtClean="0"/>
              <a:t>Organism</a:t>
            </a:r>
          </a:p>
          <a:p>
            <a:pPr>
              <a:buFont typeface="Arial"/>
              <a:buChar char="•"/>
            </a:pPr>
            <a:r>
              <a:rPr lang="en-US" sz="2800" dirty="0" smtClean="0"/>
              <a:t>Pathway</a:t>
            </a:r>
          </a:p>
          <a:p>
            <a:pPr>
              <a:buFont typeface="Arial"/>
              <a:buChar char="•"/>
            </a:pPr>
            <a:endParaRPr lang="en-US" sz="2800" dirty="0" smtClean="0"/>
          </a:p>
          <a:p>
            <a:pPr>
              <a:buFont typeface="Arial"/>
              <a:buChar char="•"/>
            </a:pPr>
            <a:endParaRPr lang="en-US" sz="2800" dirty="0" smtClean="0"/>
          </a:p>
          <a:p>
            <a:pPr>
              <a:buFont typeface="Arial"/>
              <a:buChar char="•"/>
            </a:pPr>
            <a:endParaRPr lang="en-US" sz="2800" dirty="0"/>
          </a:p>
        </p:txBody>
      </p:sp>
      <p:sp>
        <p:nvSpPr>
          <p:cNvPr id="5" name="TextBox 4"/>
          <p:cNvSpPr txBox="1"/>
          <p:nvPr/>
        </p:nvSpPr>
        <p:spPr>
          <a:xfrm>
            <a:off x="6103559" y="1038429"/>
            <a:ext cx="2583241" cy="5262980"/>
          </a:xfrm>
          <a:prstGeom prst="rect">
            <a:avLst/>
          </a:prstGeom>
          <a:noFill/>
        </p:spPr>
        <p:txBody>
          <a:bodyPr wrap="square" rtlCol="0">
            <a:spAutoFit/>
          </a:bodyPr>
          <a:lstStyle/>
          <a:p>
            <a:pPr>
              <a:buFont typeface="Arial"/>
              <a:buChar char="•"/>
            </a:pPr>
            <a:r>
              <a:rPr lang="en-US" sz="2800" dirty="0" smtClean="0"/>
              <a:t>Phenotype</a:t>
            </a:r>
          </a:p>
          <a:p>
            <a:pPr>
              <a:buFont typeface="Arial"/>
              <a:buChar char="•"/>
            </a:pPr>
            <a:r>
              <a:rPr lang="en-US" sz="2800" dirty="0" smtClean="0"/>
              <a:t>Protocol</a:t>
            </a:r>
          </a:p>
          <a:p>
            <a:pPr>
              <a:buFont typeface="Arial"/>
              <a:buChar char="•"/>
            </a:pPr>
            <a:r>
              <a:rPr lang="en-US" sz="2800" dirty="0" smtClean="0"/>
              <a:t>Publication</a:t>
            </a:r>
          </a:p>
          <a:p>
            <a:pPr>
              <a:buFont typeface="Arial"/>
              <a:buChar char="•"/>
            </a:pPr>
            <a:r>
              <a:rPr lang="en-US" sz="2800" dirty="0" smtClean="0">
                <a:solidFill>
                  <a:srgbClr val="C0504D"/>
                </a:solidFill>
              </a:rPr>
              <a:t>Quality</a:t>
            </a:r>
          </a:p>
          <a:p>
            <a:pPr>
              <a:buFont typeface="Arial"/>
              <a:buChar char="•"/>
            </a:pPr>
            <a:r>
              <a:rPr lang="en-US" sz="2800" dirty="0" smtClean="0"/>
              <a:t>Resource</a:t>
            </a:r>
          </a:p>
          <a:p>
            <a:pPr>
              <a:buFont typeface="Arial"/>
              <a:buChar char="•"/>
            </a:pPr>
            <a:r>
              <a:rPr lang="en-US" sz="2800" dirty="0" smtClean="0"/>
              <a:t>Sequence</a:t>
            </a:r>
          </a:p>
          <a:p>
            <a:pPr>
              <a:buFont typeface="Arial"/>
              <a:buChar char="•"/>
            </a:pPr>
            <a:r>
              <a:rPr lang="en-US" sz="2800" dirty="0" smtClean="0"/>
              <a:t>Specimen</a:t>
            </a:r>
          </a:p>
          <a:p>
            <a:pPr>
              <a:buFont typeface="Arial"/>
              <a:buChar char="•"/>
            </a:pPr>
            <a:r>
              <a:rPr lang="en-US" sz="2800" dirty="0" smtClean="0">
                <a:solidFill>
                  <a:srgbClr val="C0504D"/>
                </a:solidFill>
              </a:rPr>
              <a:t>Stage</a:t>
            </a:r>
          </a:p>
          <a:p>
            <a:pPr>
              <a:buFont typeface="Arial"/>
              <a:buChar char="•"/>
            </a:pPr>
            <a:r>
              <a:rPr lang="en-US" sz="2800" dirty="0" smtClean="0"/>
              <a:t>Strain</a:t>
            </a:r>
          </a:p>
          <a:p>
            <a:pPr>
              <a:buFont typeface="Arial"/>
              <a:buChar char="•"/>
            </a:pPr>
            <a:r>
              <a:rPr lang="en-US" sz="2800" dirty="0" smtClean="0"/>
              <a:t>Sub-cellular Anatomy</a:t>
            </a:r>
          </a:p>
          <a:p>
            <a:pPr>
              <a:buFont typeface="Arial"/>
              <a:buChar char="•"/>
            </a:pPr>
            <a:endParaRPr lang="en-US" sz="2800" dirty="0"/>
          </a:p>
        </p:txBody>
      </p:sp>
      <p:sp>
        <p:nvSpPr>
          <p:cNvPr id="6" name="TextBox 5"/>
          <p:cNvSpPr txBox="1"/>
          <p:nvPr/>
        </p:nvSpPr>
        <p:spPr>
          <a:xfrm>
            <a:off x="5219726" y="6301409"/>
            <a:ext cx="3649081"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Next:  Inter-column relationships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4625" y="-242766"/>
            <a:ext cx="8229600" cy="1143000"/>
          </a:xfrm>
        </p:spPr>
        <p:txBody>
          <a:bodyPr>
            <a:noAutofit/>
          </a:bodyPr>
          <a:lstStyle/>
          <a:p>
            <a:r>
              <a:rPr lang="en-US" sz="2800" b="1" dirty="0" smtClean="0">
                <a:effectLst>
                  <a:outerShdw blurRad="38100" dist="38100" dir="2700000" algn="tl">
                    <a:srgbClr val="000000">
                      <a:alpha val="43137"/>
                    </a:srgbClr>
                  </a:outerShdw>
                </a:effectLst>
              </a:rPr>
              <a:t>Data sources come in different flavors</a:t>
            </a:r>
            <a:endParaRPr lang="en-US" sz="2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3524" y="803506"/>
            <a:ext cx="4127970" cy="4834215"/>
          </a:xfrm>
        </p:spPr>
        <p:txBody>
          <a:bodyPr>
            <a:noAutofit/>
          </a:bodyPr>
          <a:lstStyle/>
          <a:p>
            <a:pPr>
              <a:buNone/>
            </a:pPr>
            <a:r>
              <a:rPr lang="en-US" sz="2400" dirty="0" smtClean="0"/>
              <a:t>NIF favors a hybrid, tiered, federated system</a:t>
            </a:r>
          </a:p>
          <a:p>
            <a:r>
              <a:rPr lang="en-US" sz="2400" dirty="0" smtClean="0"/>
              <a:t>Domain knowledge</a:t>
            </a:r>
          </a:p>
          <a:p>
            <a:pPr lvl="1"/>
            <a:r>
              <a:rPr lang="en-US" sz="1800" dirty="0" smtClean="0"/>
              <a:t>Ontologies</a:t>
            </a:r>
          </a:p>
          <a:p>
            <a:r>
              <a:rPr lang="en-US" sz="2400" dirty="0" smtClean="0"/>
              <a:t>Claims, models and observations</a:t>
            </a:r>
          </a:p>
          <a:p>
            <a:pPr lvl="1"/>
            <a:r>
              <a:rPr lang="en-US" sz="1800" dirty="0" smtClean="0"/>
              <a:t>Virtuoso RDF triples </a:t>
            </a:r>
          </a:p>
          <a:p>
            <a:pPr lvl="1"/>
            <a:r>
              <a:rPr lang="en-US" sz="1800" dirty="0" smtClean="0"/>
              <a:t>Model repositories</a:t>
            </a:r>
          </a:p>
          <a:p>
            <a:r>
              <a:rPr lang="en-US" sz="2400" dirty="0" smtClean="0"/>
              <a:t>Data</a:t>
            </a:r>
          </a:p>
          <a:p>
            <a:pPr lvl="1"/>
            <a:r>
              <a:rPr lang="en-US" sz="1800" dirty="0" smtClean="0"/>
              <a:t>Data federation</a:t>
            </a:r>
          </a:p>
          <a:p>
            <a:pPr lvl="1"/>
            <a:r>
              <a:rPr lang="en-US" sz="1800" dirty="0" smtClean="0"/>
              <a:t>Spatial data</a:t>
            </a:r>
          </a:p>
          <a:p>
            <a:pPr lvl="1"/>
            <a:r>
              <a:rPr lang="en-US" sz="1800" dirty="0" smtClean="0"/>
              <a:t>Workflows</a:t>
            </a:r>
          </a:p>
          <a:p>
            <a:r>
              <a:rPr lang="en-US" sz="2400" dirty="0" smtClean="0"/>
              <a:t>Narrative</a:t>
            </a:r>
          </a:p>
          <a:p>
            <a:pPr lvl="1"/>
            <a:r>
              <a:rPr lang="en-US" sz="1800" dirty="0" smtClean="0"/>
              <a:t>Full text access</a:t>
            </a:r>
          </a:p>
          <a:p>
            <a:pPr lvl="1"/>
            <a:endParaRPr lang="en-US" sz="1800" dirty="0" smtClean="0"/>
          </a:p>
          <a:p>
            <a:pPr lvl="1">
              <a:buNone/>
            </a:pPr>
            <a:endParaRPr lang="en-US" sz="1800" dirty="0" smtClean="0"/>
          </a:p>
          <a:p>
            <a:pPr lvl="1">
              <a:buNone/>
            </a:pPr>
            <a:endParaRPr lang="en-US" sz="1800" dirty="0" smtClean="0"/>
          </a:p>
          <a:p>
            <a:pPr lvl="2"/>
            <a:endParaRPr lang="en-US" sz="1800" dirty="0"/>
          </a:p>
        </p:txBody>
      </p:sp>
      <p:cxnSp>
        <p:nvCxnSpPr>
          <p:cNvPr id="50" name="Shape 49"/>
          <p:cNvCxnSpPr>
            <a:stCxn id="5" idx="4"/>
            <a:endCxn id="8" idx="0"/>
          </p:cNvCxnSpPr>
          <p:nvPr/>
        </p:nvCxnSpPr>
        <p:spPr>
          <a:xfrm rot="5400000">
            <a:off x="6266660" y="2145651"/>
            <a:ext cx="829730" cy="22194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Curved Connector 52"/>
          <p:cNvCxnSpPr>
            <a:endCxn id="10" idx="5"/>
          </p:cNvCxnSpPr>
          <p:nvPr/>
        </p:nvCxnSpPr>
        <p:spPr>
          <a:xfrm rot="16200000" flipH="1">
            <a:off x="7675212" y="1856151"/>
            <a:ext cx="1325635" cy="30503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Curved Connector 54"/>
          <p:cNvCxnSpPr>
            <a:stCxn id="6" idx="4"/>
            <a:endCxn id="10" idx="4"/>
          </p:cNvCxnSpPr>
          <p:nvPr/>
        </p:nvCxnSpPr>
        <p:spPr>
          <a:xfrm rot="5400000">
            <a:off x="6983725" y="1569373"/>
            <a:ext cx="829730" cy="137450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Curved Connector 56"/>
          <p:cNvCxnSpPr>
            <a:stCxn id="4" idx="2"/>
            <a:endCxn id="12" idx="3"/>
          </p:cNvCxnSpPr>
          <p:nvPr/>
        </p:nvCxnSpPr>
        <p:spPr>
          <a:xfrm rot="10800000" flipH="1" flipV="1">
            <a:off x="4566672" y="1593807"/>
            <a:ext cx="335337" cy="1626806"/>
          </a:xfrm>
          <a:prstGeom prst="curvedConnector3">
            <a:avLst>
              <a:gd name="adj1" fmla="val -6817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Curved Connector 57"/>
          <p:cNvCxnSpPr>
            <a:stCxn id="6" idx="3"/>
            <a:endCxn id="12" idx="0"/>
          </p:cNvCxnSpPr>
          <p:nvPr/>
        </p:nvCxnSpPr>
        <p:spPr>
          <a:xfrm rot="5400000">
            <a:off x="6414552" y="2031693"/>
            <a:ext cx="1451478" cy="926363"/>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Curved Connector 60"/>
          <p:cNvCxnSpPr>
            <a:stCxn id="4" idx="4"/>
          </p:cNvCxnSpPr>
          <p:nvPr/>
        </p:nvCxnSpPr>
        <p:spPr>
          <a:xfrm rot="16200000" flipH="1">
            <a:off x="4305733" y="2857380"/>
            <a:ext cx="2148119" cy="11687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hape 64"/>
          <p:cNvCxnSpPr>
            <a:stCxn id="12" idx="0"/>
          </p:cNvCxnSpPr>
          <p:nvPr/>
        </p:nvCxnSpPr>
        <p:spPr>
          <a:xfrm>
            <a:off x="6677109" y="3220613"/>
            <a:ext cx="83374" cy="769265"/>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hape 66"/>
          <p:cNvCxnSpPr>
            <a:stCxn id="12" idx="0"/>
          </p:cNvCxnSpPr>
          <p:nvPr/>
        </p:nvCxnSpPr>
        <p:spPr>
          <a:xfrm>
            <a:off x="6677109" y="3220613"/>
            <a:ext cx="964874" cy="769265"/>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Curved Connector 71"/>
          <p:cNvCxnSpPr>
            <a:stCxn id="48" idx="0"/>
            <a:endCxn id="51" idx="0"/>
          </p:cNvCxnSpPr>
          <p:nvPr/>
        </p:nvCxnSpPr>
        <p:spPr>
          <a:xfrm rot="5400000" flipH="1" flipV="1">
            <a:off x="6652737" y="305862"/>
            <a:ext cx="95553" cy="1406320"/>
          </a:xfrm>
          <a:prstGeom prst="curvedConnector3">
            <a:avLst>
              <a:gd name="adj1" fmla="val 33923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Curved Connector 73"/>
          <p:cNvCxnSpPr>
            <a:stCxn id="48" idx="0"/>
            <a:endCxn id="4" idx="1"/>
          </p:cNvCxnSpPr>
          <p:nvPr/>
        </p:nvCxnSpPr>
        <p:spPr>
          <a:xfrm rot="16200000" flipH="1" flipV="1">
            <a:off x="5211694" y="632818"/>
            <a:ext cx="361680" cy="1209639"/>
          </a:xfrm>
          <a:prstGeom prst="curvedConnector3">
            <a:avLst>
              <a:gd name="adj1" fmla="val -6320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Curved Connector 77"/>
          <p:cNvCxnSpPr>
            <a:stCxn id="6" idx="7"/>
            <a:endCxn id="51" idx="7"/>
          </p:cNvCxnSpPr>
          <p:nvPr/>
        </p:nvCxnSpPr>
        <p:spPr>
          <a:xfrm rot="16200000" flipV="1">
            <a:off x="8070058" y="920327"/>
            <a:ext cx="384609" cy="611694"/>
          </a:xfrm>
          <a:prstGeom prst="curvedConnector3">
            <a:avLst>
              <a:gd name="adj1" fmla="val 178320"/>
            </a:avLst>
          </a:prstGeom>
          <a:ln>
            <a:tailEnd type="arrow"/>
          </a:ln>
        </p:spPr>
        <p:style>
          <a:lnRef idx="2">
            <a:schemeClr val="accent1"/>
          </a:lnRef>
          <a:fillRef idx="0">
            <a:schemeClr val="accent1"/>
          </a:fillRef>
          <a:effectRef idx="1">
            <a:schemeClr val="accent1"/>
          </a:effectRef>
          <a:fontRef idx="minor">
            <a:schemeClr val="tx1"/>
          </a:fontRef>
        </p:style>
      </p:cxnSp>
      <p:sp>
        <p:nvSpPr>
          <p:cNvPr id="4" name="Oval 3"/>
          <p:cNvSpPr/>
          <p:nvPr/>
        </p:nvSpPr>
        <p:spPr>
          <a:xfrm>
            <a:off x="4566673" y="1345854"/>
            <a:ext cx="1509364" cy="495905"/>
          </a:xfrm>
          <a:prstGeom prst="ellipse">
            <a:avLst/>
          </a:prstGeom>
          <a:solidFill>
            <a:srgbClr val="CCFFCC"/>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Neuron</a:t>
            </a:r>
            <a:endParaRPr lang="en-US" dirty="0">
              <a:solidFill>
                <a:schemeClr val="tx1"/>
              </a:solidFill>
            </a:endParaRPr>
          </a:p>
        </p:txBody>
      </p:sp>
      <p:sp>
        <p:nvSpPr>
          <p:cNvPr id="5" name="Oval 4"/>
          <p:cNvSpPr/>
          <p:nvPr/>
        </p:nvSpPr>
        <p:spPr>
          <a:xfrm>
            <a:off x="5910997" y="1345854"/>
            <a:ext cx="1763002" cy="495905"/>
          </a:xfrm>
          <a:prstGeom prst="ellipse">
            <a:avLst/>
          </a:prstGeom>
          <a:solidFill>
            <a:srgbClr val="CCFFCC"/>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Brain part</a:t>
            </a:r>
            <a:endParaRPr lang="en-US" dirty="0">
              <a:solidFill>
                <a:schemeClr val="tx1"/>
              </a:solidFill>
            </a:endParaRPr>
          </a:p>
        </p:txBody>
      </p:sp>
      <p:sp>
        <p:nvSpPr>
          <p:cNvPr id="6" name="Oval 5"/>
          <p:cNvSpPr/>
          <p:nvPr/>
        </p:nvSpPr>
        <p:spPr>
          <a:xfrm>
            <a:off x="7403669" y="1345854"/>
            <a:ext cx="1364343" cy="495905"/>
          </a:xfrm>
          <a:prstGeom prst="ellipse">
            <a:avLst/>
          </a:prstGeom>
          <a:solidFill>
            <a:srgbClr val="CCFFCC"/>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Disease</a:t>
            </a:r>
            <a:endParaRPr lang="en-US" dirty="0">
              <a:solidFill>
                <a:schemeClr val="tx1"/>
              </a:solidFill>
            </a:endParaRPr>
          </a:p>
        </p:txBody>
      </p:sp>
      <p:sp>
        <p:nvSpPr>
          <p:cNvPr id="48" name="Oval 47"/>
          <p:cNvSpPr/>
          <p:nvPr/>
        </p:nvSpPr>
        <p:spPr>
          <a:xfrm>
            <a:off x="5109676" y="1056798"/>
            <a:ext cx="1775353" cy="495905"/>
          </a:xfrm>
          <a:prstGeom prst="ellipse">
            <a:avLst/>
          </a:prstGeom>
          <a:solidFill>
            <a:srgbClr val="CCFFCC"/>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Organism</a:t>
            </a:r>
            <a:endParaRPr lang="en-US" dirty="0">
              <a:solidFill>
                <a:schemeClr val="tx1"/>
              </a:solidFill>
            </a:endParaRPr>
          </a:p>
        </p:txBody>
      </p:sp>
      <p:sp>
        <p:nvSpPr>
          <p:cNvPr id="51" name="Oval 50"/>
          <p:cNvSpPr/>
          <p:nvPr/>
        </p:nvSpPr>
        <p:spPr>
          <a:xfrm>
            <a:off x="6621836" y="961245"/>
            <a:ext cx="1563674" cy="495905"/>
          </a:xfrm>
          <a:prstGeom prst="ellipse">
            <a:avLst/>
          </a:prstGeom>
          <a:solidFill>
            <a:srgbClr val="CCFFCC"/>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Gene</a:t>
            </a:r>
            <a:endParaRPr lang="en-US" dirty="0">
              <a:solidFill>
                <a:schemeClr val="tx1"/>
              </a:solidFill>
            </a:endParaRPr>
          </a:p>
        </p:txBody>
      </p:sp>
      <p:cxnSp>
        <p:nvCxnSpPr>
          <p:cNvPr id="76" name="Shape 75"/>
          <p:cNvCxnSpPr/>
          <p:nvPr/>
        </p:nvCxnSpPr>
        <p:spPr>
          <a:xfrm>
            <a:off x="6312420" y="2435633"/>
            <a:ext cx="1391483" cy="23585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8" name="Hexagon 7"/>
          <p:cNvSpPr/>
          <p:nvPr/>
        </p:nvSpPr>
        <p:spPr>
          <a:xfrm>
            <a:off x="4752394" y="2435632"/>
            <a:ext cx="1818157" cy="471714"/>
          </a:xfrm>
          <a:prstGeom prst="hexagon">
            <a:avLst/>
          </a:prstGeom>
          <a:solidFill>
            <a:schemeClr val="accent3">
              <a:lumMod val="60000"/>
              <a:lumOff val="40000"/>
            </a:schemeClr>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solidFill>
                  <a:schemeClr val="tx1"/>
                </a:solidFill>
              </a:rPr>
              <a:t>Caudate projects to </a:t>
            </a:r>
            <a:r>
              <a:rPr lang="en-US" sz="1200" dirty="0" err="1" smtClean="0">
                <a:solidFill>
                  <a:schemeClr val="tx1"/>
                </a:solidFill>
              </a:rPr>
              <a:t>Snpc</a:t>
            </a:r>
            <a:endParaRPr lang="en-US" sz="1200" dirty="0">
              <a:solidFill>
                <a:schemeClr val="tx1"/>
              </a:solidFill>
            </a:endParaRPr>
          </a:p>
        </p:txBody>
      </p:sp>
      <p:sp>
        <p:nvSpPr>
          <p:cNvPr id="10" name="Hexagon 9"/>
          <p:cNvSpPr/>
          <p:nvPr/>
        </p:nvSpPr>
        <p:spPr>
          <a:xfrm>
            <a:off x="6593410" y="2671489"/>
            <a:ext cx="2015067" cy="471714"/>
          </a:xfrm>
          <a:prstGeom prst="hexagon">
            <a:avLst/>
          </a:prstGeom>
          <a:solidFill>
            <a:schemeClr val="accent3">
              <a:lumMod val="60000"/>
              <a:lumOff val="40000"/>
            </a:schemeClr>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solidFill>
                  <a:schemeClr val="tx1"/>
                </a:solidFill>
              </a:rPr>
              <a:t>Grm1 is </a:t>
            </a:r>
            <a:r>
              <a:rPr lang="en-US" sz="1200" dirty="0" err="1" smtClean="0">
                <a:solidFill>
                  <a:schemeClr val="tx1"/>
                </a:solidFill>
              </a:rPr>
              <a:t>upregulated</a:t>
            </a:r>
            <a:r>
              <a:rPr lang="en-US" sz="1200" dirty="0" smtClean="0">
                <a:solidFill>
                  <a:schemeClr val="tx1"/>
                </a:solidFill>
              </a:rPr>
              <a:t> in chronic cocaine</a:t>
            </a:r>
            <a:endParaRPr lang="en-US" sz="1200" dirty="0">
              <a:solidFill>
                <a:schemeClr val="tx1"/>
              </a:solidFill>
            </a:endParaRPr>
          </a:p>
        </p:txBody>
      </p:sp>
      <p:sp>
        <p:nvSpPr>
          <p:cNvPr id="12" name="Hexagon 11"/>
          <p:cNvSpPr/>
          <p:nvPr/>
        </p:nvSpPr>
        <p:spPr>
          <a:xfrm>
            <a:off x="4902010" y="2984756"/>
            <a:ext cx="1775099" cy="471714"/>
          </a:xfrm>
          <a:prstGeom prst="hexagon">
            <a:avLst/>
          </a:prstGeom>
          <a:solidFill>
            <a:srgbClr val="A7FC5A"/>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solidFill>
                  <a:schemeClr val="tx1"/>
                </a:solidFill>
              </a:rPr>
              <a:t>Betz cells degenerate in ALS</a:t>
            </a:r>
            <a:endParaRPr lang="en-US" sz="1200" dirty="0">
              <a:solidFill>
                <a:schemeClr val="tx1"/>
              </a:solidFill>
            </a:endParaRPr>
          </a:p>
        </p:txBody>
      </p:sp>
      <p:cxnSp>
        <p:nvCxnSpPr>
          <p:cNvPr id="70" name="Curved Connector 69"/>
          <p:cNvCxnSpPr>
            <a:stCxn id="8" idx="3"/>
            <a:endCxn id="12" idx="3"/>
          </p:cNvCxnSpPr>
          <p:nvPr/>
        </p:nvCxnSpPr>
        <p:spPr>
          <a:xfrm rot="10800000" flipH="1" flipV="1">
            <a:off x="4752394" y="2671489"/>
            <a:ext cx="149616" cy="549124"/>
          </a:xfrm>
          <a:prstGeom prst="curvedConnector3">
            <a:avLst>
              <a:gd name="adj1" fmla="val -152791"/>
            </a:avLst>
          </a:prstGeom>
          <a:ln>
            <a:solidFill>
              <a:srgbClr val="FF8F01"/>
            </a:solidFill>
            <a:tailEnd type="arrow"/>
          </a:ln>
        </p:spPr>
        <p:style>
          <a:lnRef idx="1">
            <a:schemeClr val="accent3"/>
          </a:lnRef>
          <a:fillRef idx="2">
            <a:schemeClr val="accent3"/>
          </a:fillRef>
          <a:effectRef idx="1">
            <a:schemeClr val="accent3"/>
          </a:effectRef>
          <a:fontRef idx="minor">
            <a:schemeClr val="dk1"/>
          </a:fontRef>
        </p:style>
      </p:cxnSp>
      <p:cxnSp>
        <p:nvCxnSpPr>
          <p:cNvPr id="79" name="Curved Connector 78"/>
          <p:cNvCxnSpPr>
            <a:stCxn id="10" idx="0"/>
          </p:cNvCxnSpPr>
          <p:nvPr/>
        </p:nvCxnSpPr>
        <p:spPr>
          <a:xfrm flipH="1">
            <a:off x="7993313" y="2907346"/>
            <a:ext cx="615164" cy="1491538"/>
          </a:xfrm>
          <a:prstGeom prst="curvedConnector3">
            <a:avLst>
              <a:gd name="adj1" fmla="val -3716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Curved Connector 81"/>
          <p:cNvCxnSpPr>
            <a:stCxn id="12" idx="3"/>
          </p:cNvCxnSpPr>
          <p:nvPr/>
        </p:nvCxnSpPr>
        <p:spPr>
          <a:xfrm rot="10800000" flipH="1" flipV="1">
            <a:off x="4902009" y="3220613"/>
            <a:ext cx="419345" cy="1294008"/>
          </a:xfrm>
          <a:prstGeom prst="curvedConnector3">
            <a:avLst>
              <a:gd name="adj1" fmla="val -54514"/>
            </a:avLst>
          </a:prstGeom>
          <a:ln>
            <a:tailEnd type="arrow"/>
          </a:ln>
        </p:spPr>
        <p:style>
          <a:lnRef idx="2">
            <a:schemeClr val="accent1"/>
          </a:lnRef>
          <a:fillRef idx="0">
            <a:schemeClr val="accent1"/>
          </a:fillRef>
          <a:effectRef idx="1">
            <a:schemeClr val="accent1"/>
          </a:effectRef>
          <a:fontRef idx="minor">
            <a:schemeClr val="tx1"/>
          </a:fontRef>
        </p:style>
      </p:cxnSp>
      <p:sp>
        <p:nvSpPr>
          <p:cNvPr id="85" name="Rounded Rectangle 84"/>
          <p:cNvSpPr/>
          <p:nvPr/>
        </p:nvSpPr>
        <p:spPr>
          <a:xfrm>
            <a:off x="4935559" y="5484378"/>
            <a:ext cx="502671" cy="59219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7" name="Rounded Rectangle 86"/>
          <p:cNvSpPr/>
          <p:nvPr/>
        </p:nvSpPr>
        <p:spPr>
          <a:xfrm>
            <a:off x="5731066" y="5484378"/>
            <a:ext cx="502671" cy="59219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8" name="Rounded Rectangle 87"/>
          <p:cNvSpPr/>
          <p:nvPr/>
        </p:nvSpPr>
        <p:spPr>
          <a:xfrm>
            <a:off x="6425773" y="5484378"/>
            <a:ext cx="502671" cy="59219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9" name="Rounded Rectangle 88"/>
          <p:cNvSpPr/>
          <p:nvPr/>
        </p:nvSpPr>
        <p:spPr>
          <a:xfrm>
            <a:off x="7201232" y="5484378"/>
            <a:ext cx="502671" cy="59219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0" name="Rounded Rectangle 89"/>
          <p:cNvSpPr/>
          <p:nvPr/>
        </p:nvSpPr>
        <p:spPr>
          <a:xfrm>
            <a:off x="7956515" y="5484378"/>
            <a:ext cx="502671" cy="59219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1" name="Can 90"/>
          <p:cNvSpPr/>
          <p:nvPr/>
        </p:nvSpPr>
        <p:spPr>
          <a:xfrm>
            <a:off x="5354246" y="4398884"/>
            <a:ext cx="472767" cy="4932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2" name="Can 91"/>
          <p:cNvSpPr/>
          <p:nvPr/>
        </p:nvSpPr>
        <p:spPr>
          <a:xfrm>
            <a:off x="6287716" y="4645532"/>
            <a:ext cx="472767" cy="4932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3" name="Can 92"/>
          <p:cNvSpPr/>
          <p:nvPr/>
        </p:nvSpPr>
        <p:spPr>
          <a:xfrm>
            <a:off x="7121412" y="4645532"/>
            <a:ext cx="472767" cy="4932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4" name="Can 93"/>
          <p:cNvSpPr/>
          <p:nvPr/>
        </p:nvSpPr>
        <p:spPr>
          <a:xfrm>
            <a:off x="5760970" y="3774677"/>
            <a:ext cx="472767" cy="4932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5" name="Can 94"/>
          <p:cNvSpPr/>
          <p:nvPr/>
        </p:nvSpPr>
        <p:spPr>
          <a:xfrm>
            <a:off x="6648645" y="4021325"/>
            <a:ext cx="472767" cy="4932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6" name="Can 95"/>
          <p:cNvSpPr/>
          <p:nvPr/>
        </p:nvSpPr>
        <p:spPr>
          <a:xfrm>
            <a:off x="5839653" y="4514621"/>
            <a:ext cx="472767" cy="4932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7" name="Can 96"/>
          <p:cNvSpPr/>
          <p:nvPr/>
        </p:nvSpPr>
        <p:spPr>
          <a:xfrm>
            <a:off x="7594179" y="4457036"/>
            <a:ext cx="472767" cy="4932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8" name="Can 97"/>
          <p:cNvSpPr/>
          <p:nvPr/>
        </p:nvSpPr>
        <p:spPr>
          <a:xfrm>
            <a:off x="7201232" y="4057988"/>
            <a:ext cx="472767" cy="4932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9" name="Can 98"/>
          <p:cNvSpPr/>
          <p:nvPr/>
        </p:nvSpPr>
        <p:spPr>
          <a:xfrm>
            <a:off x="5354246" y="3905588"/>
            <a:ext cx="472767" cy="4932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00" name="Curved Connector 99"/>
          <p:cNvCxnSpPr>
            <a:stCxn id="99" idx="2"/>
            <a:endCxn id="85" idx="1"/>
          </p:cNvCxnSpPr>
          <p:nvPr/>
        </p:nvCxnSpPr>
        <p:spPr>
          <a:xfrm rot="10800000" flipV="1">
            <a:off x="4935560" y="4152235"/>
            <a:ext cx="418687" cy="1628241"/>
          </a:xfrm>
          <a:prstGeom prst="curvedConnector3">
            <a:avLst>
              <a:gd name="adj1" fmla="val 15459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4" name="Curved Connector 103"/>
          <p:cNvCxnSpPr>
            <a:stCxn id="90" idx="0"/>
            <a:endCxn id="10" idx="0"/>
          </p:cNvCxnSpPr>
          <p:nvPr/>
        </p:nvCxnSpPr>
        <p:spPr>
          <a:xfrm rot="5400000" flipH="1" flipV="1">
            <a:off x="7119648" y="3995549"/>
            <a:ext cx="2577032" cy="400626"/>
          </a:xfrm>
          <a:prstGeom prst="curvedConnector4">
            <a:avLst>
              <a:gd name="adj1" fmla="val 45424"/>
              <a:gd name="adj2" fmla="val 15706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a:endCxn id="88" idx="0"/>
          </p:cNvCxnSpPr>
          <p:nvPr/>
        </p:nvCxnSpPr>
        <p:spPr>
          <a:xfrm rot="16200000" flipH="1">
            <a:off x="4802522" y="3609790"/>
            <a:ext cx="3642619" cy="106556"/>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a:stCxn id="87" idx="0"/>
            <a:endCxn id="96" idx="3"/>
          </p:cNvCxnSpPr>
          <p:nvPr/>
        </p:nvCxnSpPr>
        <p:spPr>
          <a:xfrm rot="5400000" flipH="1" flipV="1">
            <a:off x="5790989" y="5199331"/>
            <a:ext cx="476461" cy="9363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5" name="Shape 114"/>
          <p:cNvCxnSpPr>
            <a:stCxn id="94" idx="1"/>
            <a:endCxn id="98" idx="0"/>
          </p:cNvCxnSpPr>
          <p:nvPr/>
        </p:nvCxnSpPr>
        <p:spPr>
          <a:xfrm rot="16200000" flipH="1">
            <a:off x="6516733" y="3255297"/>
            <a:ext cx="401503" cy="1440262"/>
          </a:xfrm>
          <a:prstGeom prst="curvedConnector3">
            <a:avLst>
              <a:gd name="adj1" fmla="val -5693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8" name="Shape 117"/>
          <p:cNvCxnSpPr>
            <a:stCxn id="96" idx="1"/>
            <a:endCxn id="95" idx="2"/>
          </p:cNvCxnSpPr>
          <p:nvPr/>
        </p:nvCxnSpPr>
        <p:spPr>
          <a:xfrm rot="5400000" flipH="1" flipV="1">
            <a:off x="6239017" y="4104993"/>
            <a:ext cx="246648" cy="572608"/>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6549939" y="1593807"/>
            <a:ext cx="1775353" cy="495905"/>
          </a:xfrm>
          <a:prstGeom prst="ellipse">
            <a:avLst/>
          </a:prstGeom>
          <a:solidFill>
            <a:srgbClr val="CCFFCC"/>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Technique</a:t>
            </a:r>
            <a:endParaRPr lang="en-US" dirty="0">
              <a:solidFill>
                <a:schemeClr val="tx1"/>
              </a:solidFill>
            </a:endParaRPr>
          </a:p>
        </p:txBody>
      </p:sp>
      <p:sp>
        <p:nvSpPr>
          <p:cNvPr id="59" name="Oval 58"/>
          <p:cNvSpPr/>
          <p:nvPr/>
        </p:nvSpPr>
        <p:spPr>
          <a:xfrm>
            <a:off x="5023320" y="1746207"/>
            <a:ext cx="1775353" cy="495905"/>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People</a:t>
            </a:r>
            <a:endParaRPr lang="en-US" dirty="0">
              <a:solidFill>
                <a:schemeClr val="tx1"/>
              </a:solidFill>
            </a:endParaRPr>
          </a:p>
        </p:txBody>
      </p:sp>
      <p:cxnSp>
        <p:nvCxnSpPr>
          <p:cNvPr id="52" name="Curved Connector 51"/>
          <p:cNvCxnSpPr>
            <a:stCxn id="89" idx="0"/>
            <a:endCxn id="93" idx="3"/>
          </p:cNvCxnSpPr>
          <p:nvPr/>
        </p:nvCxnSpPr>
        <p:spPr>
          <a:xfrm rot="16200000" flipV="1">
            <a:off x="7232407" y="5264217"/>
            <a:ext cx="345550" cy="9477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Curved Connector 62"/>
          <p:cNvCxnSpPr>
            <a:stCxn id="91" idx="3"/>
            <a:endCxn id="85" idx="0"/>
          </p:cNvCxnSpPr>
          <p:nvPr/>
        </p:nvCxnSpPr>
        <p:spPr>
          <a:xfrm rot="5400000">
            <a:off x="5092664" y="4986412"/>
            <a:ext cx="592198" cy="40373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Left Bracket 59"/>
          <p:cNvSpPr/>
          <p:nvPr/>
        </p:nvSpPr>
        <p:spPr>
          <a:xfrm>
            <a:off x="4070988" y="3001594"/>
            <a:ext cx="250506" cy="1643938"/>
          </a:xfrm>
          <a:prstGeom prst="leftBracket">
            <a:avLst/>
          </a:prstGeom>
          <a:ln w="25400" cap="flat" cmpd="sng" algn="ctr">
            <a:solidFill>
              <a:schemeClr val="accent1"/>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Left Bracket 61"/>
          <p:cNvSpPr/>
          <p:nvPr/>
        </p:nvSpPr>
        <p:spPr>
          <a:xfrm>
            <a:off x="3820482" y="2907346"/>
            <a:ext cx="250506" cy="2922541"/>
          </a:xfrm>
          <a:prstGeom prst="leftBracket">
            <a:avLst/>
          </a:prstGeom>
          <a:ln w="25400" cap="flat" cmpd="sng" algn="ctr">
            <a:solidFill>
              <a:schemeClr val="accent2"/>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TextBox 63"/>
          <p:cNvSpPr txBox="1"/>
          <p:nvPr/>
        </p:nvSpPr>
        <p:spPr>
          <a:xfrm rot="16200000">
            <a:off x="1117193" y="3629011"/>
            <a:ext cx="4935646" cy="369332"/>
          </a:xfrm>
          <a:prstGeom prst="rect">
            <a:avLst/>
          </a:prstGeom>
          <a:noFill/>
        </p:spPr>
        <p:txBody>
          <a:bodyPr wrap="square" rtlCol="0">
            <a:spAutoFit/>
          </a:bodyPr>
          <a:lstStyle/>
          <a:p>
            <a:r>
              <a:rPr lang="en-US" dirty="0" smtClean="0"/>
              <a:t>Observations, experiments, studies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94625" y="-242766"/>
            <a:ext cx="8229600" cy="1143000"/>
          </a:xfrm>
        </p:spPr>
        <p:txBody>
          <a:bodyPr>
            <a:noAutofit/>
          </a:bodyPr>
          <a:lstStyle/>
          <a:p>
            <a:r>
              <a:rPr lang="en-US" sz="2800" b="1" dirty="0" smtClean="0">
                <a:effectLst>
                  <a:outerShdw blurRad="38100" dist="38100" dir="2700000" algn="tl">
                    <a:srgbClr val="000000">
                      <a:alpha val="43137"/>
                    </a:srgbClr>
                  </a:outerShdw>
                </a:effectLst>
              </a:rPr>
              <a:t>Data sources come in different flavors</a:t>
            </a:r>
            <a:endParaRPr lang="en-US" sz="2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93524" y="803506"/>
            <a:ext cx="4127970" cy="4834215"/>
          </a:xfrm>
        </p:spPr>
        <p:txBody>
          <a:bodyPr>
            <a:noAutofit/>
          </a:bodyPr>
          <a:lstStyle/>
          <a:p>
            <a:pPr>
              <a:buNone/>
            </a:pPr>
            <a:r>
              <a:rPr lang="en-US" sz="2400" dirty="0" smtClean="0"/>
              <a:t>NIF favors a hybrid, tiered, federated system</a:t>
            </a:r>
          </a:p>
          <a:p>
            <a:r>
              <a:rPr lang="en-US" sz="2400" dirty="0" smtClean="0"/>
              <a:t>Domain knowledge</a:t>
            </a:r>
          </a:p>
          <a:p>
            <a:pPr lvl="1"/>
            <a:r>
              <a:rPr lang="en-US" sz="1800" dirty="0" smtClean="0"/>
              <a:t>Ontologies</a:t>
            </a:r>
          </a:p>
          <a:p>
            <a:r>
              <a:rPr lang="en-US" sz="2400" dirty="0" smtClean="0"/>
              <a:t>Claims, models and observations</a:t>
            </a:r>
          </a:p>
          <a:p>
            <a:pPr lvl="1"/>
            <a:r>
              <a:rPr lang="en-US" sz="1800" dirty="0" smtClean="0"/>
              <a:t>Virtuoso RDF triples </a:t>
            </a:r>
          </a:p>
          <a:p>
            <a:pPr lvl="1"/>
            <a:r>
              <a:rPr lang="en-US" sz="1800" dirty="0" smtClean="0"/>
              <a:t>Model repositories</a:t>
            </a:r>
          </a:p>
          <a:p>
            <a:r>
              <a:rPr lang="en-US" sz="2400" dirty="0" smtClean="0"/>
              <a:t>Data</a:t>
            </a:r>
          </a:p>
          <a:p>
            <a:pPr lvl="1"/>
            <a:r>
              <a:rPr lang="en-US" sz="1800" dirty="0" smtClean="0"/>
              <a:t>Data federation</a:t>
            </a:r>
          </a:p>
          <a:p>
            <a:pPr lvl="1"/>
            <a:r>
              <a:rPr lang="en-US" sz="1800" dirty="0" smtClean="0"/>
              <a:t>Spatial data</a:t>
            </a:r>
          </a:p>
          <a:p>
            <a:pPr lvl="1"/>
            <a:r>
              <a:rPr lang="en-US" sz="1800" dirty="0" smtClean="0"/>
              <a:t>Workflows</a:t>
            </a:r>
          </a:p>
          <a:p>
            <a:r>
              <a:rPr lang="en-US" sz="2400" dirty="0" smtClean="0"/>
              <a:t>Narrative</a:t>
            </a:r>
          </a:p>
          <a:p>
            <a:pPr lvl="1"/>
            <a:r>
              <a:rPr lang="en-US" sz="1800" dirty="0" smtClean="0"/>
              <a:t>Full text access</a:t>
            </a:r>
          </a:p>
          <a:p>
            <a:pPr lvl="1"/>
            <a:endParaRPr lang="en-US" sz="1800" dirty="0" smtClean="0"/>
          </a:p>
          <a:p>
            <a:pPr lvl="1">
              <a:buNone/>
            </a:pPr>
            <a:endParaRPr lang="en-US" sz="1800" dirty="0" smtClean="0"/>
          </a:p>
          <a:p>
            <a:pPr lvl="1">
              <a:buNone/>
            </a:pPr>
            <a:endParaRPr lang="en-US" sz="1800" dirty="0" smtClean="0"/>
          </a:p>
          <a:p>
            <a:pPr lvl="2"/>
            <a:endParaRPr lang="en-US" sz="1800" dirty="0"/>
          </a:p>
        </p:txBody>
      </p:sp>
      <p:cxnSp>
        <p:nvCxnSpPr>
          <p:cNvPr id="50" name="Shape 49"/>
          <p:cNvCxnSpPr>
            <a:stCxn id="5" idx="4"/>
            <a:endCxn id="8" idx="0"/>
          </p:cNvCxnSpPr>
          <p:nvPr/>
        </p:nvCxnSpPr>
        <p:spPr>
          <a:xfrm rot="5400000">
            <a:off x="6266660" y="2145651"/>
            <a:ext cx="829730" cy="221947"/>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Curved Connector 52"/>
          <p:cNvCxnSpPr>
            <a:endCxn id="10" idx="5"/>
          </p:cNvCxnSpPr>
          <p:nvPr/>
        </p:nvCxnSpPr>
        <p:spPr>
          <a:xfrm rot="16200000" flipH="1">
            <a:off x="7675212" y="1856151"/>
            <a:ext cx="1325635" cy="30503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Curved Connector 54"/>
          <p:cNvCxnSpPr>
            <a:stCxn id="6" idx="4"/>
            <a:endCxn id="10" idx="4"/>
          </p:cNvCxnSpPr>
          <p:nvPr/>
        </p:nvCxnSpPr>
        <p:spPr>
          <a:xfrm rot="5400000">
            <a:off x="6983725" y="1569373"/>
            <a:ext cx="829730" cy="137450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Curved Connector 56"/>
          <p:cNvCxnSpPr>
            <a:stCxn id="4" idx="2"/>
            <a:endCxn id="12" idx="3"/>
          </p:cNvCxnSpPr>
          <p:nvPr/>
        </p:nvCxnSpPr>
        <p:spPr>
          <a:xfrm rot="10800000" flipH="1" flipV="1">
            <a:off x="4566672" y="1593807"/>
            <a:ext cx="335337" cy="1626806"/>
          </a:xfrm>
          <a:prstGeom prst="curvedConnector3">
            <a:avLst>
              <a:gd name="adj1" fmla="val -6817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8" name="Curved Connector 57"/>
          <p:cNvCxnSpPr>
            <a:stCxn id="6" idx="3"/>
            <a:endCxn id="12" idx="0"/>
          </p:cNvCxnSpPr>
          <p:nvPr/>
        </p:nvCxnSpPr>
        <p:spPr>
          <a:xfrm rot="5400000">
            <a:off x="6414552" y="2031693"/>
            <a:ext cx="1451478" cy="926363"/>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Curved Connector 60"/>
          <p:cNvCxnSpPr>
            <a:stCxn id="4" idx="4"/>
          </p:cNvCxnSpPr>
          <p:nvPr/>
        </p:nvCxnSpPr>
        <p:spPr>
          <a:xfrm rot="16200000" flipH="1">
            <a:off x="4305733" y="2857380"/>
            <a:ext cx="2148119" cy="11687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hape 64"/>
          <p:cNvCxnSpPr>
            <a:stCxn id="12" idx="0"/>
          </p:cNvCxnSpPr>
          <p:nvPr/>
        </p:nvCxnSpPr>
        <p:spPr>
          <a:xfrm>
            <a:off x="6677109" y="3220613"/>
            <a:ext cx="83374" cy="769265"/>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hape 66"/>
          <p:cNvCxnSpPr>
            <a:stCxn id="12" idx="0"/>
          </p:cNvCxnSpPr>
          <p:nvPr/>
        </p:nvCxnSpPr>
        <p:spPr>
          <a:xfrm>
            <a:off x="6677109" y="3220613"/>
            <a:ext cx="964874" cy="769265"/>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Curved Connector 71"/>
          <p:cNvCxnSpPr>
            <a:stCxn id="48" idx="0"/>
            <a:endCxn id="51" idx="0"/>
          </p:cNvCxnSpPr>
          <p:nvPr/>
        </p:nvCxnSpPr>
        <p:spPr>
          <a:xfrm rot="5400000" flipH="1" flipV="1">
            <a:off x="6652737" y="305862"/>
            <a:ext cx="95553" cy="1406320"/>
          </a:xfrm>
          <a:prstGeom prst="curvedConnector3">
            <a:avLst>
              <a:gd name="adj1" fmla="val 33923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Curved Connector 73"/>
          <p:cNvCxnSpPr>
            <a:stCxn id="48" idx="0"/>
            <a:endCxn id="4" idx="1"/>
          </p:cNvCxnSpPr>
          <p:nvPr/>
        </p:nvCxnSpPr>
        <p:spPr>
          <a:xfrm rot="16200000" flipH="1" flipV="1">
            <a:off x="5211694" y="632818"/>
            <a:ext cx="361680" cy="1209639"/>
          </a:xfrm>
          <a:prstGeom prst="curvedConnector3">
            <a:avLst>
              <a:gd name="adj1" fmla="val -6320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Curved Connector 77"/>
          <p:cNvCxnSpPr>
            <a:stCxn id="6" idx="7"/>
            <a:endCxn id="51" idx="7"/>
          </p:cNvCxnSpPr>
          <p:nvPr/>
        </p:nvCxnSpPr>
        <p:spPr>
          <a:xfrm rot="16200000" flipV="1">
            <a:off x="8070058" y="920327"/>
            <a:ext cx="384609" cy="611694"/>
          </a:xfrm>
          <a:prstGeom prst="curvedConnector3">
            <a:avLst>
              <a:gd name="adj1" fmla="val 178320"/>
            </a:avLst>
          </a:prstGeom>
          <a:ln>
            <a:tailEnd type="arrow"/>
          </a:ln>
        </p:spPr>
        <p:style>
          <a:lnRef idx="2">
            <a:schemeClr val="accent1"/>
          </a:lnRef>
          <a:fillRef idx="0">
            <a:schemeClr val="accent1"/>
          </a:fillRef>
          <a:effectRef idx="1">
            <a:schemeClr val="accent1"/>
          </a:effectRef>
          <a:fontRef idx="minor">
            <a:schemeClr val="tx1"/>
          </a:fontRef>
        </p:style>
      </p:cxnSp>
      <p:sp>
        <p:nvSpPr>
          <p:cNvPr id="4" name="Oval 3"/>
          <p:cNvSpPr/>
          <p:nvPr/>
        </p:nvSpPr>
        <p:spPr>
          <a:xfrm>
            <a:off x="4566673" y="1345854"/>
            <a:ext cx="1509364" cy="495905"/>
          </a:xfrm>
          <a:prstGeom prst="ellipse">
            <a:avLst/>
          </a:prstGeom>
          <a:solidFill>
            <a:srgbClr val="CCFFCC"/>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Neuron</a:t>
            </a:r>
            <a:endParaRPr lang="en-US" dirty="0">
              <a:solidFill>
                <a:schemeClr val="tx1"/>
              </a:solidFill>
            </a:endParaRPr>
          </a:p>
        </p:txBody>
      </p:sp>
      <p:sp>
        <p:nvSpPr>
          <p:cNvPr id="5" name="Oval 4"/>
          <p:cNvSpPr/>
          <p:nvPr/>
        </p:nvSpPr>
        <p:spPr>
          <a:xfrm>
            <a:off x="5910997" y="1345854"/>
            <a:ext cx="1763002" cy="495905"/>
          </a:xfrm>
          <a:prstGeom prst="ellipse">
            <a:avLst/>
          </a:prstGeom>
          <a:solidFill>
            <a:srgbClr val="CCFFCC"/>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Brain part</a:t>
            </a:r>
            <a:endParaRPr lang="en-US" dirty="0">
              <a:solidFill>
                <a:schemeClr val="tx1"/>
              </a:solidFill>
            </a:endParaRPr>
          </a:p>
        </p:txBody>
      </p:sp>
      <p:sp>
        <p:nvSpPr>
          <p:cNvPr id="6" name="Oval 5"/>
          <p:cNvSpPr/>
          <p:nvPr/>
        </p:nvSpPr>
        <p:spPr>
          <a:xfrm>
            <a:off x="7403669" y="1345854"/>
            <a:ext cx="1364343" cy="495905"/>
          </a:xfrm>
          <a:prstGeom prst="ellipse">
            <a:avLst/>
          </a:prstGeom>
          <a:solidFill>
            <a:srgbClr val="CCFFCC"/>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Disease</a:t>
            </a:r>
            <a:endParaRPr lang="en-US" dirty="0">
              <a:solidFill>
                <a:schemeClr val="tx1"/>
              </a:solidFill>
            </a:endParaRPr>
          </a:p>
        </p:txBody>
      </p:sp>
      <p:sp>
        <p:nvSpPr>
          <p:cNvPr id="48" name="Oval 47"/>
          <p:cNvSpPr/>
          <p:nvPr/>
        </p:nvSpPr>
        <p:spPr>
          <a:xfrm>
            <a:off x="5109676" y="1056798"/>
            <a:ext cx="1775353" cy="495905"/>
          </a:xfrm>
          <a:prstGeom prst="ellipse">
            <a:avLst/>
          </a:prstGeom>
          <a:solidFill>
            <a:srgbClr val="CCFFCC"/>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Organism</a:t>
            </a:r>
            <a:endParaRPr lang="en-US" dirty="0">
              <a:solidFill>
                <a:schemeClr val="tx1"/>
              </a:solidFill>
            </a:endParaRPr>
          </a:p>
        </p:txBody>
      </p:sp>
      <p:sp>
        <p:nvSpPr>
          <p:cNvPr id="51" name="Oval 50"/>
          <p:cNvSpPr/>
          <p:nvPr/>
        </p:nvSpPr>
        <p:spPr>
          <a:xfrm>
            <a:off x="6621836" y="961245"/>
            <a:ext cx="1563674" cy="495905"/>
          </a:xfrm>
          <a:prstGeom prst="ellipse">
            <a:avLst/>
          </a:prstGeom>
          <a:solidFill>
            <a:srgbClr val="CCFFCC"/>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Gene</a:t>
            </a:r>
            <a:endParaRPr lang="en-US" dirty="0">
              <a:solidFill>
                <a:schemeClr val="tx1"/>
              </a:solidFill>
            </a:endParaRPr>
          </a:p>
        </p:txBody>
      </p:sp>
      <p:cxnSp>
        <p:nvCxnSpPr>
          <p:cNvPr id="76" name="Shape 75"/>
          <p:cNvCxnSpPr/>
          <p:nvPr/>
        </p:nvCxnSpPr>
        <p:spPr>
          <a:xfrm>
            <a:off x="6312420" y="2435633"/>
            <a:ext cx="1391483" cy="23585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8" name="Hexagon 7"/>
          <p:cNvSpPr/>
          <p:nvPr/>
        </p:nvSpPr>
        <p:spPr>
          <a:xfrm>
            <a:off x="4752394" y="2435632"/>
            <a:ext cx="1818157" cy="471714"/>
          </a:xfrm>
          <a:prstGeom prst="hexagon">
            <a:avLst/>
          </a:prstGeom>
          <a:solidFill>
            <a:schemeClr val="accent3">
              <a:lumMod val="60000"/>
              <a:lumOff val="40000"/>
            </a:schemeClr>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solidFill>
                  <a:schemeClr val="tx1"/>
                </a:solidFill>
              </a:rPr>
              <a:t>Caudate projects to </a:t>
            </a:r>
            <a:r>
              <a:rPr lang="en-US" sz="1200" dirty="0" err="1" smtClean="0">
                <a:solidFill>
                  <a:schemeClr val="tx1"/>
                </a:solidFill>
              </a:rPr>
              <a:t>Snpc</a:t>
            </a:r>
            <a:endParaRPr lang="en-US" sz="1200" dirty="0">
              <a:solidFill>
                <a:schemeClr val="tx1"/>
              </a:solidFill>
            </a:endParaRPr>
          </a:p>
        </p:txBody>
      </p:sp>
      <p:sp>
        <p:nvSpPr>
          <p:cNvPr id="10" name="Hexagon 9"/>
          <p:cNvSpPr/>
          <p:nvPr/>
        </p:nvSpPr>
        <p:spPr>
          <a:xfrm>
            <a:off x="6593410" y="2671489"/>
            <a:ext cx="2015067" cy="471714"/>
          </a:xfrm>
          <a:prstGeom prst="hexagon">
            <a:avLst/>
          </a:prstGeom>
          <a:solidFill>
            <a:schemeClr val="accent3">
              <a:lumMod val="60000"/>
              <a:lumOff val="40000"/>
            </a:schemeClr>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solidFill>
                  <a:schemeClr val="tx1"/>
                </a:solidFill>
              </a:rPr>
              <a:t>Grm1 is </a:t>
            </a:r>
            <a:r>
              <a:rPr lang="en-US" sz="1200" dirty="0" err="1" smtClean="0">
                <a:solidFill>
                  <a:schemeClr val="tx1"/>
                </a:solidFill>
              </a:rPr>
              <a:t>upregulated</a:t>
            </a:r>
            <a:r>
              <a:rPr lang="en-US" sz="1200" dirty="0" smtClean="0">
                <a:solidFill>
                  <a:schemeClr val="tx1"/>
                </a:solidFill>
              </a:rPr>
              <a:t> in chronic cocaine</a:t>
            </a:r>
            <a:endParaRPr lang="en-US" sz="1200" dirty="0">
              <a:solidFill>
                <a:schemeClr val="tx1"/>
              </a:solidFill>
            </a:endParaRPr>
          </a:p>
        </p:txBody>
      </p:sp>
      <p:sp>
        <p:nvSpPr>
          <p:cNvPr id="12" name="Hexagon 11"/>
          <p:cNvSpPr/>
          <p:nvPr/>
        </p:nvSpPr>
        <p:spPr>
          <a:xfrm>
            <a:off x="4902010" y="2984756"/>
            <a:ext cx="1775099" cy="471714"/>
          </a:xfrm>
          <a:prstGeom prst="hexagon">
            <a:avLst/>
          </a:prstGeom>
          <a:solidFill>
            <a:srgbClr val="A7FC5A"/>
          </a:solidFill>
          <a:ln>
            <a:solidFill>
              <a:srgbClr val="0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dirty="0" smtClean="0">
                <a:solidFill>
                  <a:schemeClr val="tx1"/>
                </a:solidFill>
              </a:rPr>
              <a:t>Betz cells degenerate in ALS</a:t>
            </a:r>
            <a:endParaRPr lang="en-US" sz="1200" dirty="0">
              <a:solidFill>
                <a:schemeClr val="tx1"/>
              </a:solidFill>
            </a:endParaRPr>
          </a:p>
        </p:txBody>
      </p:sp>
      <p:cxnSp>
        <p:nvCxnSpPr>
          <p:cNvPr id="70" name="Curved Connector 69"/>
          <p:cNvCxnSpPr>
            <a:stCxn id="8" idx="3"/>
            <a:endCxn id="12" idx="3"/>
          </p:cNvCxnSpPr>
          <p:nvPr/>
        </p:nvCxnSpPr>
        <p:spPr>
          <a:xfrm rot="10800000" flipH="1" flipV="1">
            <a:off x="4752394" y="2671489"/>
            <a:ext cx="149616" cy="549124"/>
          </a:xfrm>
          <a:prstGeom prst="curvedConnector3">
            <a:avLst>
              <a:gd name="adj1" fmla="val -152791"/>
            </a:avLst>
          </a:prstGeom>
          <a:ln>
            <a:solidFill>
              <a:srgbClr val="FF8F01"/>
            </a:solidFill>
            <a:tailEnd type="arrow"/>
          </a:ln>
        </p:spPr>
        <p:style>
          <a:lnRef idx="1">
            <a:schemeClr val="accent3"/>
          </a:lnRef>
          <a:fillRef idx="2">
            <a:schemeClr val="accent3"/>
          </a:fillRef>
          <a:effectRef idx="1">
            <a:schemeClr val="accent3"/>
          </a:effectRef>
          <a:fontRef idx="minor">
            <a:schemeClr val="dk1"/>
          </a:fontRef>
        </p:style>
      </p:cxnSp>
      <p:cxnSp>
        <p:nvCxnSpPr>
          <p:cNvPr id="79" name="Curved Connector 78"/>
          <p:cNvCxnSpPr>
            <a:stCxn id="10" idx="0"/>
          </p:cNvCxnSpPr>
          <p:nvPr/>
        </p:nvCxnSpPr>
        <p:spPr>
          <a:xfrm flipH="1">
            <a:off x="7993313" y="2907346"/>
            <a:ext cx="615164" cy="1491538"/>
          </a:xfrm>
          <a:prstGeom prst="curvedConnector3">
            <a:avLst>
              <a:gd name="adj1" fmla="val -3716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Curved Connector 81"/>
          <p:cNvCxnSpPr>
            <a:stCxn id="12" idx="3"/>
          </p:cNvCxnSpPr>
          <p:nvPr/>
        </p:nvCxnSpPr>
        <p:spPr>
          <a:xfrm rot="10800000" flipH="1" flipV="1">
            <a:off x="4902009" y="3220613"/>
            <a:ext cx="419345" cy="1294008"/>
          </a:xfrm>
          <a:prstGeom prst="curvedConnector3">
            <a:avLst>
              <a:gd name="adj1" fmla="val -54514"/>
            </a:avLst>
          </a:prstGeom>
          <a:ln>
            <a:tailEnd type="arrow"/>
          </a:ln>
        </p:spPr>
        <p:style>
          <a:lnRef idx="2">
            <a:schemeClr val="accent1"/>
          </a:lnRef>
          <a:fillRef idx="0">
            <a:schemeClr val="accent1"/>
          </a:fillRef>
          <a:effectRef idx="1">
            <a:schemeClr val="accent1"/>
          </a:effectRef>
          <a:fontRef idx="minor">
            <a:schemeClr val="tx1"/>
          </a:fontRef>
        </p:style>
      </p:cxnSp>
      <p:sp>
        <p:nvSpPr>
          <p:cNvPr id="85" name="Rounded Rectangle 84"/>
          <p:cNvSpPr/>
          <p:nvPr/>
        </p:nvSpPr>
        <p:spPr>
          <a:xfrm>
            <a:off x="4935559" y="5484378"/>
            <a:ext cx="502671" cy="59219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7" name="Rounded Rectangle 86"/>
          <p:cNvSpPr/>
          <p:nvPr/>
        </p:nvSpPr>
        <p:spPr>
          <a:xfrm>
            <a:off x="5731066" y="5484378"/>
            <a:ext cx="502671" cy="59219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8" name="Rounded Rectangle 87"/>
          <p:cNvSpPr/>
          <p:nvPr/>
        </p:nvSpPr>
        <p:spPr>
          <a:xfrm>
            <a:off x="6425773" y="5484378"/>
            <a:ext cx="502671" cy="59219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9" name="Rounded Rectangle 88"/>
          <p:cNvSpPr/>
          <p:nvPr/>
        </p:nvSpPr>
        <p:spPr>
          <a:xfrm>
            <a:off x="7201232" y="5484378"/>
            <a:ext cx="502671" cy="59219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0" name="Rounded Rectangle 89"/>
          <p:cNvSpPr/>
          <p:nvPr/>
        </p:nvSpPr>
        <p:spPr>
          <a:xfrm>
            <a:off x="7956515" y="5484378"/>
            <a:ext cx="502671" cy="592198"/>
          </a:xfrm>
          <a:prstGeom prst="roundRect">
            <a:avLst/>
          </a:prstGeom>
          <a:solidFill>
            <a:schemeClr val="accent5">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1" name="Can 90"/>
          <p:cNvSpPr/>
          <p:nvPr/>
        </p:nvSpPr>
        <p:spPr>
          <a:xfrm>
            <a:off x="5354246" y="4398884"/>
            <a:ext cx="472767" cy="4932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2" name="Can 91"/>
          <p:cNvSpPr/>
          <p:nvPr/>
        </p:nvSpPr>
        <p:spPr>
          <a:xfrm>
            <a:off x="6287716" y="4645532"/>
            <a:ext cx="472767" cy="4932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3" name="Can 92"/>
          <p:cNvSpPr/>
          <p:nvPr/>
        </p:nvSpPr>
        <p:spPr>
          <a:xfrm>
            <a:off x="7121412" y="4645532"/>
            <a:ext cx="472767" cy="4932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4" name="Can 93"/>
          <p:cNvSpPr/>
          <p:nvPr/>
        </p:nvSpPr>
        <p:spPr>
          <a:xfrm>
            <a:off x="5760970" y="3774677"/>
            <a:ext cx="472767" cy="4932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5" name="Can 94"/>
          <p:cNvSpPr/>
          <p:nvPr/>
        </p:nvSpPr>
        <p:spPr>
          <a:xfrm>
            <a:off x="6648645" y="4021325"/>
            <a:ext cx="472767" cy="4932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6" name="Can 95"/>
          <p:cNvSpPr/>
          <p:nvPr/>
        </p:nvSpPr>
        <p:spPr>
          <a:xfrm>
            <a:off x="5839653" y="4514621"/>
            <a:ext cx="472767" cy="4932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7" name="Can 96"/>
          <p:cNvSpPr/>
          <p:nvPr/>
        </p:nvSpPr>
        <p:spPr>
          <a:xfrm>
            <a:off x="7594179" y="4457036"/>
            <a:ext cx="472767" cy="4932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8" name="Can 97"/>
          <p:cNvSpPr/>
          <p:nvPr/>
        </p:nvSpPr>
        <p:spPr>
          <a:xfrm>
            <a:off x="7201232" y="4057988"/>
            <a:ext cx="472767" cy="4932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9" name="Can 98"/>
          <p:cNvSpPr/>
          <p:nvPr/>
        </p:nvSpPr>
        <p:spPr>
          <a:xfrm>
            <a:off x="5354246" y="3905588"/>
            <a:ext cx="472767" cy="493296"/>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00" name="Curved Connector 99"/>
          <p:cNvCxnSpPr>
            <a:stCxn id="99" idx="2"/>
            <a:endCxn id="85" idx="1"/>
          </p:cNvCxnSpPr>
          <p:nvPr/>
        </p:nvCxnSpPr>
        <p:spPr>
          <a:xfrm rot="10800000" flipV="1">
            <a:off x="4935560" y="4152235"/>
            <a:ext cx="418687" cy="1628241"/>
          </a:xfrm>
          <a:prstGeom prst="curvedConnector3">
            <a:avLst>
              <a:gd name="adj1" fmla="val 15459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4" name="Curved Connector 103"/>
          <p:cNvCxnSpPr>
            <a:stCxn id="90" idx="0"/>
            <a:endCxn id="10" idx="0"/>
          </p:cNvCxnSpPr>
          <p:nvPr/>
        </p:nvCxnSpPr>
        <p:spPr>
          <a:xfrm rot="5400000" flipH="1" flipV="1">
            <a:off x="7119648" y="3995549"/>
            <a:ext cx="2577032" cy="400626"/>
          </a:xfrm>
          <a:prstGeom prst="curvedConnector4">
            <a:avLst>
              <a:gd name="adj1" fmla="val 45424"/>
              <a:gd name="adj2" fmla="val 15706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7" name="Curved Connector 106"/>
          <p:cNvCxnSpPr>
            <a:endCxn id="88" idx="0"/>
          </p:cNvCxnSpPr>
          <p:nvPr/>
        </p:nvCxnSpPr>
        <p:spPr>
          <a:xfrm rot="16200000" flipH="1">
            <a:off x="4802522" y="3609790"/>
            <a:ext cx="3642619" cy="106556"/>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0" name="Curved Connector 109"/>
          <p:cNvCxnSpPr>
            <a:stCxn id="87" idx="0"/>
            <a:endCxn id="96" idx="3"/>
          </p:cNvCxnSpPr>
          <p:nvPr/>
        </p:nvCxnSpPr>
        <p:spPr>
          <a:xfrm rot="5400000" flipH="1" flipV="1">
            <a:off x="5790989" y="5199331"/>
            <a:ext cx="476461" cy="9363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5" name="Shape 114"/>
          <p:cNvCxnSpPr>
            <a:stCxn id="94" idx="1"/>
            <a:endCxn id="98" idx="0"/>
          </p:cNvCxnSpPr>
          <p:nvPr/>
        </p:nvCxnSpPr>
        <p:spPr>
          <a:xfrm rot="16200000" flipH="1">
            <a:off x="6516733" y="3255297"/>
            <a:ext cx="401503" cy="1440262"/>
          </a:xfrm>
          <a:prstGeom prst="curvedConnector3">
            <a:avLst>
              <a:gd name="adj1" fmla="val -56936"/>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8" name="Shape 117"/>
          <p:cNvCxnSpPr>
            <a:stCxn id="96" idx="1"/>
            <a:endCxn id="95" idx="2"/>
          </p:cNvCxnSpPr>
          <p:nvPr/>
        </p:nvCxnSpPr>
        <p:spPr>
          <a:xfrm rot="5400000" flipH="1" flipV="1">
            <a:off x="6239017" y="4104993"/>
            <a:ext cx="246648" cy="572608"/>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Oval 55"/>
          <p:cNvSpPr/>
          <p:nvPr/>
        </p:nvSpPr>
        <p:spPr>
          <a:xfrm>
            <a:off x="6549939" y="1593807"/>
            <a:ext cx="1775353" cy="495905"/>
          </a:xfrm>
          <a:prstGeom prst="ellipse">
            <a:avLst/>
          </a:prstGeom>
          <a:solidFill>
            <a:srgbClr val="CCFFCC"/>
          </a:solidFill>
          <a:ln>
            <a:solidFill>
              <a:srgbClr val="00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Technique</a:t>
            </a:r>
            <a:endParaRPr lang="en-US" dirty="0">
              <a:solidFill>
                <a:schemeClr val="tx1"/>
              </a:solidFill>
            </a:endParaRPr>
          </a:p>
        </p:txBody>
      </p:sp>
      <p:sp>
        <p:nvSpPr>
          <p:cNvPr id="59" name="Oval 58"/>
          <p:cNvSpPr/>
          <p:nvPr/>
        </p:nvSpPr>
        <p:spPr>
          <a:xfrm>
            <a:off x="5023320" y="1746207"/>
            <a:ext cx="1775353" cy="495905"/>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People</a:t>
            </a:r>
            <a:endParaRPr lang="en-US" dirty="0">
              <a:solidFill>
                <a:schemeClr val="tx1"/>
              </a:solidFill>
            </a:endParaRPr>
          </a:p>
        </p:txBody>
      </p:sp>
      <p:cxnSp>
        <p:nvCxnSpPr>
          <p:cNvPr id="52" name="Curved Connector 51"/>
          <p:cNvCxnSpPr>
            <a:stCxn id="89" idx="0"/>
            <a:endCxn id="93" idx="3"/>
          </p:cNvCxnSpPr>
          <p:nvPr/>
        </p:nvCxnSpPr>
        <p:spPr>
          <a:xfrm rot="16200000" flipV="1">
            <a:off x="7232407" y="5264217"/>
            <a:ext cx="345550" cy="9477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Curved Connector 62"/>
          <p:cNvCxnSpPr>
            <a:stCxn id="91" idx="3"/>
            <a:endCxn id="85" idx="0"/>
          </p:cNvCxnSpPr>
          <p:nvPr/>
        </p:nvCxnSpPr>
        <p:spPr>
          <a:xfrm rot="5400000">
            <a:off x="5092664" y="4986412"/>
            <a:ext cx="592198" cy="403735"/>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Phenotype Needs:  Quantity to Quality</a:t>
            </a:r>
            <a:endParaRPr lang="en-US" dirty="0"/>
          </a:p>
        </p:txBody>
      </p:sp>
      <p:sp>
        <p:nvSpPr>
          <p:cNvPr id="3" name="Content Placeholder 2"/>
          <p:cNvSpPr>
            <a:spLocks noGrp="1"/>
          </p:cNvSpPr>
          <p:nvPr>
            <p:ph idx="1"/>
          </p:nvPr>
        </p:nvSpPr>
        <p:spPr/>
        <p:txBody>
          <a:bodyPr/>
          <a:lstStyle/>
          <a:p>
            <a:r>
              <a:rPr lang="en-US" dirty="0" smtClean="0"/>
              <a:t>Representation of neuropsychological and neurological tests and assessments</a:t>
            </a:r>
          </a:p>
          <a:p>
            <a:pPr lvl="2"/>
            <a:r>
              <a:rPr lang="en-US" dirty="0" err="1" smtClean="0">
                <a:sym typeface="Wingdings"/>
              </a:rPr>
              <a:t></a:t>
            </a:r>
            <a:r>
              <a:rPr lang="en-US" dirty="0" smtClean="0">
                <a:sym typeface="Wingdings"/>
              </a:rPr>
              <a:t>  Relate to mental and cognitive phenotypes</a:t>
            </a:r>
          </a:p>
          <a:p>
            <a:pPr lvl="2"/>
            <a:r>
              <a:rPr lang="en-US" dirty="0" err="1" smtClean="0">
                <a:sym typeface="Wingdings"/>
              </a:rPr>
              <a:t></a:t>
            </a:r>
            <a:r>
              <a:rPr lang="en-US" dirty="0" smtClean="0">
                <a:sym typeface="Wingdings"/>
              </a:rPr>
              <a:t>  Relate to disease phenotypes</a:t>
            </a:r>
          </a:p>
          <a:p>
            <a:r>
              <a:rPr lang="en-US" dirty="0" smtClean="0">
                <a:sym typeface="Wingdings"/>
              </a:rPr>
              <a:t>Event qualities:  before and after</a:t>
            </a:r>
          </a:p>
          <a:p>
            <a:r>
              <a:rPr lang="en-US" dirty="0" smtClean="0">
                <a:sym typeface="Wingdings"/>
              </a:rPr>
              <a:t>Size qualities:  hypertrophied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thanks to...</a:t>
            </a:r>
            <a:endParaRPr lang="en-US" dirty="0"/>
          </a:p>
        </p:txBody>
      </p:sp>
      <p:sp>
        <p:nvSpPr>
          <p:cNvPr id="3" name="Content Placeholder 2"/>
          <p:cNvSpPr>
            <a:spLocks noGrp="1"/>
          </p:cNvSpPr>
          <p:nvPr>
            <p:ph idx="1"/>
          </p:nvPr>
        </p:nvSpPr>
        <p:spPr>
          <a:xfrm>
            <a:off x="457200" y="1190627"/>
            <a:ext cx="4995333" cy="4833938"/>
          </a:xfrm>
        </p:spPr>
        <p:txBody>
          <a:bodyPr/>
          <a:lstStyle/>
          <a:p>
            <a:r>
              <a:rPr lang="en-US" dirty="0" err="1" smtClean="0"/>
              <a:t>Amarnath</a:t>
            </a:r>
            <a:r>
              <a:rPr lang="en-US" dirty="0" smtClean="0"/>
              <a:t> Gupta</a:t>
            </a:r>
          </a:p>
          <a:p>
            <a:r>
              <a:rPr lang="en-US" dirty="0" err="1" smtClean="0"/>
              <a:t>Xufei</a:t>
            </a:r>
            <a:r>
              <a:rPr lang="en-US" dirty="0" smtClean="0"/>
              <a:t> </a:t>
            </a:r>
            <a:r>
              <a:rPr lang="en-US" dirty="0" err="1" smtClean="0"/>
              <a:t>Qian</a:t>
            </a:r>
            <a:endParaRPr lang="en-US" dirty="0" smtClean="0"/>
          </a:p>
          <a:p>
            <a:r>
              <a:rPr lang="en-US" dirty="0" err="1" smtClean="0"/>
              <a:t>Burak</a:t>
            </a:r>
            <a:r>
              <a:rPr lang="en-US" dirty="0" smtClean="0"/>
              <a:t> </a:t>
            </a:r>
            <a:r>
              <a:rPr lang="en-US" dirty="0" err="1" smtClean="0"/>
              <a:t>Ozybul</a:t>
            </a:r>
            <a:endParaRPr lang="en-US" dirty="0" smtClean="0"/>
          </a:p>
          <a:p>
            <a:r>
              <a:rPr lang="en-US" dirty="0" smtClean="0"/>
              <a:t>Anita </a:t>
            </a:r>
            <a:r>
              <a:rPr lang="en-US" dirty="0" err="1" smtClean="0"/>
              <a:t>Bandrowski</a:t>
            </a:r>
            <a:endParaRPr lang="en-US" dirty="0" smtClean="0"/>
          </a:p>
          <a:p>
            <a:r>
              <a:rPr lang="en-US" dirty="0" smtClean="0"/>
              <a:t>Luis </a:t>
            </a:r>
            <a:r>
              <a:rPr lang="en-US" dirty="0" err="1" smtClean="0"/>
              <a:t>Marenco</a:t>
            </a:r>
            <a:endParaRPr lang="en-US" dirty="0" smtClean="0"/>
          </a:p>
          <a:p>
            <a:r>
              <a:rPr lang="en-US" dirty="0" smtClean="0"/>
              <a:t>Jeff </a:t>
            </a:r>
            <a:r>
              <a:rPr lang="en-US" dirty="0" err="1" smtClean="0"/>
              <a:t>Grethe</a:t>
            </a:r>
            <a:endParaRPr lang="en-US" dirty="0" smtClean="0"/>
          </a:p>
          <a:p>
            <a:r>
              <a:rPr lang="en-US" dirty="0" err="1" smtClean="0"/>
              <a:t>Fahim</a:t>
            </a:r>
            <a:r>
              <a:rPr lang="en-US" dirty="0" smtClean="0"/>
              <a:t> Imam</a:t>
            </a:r>
          </a:p>
          <a:p>
            <a:r>
              <a:rPr lang="en-US" dirty="0" smtClean="0"/>
              <a:t>Trish </a:t>
            </a:r>
            <a:r>
              <a:rPr lang="en-US" dirty="0" err="1" smtClean="0"/>
              <a:t>Whetzel</a:t>
            </a:r>
            <a:r>
              <a:rPr lang="en-US" dirty="0" smtClean="0"/>
              <a:t> (</a:t>
            </a:r>
            <a:r>
              <a:rPr lang="en-US" dirty="0" err="1" smtClean="0"/>
              <a:t>NIF’s</a:t>
            </a:r>
            <a:r>
              <a:rPr lang="en-US" dirty="0" smtClean="0"/>
              <a:t> new </a:t>
            </a:r>
            <a:r>
              <a:rPr lang="en-US" dirty="0" err="1" smtClean="0"/>
              <a:t>ontologist</a:t>
            </a:r>
            <a:r>
              <a:rPr lang="en-US" dirty="0" smtClean="0"/>
              <a:t>)</a:t>
            </a:r>
          </a:p>
          <a:p>
            <a:r>
              <a:rPr lang="en-US" dirty="0" smtClean="0"/>
              <a:t>Bill Bug**</a:t>
            </a:r>
            <a:endParaRPr lang="en-US" dirty="0"/>
          </a:p>
        </p:txBody>
      </p:sp>
      <p:sp>
        <p:nvSpPr>
          <p:cNvPr id="4" name="Content Placeholder 2"/>
          <p:cNvSpPr txBox="1">
            <a:spLocks/>
          </p:cNvSpPr>
          <p:nvPr/>
        </p:nvSpPr>
        <p:spPr bwMode="auto">
          <a:xfrm>
            <a:off x="4572000" y="1190627"/>
            <a:ext cx="4995333" cy="4833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Tx/>
              <a:buSzTx/>
              <a:buFont typeface="Arial" pitchFamily="-107"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Chris </a:t>
            </a:r>
            <a:r>
              <a:rPr kumimoji="0" lang="en-US" sz="2800" b="0" i="0" u="none" strike="noStrike" kern="120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Mungall</a:t>
            </a:r>
            <a:endParaRPr kumimoji="0" lang="en-US" sz="2800" b="0" i="0" u="none" strike="noStrike" kern="120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endParaRPr>
          </a:p>
          <a:p>
            <a:pPr marL="342900" marR="0" lvl="0" indent="-342900" algn="l" defTabSz="457200" rtl="0" eaLnBrk="1" fontAlgn="base" latinLnBrk="0" hangingPunct="1">
              <a:lnSpc>
                <a:spcPct val="100000"/>
              </a:lnSpc>
              <a:spcBef>
                <a:spcPct val="20000"/>
              </a:spcBef>
              <a:spcAft>
                <a:spcPct val="0"/>
              </a:spcAft>
              <a:buClrTx/>
              <a:buSzTx/>
              <a:buFont typeface="Arial" pitchFamily="-107"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Melissa </a:t>
            </a:r>
            <a:r>
              <a:rPr kumimoji="0" lang="en-US" sz="2800" b="0" i="0" u="none" strike="noStrike" kern="1200" cap="none" spc="0" normalizeH="0" baseline="0" noProof="0" dirty="0" err="1" smtClean="0">
                <a:ln>
                  <a:noFill/>
                </a:ln>
                <a:solidFill>
                  <a:schemeClr val="tx1"/>
                </a:solidFill>
                <a:effectLst/>
                <a:uLnTx/>
                <a:uFillTx/>
                <a:latin typeface="+mn-lt"/>
                <a:ea typeface="ＭＳ Ｐゴシック" pitchFamily="-107" charset="-128"/>
                <a:cs typeface="ＭＳ Ｐゴシック" pitchFamily="-107" charset="-128"/>
              </a:rPr>
              <a:t>Haendel</a:t>
            </a:r>
            <a:endParaRPr kumimoji="0" lang="en-US" sz="2800" b="0" i="0" u="none" strike="noStrike" kern="120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endParaRPr>
          </a:p>
          <a:p>
            <a:pPr marL="342900" marR="0" lvl="0" indent="-342900" algn="l" defTabSz="457200" rtl="0" eaLnBrk="1" fontAlgn="base" latinLnBrk="0" hangingPunct="1">
              <a:lnSpc>
                <a:spcPct val="100000"/>
              </a:lnSpc>
              <a:spcBef>
                <a:spcPct val="20000"/>
              </a:spcBef>
              <a:spcAft>
                <a:spcPct val="0"/>
              </a:spcAft>
              <a:buClrTx/>
              <a:buSzTx/>
              <a:buFont typeface="Arial" pitchFamily="-107"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Suzie Lewis</a:t>
            </a:r>
          </a:p>
          <a:p>
            <a:pPr marL="342900" marR="0" lvl="0" indent="-342900" algn="l" defTabSz="457200" rtl="0" eaLnBrk="1" fontAlgn="base" latinLnBrk="0" hangingPunct="1">
              <a:lnSpc>
                <a:spcPct val="100000"/>
              </a:lnSpc>
              <a:spcBef>
                <a:spcPct val="20000"/>
              </a:spcBef>
              <a:spcAft>
                <a:spcPct val="0"/>
              </a:spcAft>
              <a:buClrTx/>
              <a:buSzTx/>
              <a:buFont typeface="Arial" pitchFamily="-107"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Stephen Larson</a:t>
            </a:r>
            <a:endParaRPr lang="en-US" sz="2800" dirty="0" smtClean="0">
              <a:ea typeface="ＭＳ Ｐゴシック" pitchFamily="-107" charset="-128"/>
              <a:cs typeface="ＭＳ Ｐゴシック" pitchFamily="-107" charset="-128"/>
            </a:endParaRPr>
          </a:p>
          <a:p>
            <a:pPr marL="342900" marR="0" lvl="0" indent="-342900" algn="l" defTabSz="457200" rtl="0" eaLnBrk="1" fontAlgn="base" latinLnBrk="0" hangingPunct="1">
              <a:lnSpc>
                <a:spcPct val="100000"/>
              </a:lnSpc>
              <a:spcBef>
                <a:spcPct val="20000"/>
              </a:spcBef>
              <a:spcAft>
                <a:spcPct val="0"/>
              </a:spcAft>
              <a:buClrTx/>
              <a:buSzTx/>
              <a:buFont typeface="Arial" pitchFamily="-107"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107" charset="-128"/>
                <a:cs typeface="ＭＳ Ｐゴシック" pitchFamily="-107" charset="-128"/>
              </a:rPr>
              <a:t>Jing Chen</a:t>
            </a:r>
          </a:p>
          <a:p>
            <a:pPr marL="342900" marR="0" lvl="0" indent="-342900" algn="l" defTabSz="457200" rtl="0" eaLnBrk="1" fontAlgn="base" latinLnBrk="0" hangingPunct="1">
              <a:lnSpc>
                <a:spcPct val="100000"/>
              </a:lnSpc>
              <a:spcBef>
                <a:spcPct val="20000"/>
              </a:spcBef>
              <a:spcAft>
                <a:spcPct val="0"/>
              </a:spcAft>
              <a:buClrTx/>
              <a:buSzTx/>
              <a:buFont typeface="Arial" pitchFamily="-107" charset="0"/>
              <a:buChar char="•"/>
              <a:tabLst/>
              <a:defRPr/>
            </a:pPr>
            <a:r>
              <a:rPr lang="en-US" sz="2800" dirty="0" err="1" smtClean="0">
                <a:ea typeface="ＭＳ Ｐゴシック" pitchFamily="-107" charset="-128"/>
                <a:cs typeface="ＭＳ Ｐゴシック" pitchFamily="-107" charset="-128"/>
              </a:rPr>
              <a:t>Yueling</a:t>
            </a:r>
            <a:r>
              <a:rPr lang="en-US" sz="2800" dirty="0" smtClean="0">
                <a:ea typeface="ＭＳ Ｐゴシック" pitchFamily="-107" charset="-128"/>
                <a:cs typeface="ＭＳ Ｐゴシック" pitchFamily="-107" charset="-128"/>
              </a:rPr>
              <a:t> L</a:t>
            </a:r>
          </a:p>
          <a:p>
            <a:pPr marL="342900" marR="0" lvl="0" indent="-342900" algn="l" defTabSz="457200" rtl="0" eaLnBrk="1" fontAlgn="base" latinLnBrk="0" hangingPunct="1">
              <a:lnSpc>
                <a:spcPct val="100000"/>
              </a:lnSpc>
              <a:spcBef>
                <a:spcPct val="20000"/>
              </a:spcBef>
              <a:spcAft>
                <a:spcPct val="0"/>
              </a:spcAft>
              <a:buClrTx/>
              <a:buSzTx/>
              <a:buFont typeface="Arial" pitchFamily="-107" charset="0"/>
              <a:buChar char="•"/>
              <a:tabLst/>
              <a:defRPr/>
            </a:pPr>
            <a:r>
              <a:rPr lang="en-US" sz="2800" noProof="0" dirty="0" err="1" smtClean="0">
                <a:ea typeface="ＭＳ Ｐゴシック" pitchFamily="-107" charset="-128"/>
                <a:cs typeface="ＭＳ Ｐゴシック" pitchFamily="-107" charset="-128"/>
              </a:rPr>
              <a:t>Zaid</a:t>
            </a:r>
            <a:r>
              <a:rPr lang="en-US" sz="2800" noProof="0" dirty="0" smtClean="0">
                <a:ea typeface="ＭＳ Ｐゴシック" pitchFamily="-107" charset="-128"/>
                <a:cs typeface="ＭＳ Ｐゴシック" pitchFamily="-107" charset="-128"/>
              </a:rPr>
              <a:t> Aziz</a:t>
            </a:r>
          </a:p>
          <a:p>
            <a:pPr marL="342900" marR="0" lvl="0" indent="-342900" algn="l" defTabSz="457200" rtl="0" eaLnBrk="1" fontAlgn="base" latinLnBrk="0" hangingPunct="1">
              <a:lnSpc>
                <a:spcPct val="100000"/>
              </a:lnSpc>
              <a:spcBef>
                <a:spcPct val="20000"/>
              </a:spcBef>
              <a:spcAft>
                <a:spcPct val="0"/>
              </a:spcAft>
              <a:buClrTx/>
              <a:buSzTx/>
              <a:buFont typeface="Arial" pitchFamily="-107" charset="0"/>
              <a:buChar char="•"/>
              <a:tabLst/>
              <a:defRPr/>
            </a:pPr>
            <a:r>
              <a:rPr kumimoji="0" lang="en-US" sz="2800" b="0" i="0" u="none" strike="noStrike" kern="1200" cap="none" spc="0" normalizeH="0" baseline="0" dirty="0" err="1" smtClean="0">
                <a:ln>
                  <a:noFill/>
                </a:ln>
                <a:solidFill>
                  <a:schemeClr val="tx1"/>
                </a:solidFill>
                <a:effectLst/>
                <a:uLnTx/>
                <a:uFillTx/>
                <a:latin typeface="+mn-lt"/>
                <a:ea typeface="ＭＳ Ｐゴシック" pitchFamily="-107" charset="-128"/>
                <a:cs typeface="ＭＳ Ｐゴシック" pitchFamily="-107" charset="-128"/>
              </a:rPr>
              <a:t>Akash</a:t>
            </a:r>
            <a:r>
              <a:rPr kumimoji="0" lang="en-US" sz="2800" b="0" i="0" u="none" strike="noStrike" kern="1200" cap="none" spc="0" normalizeH="0" dirty="0" smtClean="0">
                <a:ln>
                  <a:noFill/>
                </a:ln>
                <a:solidFill>
                  <a:schemeClr val="tx1"/>
                </a:solidFill>
                <a:effectLst/>
                <a:uLnTx/>
                <a:uFillTx/>
                <a:latin typeface="+mn-lt"/>
                <a:ea typeface="ＭＳ Ｐゴシック" pitchFamily="-107" charset="-128"/>
                <a:cs typeface="ＭＳ Ｐゴシック" pitchFamily="-107" charset="-128"/>
              </a:rPr>
              <a:t> </a:t>
            </a:r>
            <a:r>
              <a:rPr kumimoji="0" lang="en-US" sz="2800" b="0" i="0" u="none" strike="noStrike" kern="1200" cap="none" spc="0" normalizeH="0" dirty="0" err="1" smtClean="0">
                <a:ln>
                  <a:noFill/>
                </a:ln>
                <a:solidFill>
                  <a:schemeClr val="tx1"/>
                </a:solidFill>
                <a:effectLst/>
                <a:uLnTx/>
                <a:uFillTx/>
                <a:latin typeface="+mn-lt"/>
                <a:ea typeface="ＭＳ Ｐゴシック" pitchFamily="-107" charset="-128"/>
                <a:cs typeface="ＭＳ Ｐゴシック" pitchFamily="-107" charset="-128"/>
              </a:rPr>
              <a:t>Sonkar</a:t>
            </a:r>
            <a:endParaRPr kumimoji="0" lang="en-US" sz="2800" b="0" i="0" u="none" strike="noStrike" kern="1200" cap="none" spc="0" normalizeH="0" dirty="0" smtClean="0">
              <a:ln>
                <a:noFill/>
              </a:ln>
              <a:solidFill>
                <a:schemeClr val="tx1"/>
              </a:solidFill>
              <a:effectLst/>
              <a:uLnTx/>
              <a:uFillTx/>
              <a:latin typeface="+mn-lt"/>
              <a:ea typeface="ＭＳ Ｐゴシック" pitchFamily="-107" charset="-128"/>
              <a:cs typeface="ＭＳ Ｐゴシック" pitchFamily="-107" charset="-128"/>
            </a:endParaRPr>
          </a:p>
          <a:p>
            <a:pPr marL="342900" marR="0" lvl="0" indent="-342900" algn="l" defTabSz="457200" rtl="0" eaLnBrk="1" fontAlgn="base" latinLnBrk="0" hangingPunct="1">
              <a:lnSpc>
                <a:spcPct val="100000"/>
              </a:lnSpc>
              <a:spcBef>
                <a:spcPct val="20000"/>
              </a:spcBef>
              <a:spcAft>
                <a:spcPct val="0"/>
              </a:spcAft>
              <a:buClrTx/>
              <a:buSzTx/>
              <a:buFont typeface="Arial" pitchFamily="-107" charset="0"/>
              <a:buChar char="•"/>
              <a:tabLst/>
              <a:defRPr/>
            </a:pPr>
            <a:r>
              <a:rPr lang="en-US" sz="2800" baseline="0" noProof="0" dirty="0" smtClean="0">
                <a:ea typeface="ＭＳ Ｐゴシック" pitchFamily="-107" charset="-128"/>
                <a:cs typeface="ＭＳ Ｐゴシック" pitchFamily="-107" charset="-128"/>
              </a:rPr>
              <a:t>Andrea</a:t>
            </a:r>
            <a:r>
              <a:rPr lang="en-US" sz="2800" noProof="0" dirty="0" smtClean="0">
                <a:ea typeface="ＭＳ Ｐゴシック" pitchFamily="-107" charset="-128"/>
                <a:cs typeface="ＭＳ Ｐゴシック" pitchFamily="-107" charset="-128"/>
              </a:rPr>
              <a:t> Arnaud-Stagg</a:t>
            </a:r>
            <a:endParaRPr kumimoji="0" lang="en-US" sz="2800" b="0" i="0" u="none" strike="noStrike" kern="1200" cap="none" spc="0" normalizeH="0" baseline="0" noProof="0" dirty="0">
              <a:ln>
                <a:noFill/>
              </a:ln>
              <a:solidFill>
                <a:schemeClr val="tx1"/>
              </a:solidFill>
              <a:effectLst/>
              <a:uLnTx/>
              <a:uFillTx/>
              <a:latin typeface="+mn-lt"/>
              <a:ea typeface="ＭＳ Ｐゴシック" pitchFamily="-107" charset="-128"/>
              <a:cs typeface="ＭＳ Ｐゴシック" pitchFamily="-107"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5646" y="55563"/>
            <a:ext cx="8229600" cy="1143000"/>
          </a:xfrm>
        </p:spPr>
        <p:txBody>
          <a:bodyPr/>
          <a:lstStyle/>
          <a:p>
            <a:r>
              <a:rPr lang="en-US" dirty="0" err="1" smtClean="0"/>
              <a:t>Neurolex</a:t>
            </a:r>
            <a:r>
              <a:rPr lang="en-US" dirty="0" smtClean="0"/>
              <a:t> is becoming a significant knowledge base</a:t>
            </a:r>
            <a:endParaRPr lang="en-US" dirty="0"/>
          </a:p>
        </p:txBody>
      </p:sp>
      <p:pic>
        <p:nvPicPr>
          <p:cNvPr id="5" name="Content Placeholder 4" descr="Screen Shot 2013-08-24 at 3.52.29 AM.png"/>
          <p:cNvPicPr>
            <a:picLocks noGrp="1" noChangeAspect="1"/>
          </p:cNvPicPr>
          <p:nvPr>
            <p:ph idx="1"/>
          </p:nvPr>
        </p:nvPicPr>
        <p:blipFill>
          <a:blip r:embed="rId2"/>
          <a:srcRect l="-14872" r="-14872"/>
          <a:stretch>
            <a:fillRect/>
          </a:stretch>
        </p:blipFill>
        <p:spPr>
          <a:xfrm>
            <a:off x="2890076" y="1042287"/>
            <a:ext cx="3955038" cy="2323128"/>
          </a:xfrm>
        </p:spPr>
      </p:pic>
      <p:pic>
        <p:nvPicPr>
          <p:cNvPr id="6" name="Picture 5" descr="Screen Shot 2013-08-24 at 3.52.38 AM.png"/>
          <p:cNvPicPr>
            <a:picLocks noChangeAspect="1"/>
          </p:cNvPicPr>
          <p:nvPr/>
        </p:nvPicPr>
        <p:blipFill>
          <a:blip r:embed="rId3"/>
          <a:srcRect t="384"/>
          <a:stretch>
            <a:fillRect/>
          </a:stretch>
        </p:blipFill>
        <p:spPr>
          <a:xfrm>
            <a:off x="3349471" y="3320338"/>
            <a:ext cx="3066792" cy="2309742"/>
          </a:xfrm>
          <a:prstGeom prst="rect">
            <a:avLst/>
          </a:prstGeom>
        </p:spPr>
      </p:pic>
      <p:sp>
        <p:nvSpPr>
          <p:cNvPr id="8" name="TextBox 7"/>
          <p:cNvSpPr txBox="1"/>
          <p:nvPr/>
        </p:nvSpPr>
        <p:spPr>
          <a:xfrm>
            <a:off x="1905114" y="4255643"/>
            <a:ext cx="1511918" cy="369332"/>
          </a:xfrm>
          <a:prstGeom prst="rect">
            <a:avLst/>
          </a:prstGeom>
          <a:noFill/>
        </p:spPr>
        <p:txBody>
          <a:bodyPr wrap="square" rtlCol="0">
            <a:spAutoFit/>
          </a:bodyPr>
          <a:lstStyle/>
          <a:p>
            <a:r>
              <a:rPr lang="en-US" dirty="0" err="1" smtClean="0"/>
              <a:t>Neocortex</a:t>
            </a:r>
            <a:endParaRPr lang="en-US" dirty="0"/>
          </a:p>
        </p:txBody>
      </p:sp>
      <p:sp>
        <p:nvSpPr>
          <p:cNvPr id="9" name="TextBox 8"/>
          <p:cNvSpPr txBox="1"/>
          <p:nvPr/>
        </p:nvSpPr>
        <p:spPr>
          <a:xfrm>
            <a:off x="1837553" y="4987718"/>
            <a:ext cx="1849718" cy="369332"/>
          </a:xfrm>
          <a:prstGeom prst="rect">
            <a:avLst/>
          </a:prstGeom>
          <a:noFill/>
        </p:spPr>
        <p:txBody>
          <a:bodyPr wrap="square" rtlCol="0">
            <a:spAutoFit/>
          </a:bodyPr>
          <a:lstStyle/>
          <a:p>
            <a:r>
              <a:rPr lang="en-US" dirty="0" smtClean="0"/>
              <a:t>Olfactory bulb</a:t>
            </a:r>
            <a:endParaRPr lang="en-US" dirty="0"/>
          </a:p>
        </p:txBody>
      </p:sp>
      <p:sp>
        <p:nvSpPr>
          <p:cNvPr id="10" name="TextBox 9"/>
          <p:cNvSpPr txBox="1"/>
          <p:nvPr/>
        </p:nvSpPr>
        <p:spPr>
          <a:xfrm>
            <a:off x="1851065" y="4624975"/>
            <a:ext cx="1511918" cy="369332"/>
          </a:xfrm>
          <a:prstGeom prst="rect">
            <a:avLst/>
          </a:prstGeom>
          <a:noFill/>
        </p:spPr>
        <p:txBody>
          <a:bodyPr wrap="square" rtlCol="0">
            <a:spAutoFit/>
          </a:bodyPr>
          <a:lstStyle/>
          <a:p>
            <a:r>
              <a:rPr lang="en-US" dirty="0" err="1" smtClean="0"/>
              <a:t>Neostriatum</a:t>
            </a:r>
            <a:endParaRPr lang="en-US" dirty="0"/>
          </a:p>
        </p:txBody>
      </p:sp>
      <p:sp>
        <p:nvSpPr>
          <p:cNvPr id="11" name="TextBox 10"/>
          <p:cNvSpPr txBox="1"/>
          <p:nvPr/>
        </p:nvSpPr>
        <p:spPr>
          <a:xfrm>
            <a:off x="1515403" y="2101563"/>
            <a:ext cx="2171868" cy="369332"/>
          </a:xfrm>
          <a:prstGeom prst="rect">
            <a:avLst/>
          </a:prstGeom>
          <a:noFill/>
        </p:spPr>
        <p:txBody>
          <a:bodyPr wrap="square" rtlCol="0">
            <a:spAutoFit/>
          </a:bodyPr>
          <a:lstStyle/>
          <a:p>
            <a:r>
              <a:rPr lang="en-US" dirty="0" smtClean="0"/>
              <a:t>Cochlear nucleus</a:t>
            </a:r>
            <a:endParaRPr lang="en-US" dirty="0"/>
          </a:p>
        </p:txBody>
      </p:sp>
      <p:sp>
        <p:nvSpPr>
          <p:cNvPr id="12" name="TextBox 11"/>
          <p:cNvSpPr txBox="1"/>
          <p:nvPr/>
        </p:nvSpPr>
        <p:spPr>
          <a:xfrm>
            <a:off x="2890076" y="6174058"/>
            <a:ext cx="625392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All neurons with cell bodies in the same brain region are grouped together</a:t>
            </a:r>
            <a:endParaRPr lang="en-US" dirty="0"/>
          </a:p>
        </p:txBody>
      </p:sp>
      <p:sp>
        <p:nvSpPr>
          <p:cNvPr id="14" name="TextBox 13"/>
          <p:cNvSpPr txBox="1"/>
          <p:nvPr/>
        </p:nvSpPr>
        <p:spPr>
          <a:xfrm>
            <a:off x="3777185" y="5630080"/>
            <a:ext cx="2507126" cy="369332"/>
          </a:xfrm>
          <a:prstGeom prst="rect">
            <a:avLst/>
          </a:prstGeom>
          <a:noFill/>
        </p:spPr>
        <p:txBody>
          <a:bodyPr wrap="square" rtlCol="0">
            <a:spAutoFit/>
          </a:bodyPr>
          <a:lstStyle/>
          <a:p>
            <a:r>
              <a:rPr lang="en-US" dirty="0" smtClean="0"/>
              <a:t>Properties in </a:t>
            </a:r>
            <a:r>
              <a:rPr lang="en-US" dirty="0" err="1" smtClean="0"/>
              <a:t>Neurolex</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TextBox 26"/>
          <p:cNvSpPr txBox="1"/>
          <p:nvPr/>
        </p:nvSpPr>
        <p:spPr>
          <a:xfrm>
            <a:off x="3149600" y="1044504"/>
            <a:ext cx="2768600" cy="369332"/>
          </a:xfrm>
          <a:prstGeom prst="rect">
            <a:avLst/>
          </a:prstGeom>
          <a:solidFill>
            <a:srgbClr val="FF9999"/>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Diseases of nervous system</a:t>
            </a:r>
            <a:endParaRPr lang="en-US" dirty="0"/>
          </a:p>
        </p:txBody>
      </p:sp>
      <p:sp>
        <p:nvSpPr>
          <p:cNvPr id="2" name="Title 1"/>
          <p:cNvSpPr>
            <a:spLocks noGrp="1"/>
          </p:cNvSpPr>
          <p:nvPr>
            <p:ph type="title"/>
          </p:nvPr>
        </p:nvSpPr>
        <p:spPr>
          <a:xfrm>
            <a:off x="457200" y="0"/>
            <a:ext cx="8229600" cy="1143000"/>
          </a:xfrm>
        </p:spPr>
        <p:txBody>
          <a:bodyPr>
            <a:normAutofit/>
          </a:bodyPr>
          <a:lstStyle/>
          <a:p>
            <a:r>
              <a:rPr lang="en-US" b="1" dirty="0" smtClean="0"/>
              <a:t>Semantic framework to reveal landscape and expose knowledge gaps</a:t>
            </a:r>
            <a:endParaRPr lang="en-US" b="1"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TextBox 3"/>
          <p:cNvSpPr txBox="1"/>
          <p:nvPr/>
        </p:nvSpPr>
        <p:spPr>
          <a:xfrm>
            <a:off x="5029200" y="6019801"/>
            <a:ext cx="3834619"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err="1" smtClean="0"/>
              <a:t>Kepler</a:t>
            </a:r>
            <a:r>
              <a:rPr lang="en-US" dirty="0" smtClean="0"/>
              <a:t> workflow engine</a:t>
            </a:r>
            <a:endParaRPr lang="en-US" dirty="0"/>
          </a:p>
        </p:txBody>
      </p:sp>
      <p:pic>
        <p:nvPicPr>
          <p:cNvPr id="10" name="Picture 9" descr="Screen shot 2012-06-20 at 5.54.32 PM.png"/>
          <p:cNvPicPr>
            <a:picLocks noChangeAspect="1"/>
          </p:cNvPicPr>
          <p:nvPr/>
        </p:nvPicPr>
        <p:blipFill>
          <a:blip r:embed="rId2"/>
          <a:stretch>
            <a:fillRect/>
          </a:stretch>
        </p:blipFill>
        <p:spPr>
          <a:xfrm rot="5400000">
            <a:off x="2390895" y="177800"/>
            <a:ext cx="4362209" cy="6858000"/>
          </a:xfrm>
          <a:prstGeom prst="rect">
            <a:avLst/>
          </a:prstGeom>
        </p:spPr>
      </p:pic>
      <p:grpSp>
        <p:nvGrpSpPr>
          <p:cNvPr id="5" name="Group 14"/>
          <p:cNvGrpSpPr/>
          <p:nvPr/>
        </p:nvGrpSpPr>
        <p:grpSpPr>
          <a:xfrm>
            <a:off x="1142999" y="1404509"/>
            <a:ext cx="6464301" cy="4362210"/>
            <a:chOff x="1142999" y="1404509"/>
            <a:chExt cx="6464301" cy="4362210"/>
          </a:xfrm>
        </p:grpSpPr>
        <p:sp>
          <p:nvSpPr>
            <p:cNvPr id="11" name="Rectangle 10"/>
            <p:cNvSpPr/>
            <p:nvPr/>
          </p:nvSpPr>
          <p:spPr>
            <a:xfrm>
              <a:off x="1142999" y="1404509"/>
              <a:ext cx="601134" cy="4362210"/>
            </a:xfrm>
            <a:prstGeom prst="rect">
              <a:avLst/>
            </a:prstGeom>
            <a:noFill/>
            <a:ln w="28575"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029200" y="1413836"/>
              <a:ext cx="647700" cy="4343557"/>
            </a:xfrm>
            <a:prstGeom prst="rect">
              <a:avLst/>
            </a:prstGeom>
            <a:noFill/>
            <a:ln w="28575"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946900" y="1413836"/>
              <a:ext cx="660400" cy="4343557"/>
            </a:xfrm>
            <a:prstGeom prst="rect">
              <a:avLst/>
            </a:prstGeom>
            <a:noFill/>
            <a:ln w="28575"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3149600" y="1413836"/>
              <a:ext cx="965200" cy="4343557"/>
            </a:xfrm>
            <a:prstGeom prst="rect">
              <a:avLst/>
            </a:prstGeom>
            <a:noFill/>
            <a:ln w="28575" cap="flat" cmpd="sng" algn="ctr">
              <a:solidFill>
                <a:srgbClr val="FF66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 name="Picture 15" descr="Screen shot 2012-06-20 at 6.00.21 PM.png"/>
          <p:cNvPicPr>
            <a:picLocks noChangeAspect="1"/>
          </p:cNvPicPr>
          <p:nvPr/>
        </p:nvPicPr>
        <p:blipFill>
          <a:blip r:embed="rId3"/>
          <a:stretch>
            <a:fillRect/>
          </a:stretch>
        </p:blipFill>
        <p:spPr>
          <a:xfrm>
            <a:off x="774700" y="1013992"/>
            <a:ext cx="1600200" cy="3687878"/>
          </a:xfrm>
          <a:prstGeom prst="rect">
            <a:avLst/>
          </a:prstGeom>
          <a:ln>
            <a:solidFill>
              <a:srgbClr val="FF6600"/>
            </a:solidFill>
          </a:ln>
          <a:effectLst>
            <a:outerShdw blurRad="292100" dist="139700" dir="2700000" algn="tl" rotWithShape="0">
              <a:srgbClr val="333333">
                <a:alpha val="65000"/>
              </a:srgbClr>
            </a:outerShdw>
          </a:effectLst>
        </p:spPr>
      </p:pic>
      <p:grpSp>
        <p:nvGrpSpPr>
          <p:cNvPr id="6" name="Group 19"/>
          <p:cNvGrpSpPr/>
          <p:nvPr/>
        </p:nvGrpSpPr>
        <p:grpSpPr>
          <a:xfrm>
            <a:off x="3401874" y="1663700"/>
            <a:ext cx="4094578" cy="3954558"/>
            <a:chOff x="3401874" y="1663700"/>
            <a:chExt cx="4094578" cy="3954558"/>
          </a:xfrm>
        </p:grpSpPr>
        <p:sp>
          <p:nvSpPr>
            <p:cNvPr id="17" name="Rounded Rectangle 16"/>
            <p:cNvSpPr/>
            <p:nvPr/>
          </p:nvSpPr>
          <p:spPr>
            <a:xfrm rot="5400000">
              <a:off x="2400300" y="3410653"/>
              <a:ext cx="2463800" cy="4606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Neurodegenerative</a:t>
              </a:r>
              <a:endParaRPr lang="en-US" dirty="0"/>
            </a:p>
          </p:txBody>
        </p:sp>
        <p:sp>
          <p:nvSpPr>
            <p:cNvPr id="18" name="Rounded Rectangle 17"/>
            <p:cNvSpPr/>
            <p:nvPr/>
          </p:nvSpPr>
          <p:spPr>
            <a:xfrm rot="5400000">
              <a:off x="4116526" y="3410653"/>
              <a:ext cx="2463800" cy="4606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Seizure disorders</a:t>
              </a:r>
              <a:endParaRPr lang="en-US" dirty="0"/>
            </a:p>
          </p:txBody>
        </p:sp>
        <p:sp>
          <p:nvSpPr>
            <p:cNvPr id="19" name="Rounded Rectangle 18"/>
            <p:cNvSpPr/>
            <p:nvPr/>
          </p:nvSpPr>
          <p:spPr>
            <a:xfrm rot="5400000">
              <a:off x="5288847" y="3410653"/>
              <a:ext cx="3954558" cy="4606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Neoplastic</a:t>
              </a:r>
              <a:r>
                <a:rPr lang="en-US" dirty="0" smtClean="0"/>
                <a:t> disease of nervous system</a:t>
              </a:r>
              <a:endParaRPr lang="en-US" dirty="0"/>
            </a:p>
          </p:txBody>
        </p:sp>
      </p:grpSp>
      <p:grpSp>
        <p:nvGrpSpPr>
          <p:cNvPr id="7" name="Group 25"/>
          <p:cNvGrpSpPr/>
          <p:nvPr/>
        </p:nvGrpSpPr>
        <p:grpSpPr>
          <a:xfrm>
            <a:off x="1142998" y="4795628"/>
            <a:ext cx="8039102" cy="721030"/>
            <a:chOff x="1142998" y="4795628"/>
            <a:chExt cx="8039102" cy="721030"/>
          </a:xfrm>
        </p:grpSpPr>
        <p:sp>
          <p:nvSpPr>
            <p:cNvPr id="22" name="Rounded Rectangle 21"/>
            <p:cNvSpPr/>
            <p:nvPr/>
          </p:nvSpPr>
          <p:spPr>
            <a:xfrm>
              <a:off x="8013700" y="4795628"/>
              <a:ext cx="1168400" cy="72103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NIH Reporter</a:t>
              </a:r>
              <a:endParaRPr lang="en-US" dirty="0"/>
            </a:p>
          </p:txBody>
        </p:sp>
        <p:sp>
          <p:nvSpPr>
            <p:cNvPr id="21" name="Rectangle 20"/>
            <p:cNvSpPr/>
            <p:nvPr/>
          </p:nvSpPr>
          <p:spPr>
            <a:xfrm>
              <a:off x="1142998" y="4872879"/>
              <a:ext cx="6858001" cy="550021"/>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TextBox 27"/>
          <p:cNvSpPr txBox="1"/>
          <p:nvPr/>
        </p:nvSpPr>
        <p:spPr>
          <a:xfrm rot="16200000">
            <a:off x="-1360582" y="3419072"/>
            <a:ext cx="382916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solidFill>
                  <a:schemeClr val="tx1"/>
                </a:solidFill>
              </a:rPr>
              <a:t>NIF data federated sources</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0" y="6007100"/>
            <a:ext cx="9144000" cy="1573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3472" y="28287"/>
            <a:ext cx="8880828" cy="1143000"/>
          </a:xfrm>
          <a:effectLst/>
        </p:spPr>
        <p:txBody>
          <a:bodyPr>
            <a:normAutofit/>
          </a:bodyPr>
          <a:lstStyle/>
          <a:p>
            <a:pPr>
              <a:lnSpc>
                <a:spcPct val="80000"/>
              </a:lnSpc>
            </a:pPr>
            <a:r>
              <a:rPr lang="en-US" b="1" dirty="0" smtClean="0">
                <a:effectLst>
                  <a:outerShdw blurRad="50800" dist="38100" dir="2700000" algn="tl" rotWithShape="0">
                    <a:prstClr val="black">
                      <a:alpha val="40000"/>
                    </a:prstClr>
                  </a:outerShdw>
                </a:effectLst>
              </a:rPr>
              <a:t>The Neuroscience Information Framework</a:t>
            </a:r>
            <a:endParaRPr lang="en-US" b="1" dirty="0">
              <a:effectLst>
                <a:outerShdw blurRad="50800" dist="38100" dir="2700000" algn="tl" rotWithShape="0">
                  <a:prstClr val="black">
                    <a:alpha val="40000"/>
                  </a:prstClr>
                </a:outerShdw>
              </a:effectLst>
            </a:endParaRPr>
          </a:p>
        </p:txBody>
      </p:sp>
      <p:sp>
        <p:nvSpPr>
          <p:cNvPr id="10" name="Content Placeholder 9"/>
          <p:cNvSpPr>
            <a:spLocks noGrp="1"/>
          </p:cNvSpPr>
          <p:nvPr>
            <p:ph idx="1"/>
          </p:nvPr>
        </p:nvSpPr>
        <p:spPr>
          <a:xfrm>
            <a:off x="123472" y="1303337"/>
            <a:ext cx="3407128" cy="4525963"/>
          </a:xfrm>
        </p:spPr>
        <p:txBody>
          <a:bodyPr>
            <a:normAutofit fontScale="70000" lnSpcReduction="20000"/>
          </a:bodyPr>
          <a:lstStyle/>
          <a:p>
            <a:r>
              <a:rPr lang="en-US" dirty="0" smtClean="0"/>
              <a:t>NIF has developed a production technology platform for researchers to:</a:t>
            </a:r>
          </a:p>
          <a:p>
            <a:pPr lvl="1"/>
            <a:r>
              <a:rPr lang="en-US" dirty="0" smtClean="0"/>
              <a:t>Discover</a:t>
            </a:r>
          </a:p>
          <a:p>
            <a:pPr lvl="1"/>
            <a:r>
              <a:rPr lang="en-US" dirty="0" smtClean="0"/>
              <a:t>Share</a:t>
            </a:r>
          </a:p>
          <a:p>
            <a:pPr lvl="1"/>
            <a:r>
              <a:rPr lang="en-US" dirty="0" smtClean="0"/>
              <a:t>Analyze</a:t>
            </a:r>
          </a:p>
          <a:p>
            <a:pPr lvl="1"/>
            <a:r>
              <a:rPr lang="en-US" dirty="0" smtClean="0">
                <a:solidFill>
                  <a:srgbClr val="000000"/>
                </a:solidFill>
              </a:rPr>
              <a:t>Integrate </a:t>
            </a:r>
          </a:p>
          <a:p>
            <a:pPr lvl="1">
              <a:buNone/>
            </a:pPr>
            <a:r>
              <a:rPr lang="en-US" dirty="0" smtClean="0">
                <a:solidFill>
                  <a:srgbClr val="000000"/>
                </a:solidFill>
              </a:rPr>
              <a:t>neuroscience-relevant information</a:t>
            </a:r>
            <a:endParaRPr lang="en-US" dirty="0" smtClean="0"/>
          </a:p>
          <a:p>
            <a:r>
              <a:rPr lang="en-US" dirty="0" smtClean="0"/>
              <a:t>Since 2008, NIF has assembled the largest searchable catalog of neuroscience data and resources on the web</a:t>
            </a:r>
          </a:p>
          <a:p>
            <a:pPr lvl="1"/>
            <a:r>
              <a:rPr lang="en-US" dirty="0" smtClean="0"/>
              <a:t>3 main indices:  NIF Registry-Data Federation-NIF Literature</a:t>
            </a:r>
            <a:endParaRPr lang="en-US" dirty="0"/>
          </a:p>
        </p:txBody>
      </p:sp>
      <p:pic>
        <p:nvPicPr>
          <p:cNvPr id="9" name="Picture 8" descr="Screen Shot 2013-06-09 at 7.05.28 PM.png"/>
          <p:cNvPicPr>
            <a:picLocks noChangeAspect="1"/>
          </p:cNvPicPr>
          <p:nvPr/>
        </p:nvPicPr>
        <p:blipFill>
          <a:blip r:embed="rId3"/>
          <a:stretch>
            <a:fillRect/>
          </a:stretch>
        </p:blipFill>
        <p:spPr>
          <a:xfrm>
            <a:off x="3848100" y="1303337"/>
            <a:ext cx="4572000" cy="3335131"/>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3986322" y="4638468"/>
            <a:ext cx="4572000" cy="1200329"/>
          </a:xfrm>
          <a:prstGeom prst="rect">
            <a:avLst/>
          </a:prstGeom>
          <a:noFill/>
        </p:spPr>
        <p:txBody>
          <a:bodyPr wrap="square" rtlCol="0">
            <a:spAutoFit/>
          </a:bodyPr>
          <a:lstStyle/>
          <a:p>
            <a:r>
              <a:rPr lang="en-US" i="1" dirty="0" smtClean="0"/>
              <a:t>“This unique data depository serves as a model for other Web sites to provide research data. “ </a:t>
            </a:r>
            <a:r>
              <a:rPr lang="en-US" dirty="0" smtClean="0"/>
              <a:t>- </a:t>
            </a:r>
            <a:r>
              <a:rPr lang="en-US" b="1" dirty="0" smtClean="0"/>
              <a:t>Choice Reviews Online</a:t>
            </a:r>
          </a:p>
          <a:p>
            <a:endParaRPr lang="en-US" dirty="0"/>
          </a:p>
        </p:txBody>
      </p:sp>
      <p:sp>
        <p:nvSpPr>
          <p:cNvPr id="8" name="TextBox 7"/>
          <p:cNvSpPr txBox="1"/>
          <p:nvPr/>
        </p:nvSpPr>
        <p:spPr>
          <a:xfrm>
            <a:off x="9055100" y="5067300"/>
            <a:ext cx="184666" cy="369332"/>
          </a:xfrm>
          <a:prstGeom prst="rect">
            <a:avLst/>
          </a:prstGeom>
          <a:noFill/>
        </p:spPr>
        <p:txBody>
          <a:bodyPr wrap="none" rtlCol="0">
            <a:spAutoFit/>
          </a:bodyPr>
          <a:lstStyle/>
          <a:p>
            <a:endParaRPr lang="en-US" dirty="0"/>
          </a:p>
        </p:txBody>
      </p:sp>
      <p:sp>
        <p:nvSpPr>
          <p:cNvPr id="12" name="TextBox 11"/>
          <p:cNvSpPr txBox="1"/>
          <p:nvPr/>
        </p:nvSpPr>
        <p:spPr>
          <a:xfrm>
            <a:off x="3922822" y="5694159"/>
            <a:ext cx="4635500" cy="1015663"/>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sz="2000" dirty="0" smtClean="0">
                <a:solidFill>
                  <a:srgbClr val="000000"/>
                </a:solidFill>
              </a:rPr>
              <a:t>NIF is poised to capitalize on the new tools and emphasis on big data and open science</a:t>
            </a:r>
            <a:endParaRPr lang="en-US" sz="2000" dirty="0">
              <a:solidFill>
                <a:srgbClr val="00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86104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NIF Ontologies</a:t>
            </a:r>
            <a:endParaRPr lang="en-US" dirty="0"/>
          </a:p>
        </p:txBody>
      </p:sp>
      <p:sp>
        <p:nvSpPr>
          <p:cNvPr id="3" name="Content Placeholder 2"/>
          <p:cNvSpPr>
            <a:spLocks noGrp="1"/>
          </p:cNvSpPr>
          <p:nvPr>
            <p:ph idx="1"/>
          </p:nvPr>
        </p:nvSpPr>
        <p:spPr>
          <a:xfrm>
            <a:off x="457200" y="1198563"/>
            <a:ext cx="8229600" cy="4833938"/>
          </a:xfrm>
        </p:spPr>
        <p:txBody>
          <a:bodyPr/>
          <a:lstStyle/>
          <a:p>
            <a:pPr>
              <a:spcBef>
                <a:spcPts val="0"/>
              </a:spcBef>
            </a:pPr>
            <a:r>
              <a:rPr lang="en-US" dirty="0" smtClean="0"/>
              <a:t>Enhancing search across heterogeneous and evolving data </a:t>
            </a:r>
          </a:p>
          <a:p>
            <a:pPr lvl="1">
              <a:spcBef>
                <a:spcPts val="0"/>
              </a:spcBef>
            </a:pPr>
            <a:r>
              <a:rPr lang="en-US" sz="2000" dirty="0" smtClean="0"/>
              <a:t>Exploratory searches:  user has little idea of what is available and it changes all the time</a:t>
            </a:r>
          </a:p>
          <a:p>
            <a:pPr lvl="1">
              <a:spcBef>
                <a:spcPts val="0"/>
              </a:spcBef>
            </a:pPr>
            <a:r>
              <a:rPr lang="en-US" sz="2000" dirty="0" smtClean="0"/>
              <a:t>Mitigate against lack of terminology standards</a:t>
            </a:r>
          </a:p>
          <a:p>
            <a:pPr lvl="1">
              <a:spcBef>
                <a:spcPts val="0"/>
              </a:spcBef>
            </a:pPr>
            <a:r>
              <a:rPr lang="en-US" sz="2000" dirty="0" smtClean="0"/>
              <a:t>Concept-based search-integration through relations</a:t>
            </a:r>
          </a:p>
          <a:p>
            <a:pPr lvl="1">
              <a:spcBef>
                <a:spcPts val="0"/>
              </a:spcBef>
            </a:pPr>
            <a:r>
              <a:rPr lang="en-US" sz="2000" dirty="0" smtClean="0"/>
              <a:t>Tool for NLP processing:  Resource identification in literature</a:t>
            </a:r>
          </a:p>
          <a:p>
            <a:pPr>
              <a:spcBef>
                <a:spcPts val="0"/>
              </a:spcBef>
            </a:pPr>
            <a:r>
              <a:rPr lang="en-US" dirty="0" smtClean="0"/>
              <a:t>Annotation:  </a:t>
            </a:r>
          </a:p>
          <a:p>
            <a:pPr lvl="1">
              <a:spcBef>
                <a:spcPts val="0"/>
              </a:spcBef>
            </a:pPr>
            <a:r>
              <a:rPr lang="en-US" sz="2000" dirty="0" smtClean="0"/>
              <a:t>Entity mapping, Tagging NIF Registry, Literature</a:t>
            </a:r>
            <a:endParaRPr lang="en-US" dirty="0" smtClean="0"/>
          </a:p>
          <a:p>
            <a:pPr>
              <a:spcBef>
                <a:spcPts val="0"/>
              </a:spcBef>
            </a:pPr>
            <a:r>
              <a:rPr lang="en-US" dirty="0" smtClean="0"/>
              <a:t>Organizational framework for NIF data</a:t>
            </a:r>
          </a:p>
          <a:p>
            <a:pPr lvl="1">
              <a:spcBef>
                <a:spcPts val="0"/>
              </a:spcBef>
            </a:pPr>
            <a:r>
              <a:rPr lang="en-US" sz="2000" dirty="0" smtClean="0"/>
              <a:t>Basis of evolving NIF Knowledge Base</a:t>
            </a:r>
          </a:p>
          <a:p>
            <a:pPr lvl="1">
              <a:spcBef>
                <a:spcPts val="0"/>
              </a:spcBef>
            </a:pPr>
            <a:r>
              <a:rPr lang="en-US" sz="2000" dirty="0" smtClean="0"/>
              <a:t>Provides the semantic framework for integrating sources and mapping the neuroscience resource landscape</a:t>
            </a:r>
          </a:p>
        </p:txBody>
      </p:sp>
      <p:sp>
        <p:nvSpPr>
          <p:cNvPr id="5" name="TextBox 4"/>
          <p:cNvSpPr txBox="1"/>
          <p:nvPr/>
        </p:nvSpPr>
        <p:spPr>
          <a:xfrm>
            <a:off x="2692400" y="6032501"/>
            <a:ext cx="61976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t>Two prisms through which we view ontologies:  search and efficiency</a:t>
            </a:r>
            <a:endParaRPr lang="en-US" dirty="0"/>
          </a:p>
        </p:txBody>
      </p:sp>
      <p:pic>
        <p:nvPicPr>
          <p:cNvPr id="6" name="Picture 5" descr="Dispersion_prism.jpg"/>
          <p:cNvPicPr>
            <a:picLocks noChangeAspect="1"/>
          </p:cNvPicPr>
          <p:nvPr/>
        </p:nvPicPr>
        <p:blipFill>
          <a:blip r:embed="rId2"/>
          <a:stretch>
            <a:fillRect/>
          </a:stretch>
        </p:blipFill>
        <p:spPr>
          <a:xfrm>
            <a:off x="6297020" y="243280"/>
            <a:ext cx="1337733" cy="955283"/>
          </a:xfrm>
          <a:prstGeom prst="rect">
            <a:avLst/>
          </a:prstGeom>
          <a:ln>
            <a:solidFill>
              <a:srgbClr val="C0504D"/>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2661006" y="1417638"/>
            <a:ext cx="6482994" cy="4318000"/>
          </a:xfrm>
          <a:prstGeom prst="rect">
            <a:avLst/>
          </a:prstGeom>
          <a:noFill/>
          <a:ln w="9525">
            <a:noFill/>
            <a:miter lim="800000"/>
            <a:headEnd/>
            <a:tailEnd/>
          </a:ln>
        </p:spPr>
      </p:pic>
      <p:sp>
        <p:nvSpPr>
          <p:cNvPr id="6" name="Content Placeholder 2"/>
          <p:cNvSpPr>
            <a:spLocks noGrp="1"/>
          </p:cNvSpPr>
          <p:nvPr>
            <p:ph idx="1"/>
          </p:nvPr>
        </p:nvSpPr>
        <p:spPr>
          <a:xfrm>
            <a:off x="76200" y="858838"/>
            <a:ext cx="2755900" cy="4876800"/>
          </a:xfrm>
        </p:spPr>
        <p:txBody>
          <a:bodyPr>
            <a:noAutofit/>
          </a:bodyPr>
          <a:lstStyle/>
          <a:p>
            <a:r>
              <a:rPr lang="en-US" sz="1600" dirty="0" smtClean="0"/>
              <a:t>Set </a:t>
            </a:r>
            <a:r>
              <a:rPr lang="en-US" sz="1600" dirty="0"/>
              <a:t>of modular </a:t>
            </a:r>
            <a:r>
              <a:rPr lang="en-US" sz="1600" dirty="0" err="1"/>
              <a:t>ontologies</a:t>
            </a:r>
            <a:r>
              <a:rPr lang="en-US" sz="1600" dirty="0"/>
              <a:t> </a:t>
            </a:r>
            <a:endParaRPr lang="en-US" sz="1600" dirty="0" smtClean="0"/>
          </a:p>
          <a:p>
            <a:pPr lvl="1"/>
            <a:r>
              <a:rPr lang="en-US" sz="1200" dirty="0" smtClean="0"/>
              <a:t>&gt;</a:t>
            </a:r>
            <a:r>
              <a:rPr lang="en-US" sz="1200" b="1" dirty="0" smtClean="0"/>
              <a:t>90, 000 </a:t>
            </a:r>
            <a:r>
              <a:rPr lang="en-US" sz="1200" dirty="0" smtClean="0"/>
              <a:t>distinct concepts + synonyms</a:t>
            </a:r>
          </a:p>
          <a:p>
            <a:r>
              <a:rPr lang="en-US" sz="1600" dirty="0" smtClean="0">
                <a:solidFill>
                  <a:srgbClr val="0070C0"/>
                </a:solidFill>
              </a:rPr>
              <a:t>Expressed in OWL-DL language</a:t>
            </a:r>
          </a:p>
          <a:p>
            <a:pPr lvl="1"/>
            <a:r>
              <a:rPr lang="en-US" sz="1200" dirty="0" smtClean="0">
                <a:solidFill>
                  <a:srgbClr val="0070C0"/>
                </a:solidFill>
              </a:rPr>
              <a:t>Supported by common DL </a:t>
            </a:r>
            <a:r>
              <a:rPr lang="en-US" sz="1200" dirty="0" err="1" smtClean="0">
                <a:solidFill>
                  <a:srgbClr val="0070C0"/>
                </a:solidFill>
              </a:rPr>
              <a:t>Reasoners</a:t>
            </a:r>
            <a:endParaRPr lang="en-US" sz="1200" dirty="0" smtClean="0">
              <a:solidFill>
                <a:srgbClr val="0070C0"/>
              </a:solidFill>
            </a:endParaRPr>
          </a:p>
          <a:p>
            <a:pPr lvl="1"/>
            <a:r>
              <a:rPr lang="en-US" sz="1200" dirty="0" smtClean="0">
                <a:solidFill>
                  <a:srgbClr val="0070C0"/>
                </a:solidFill>
              </a:rPr>
              <a:t>Currently supports OWL 2</a:t>
            </a:r>
            <a:endParaRPr lang="en-US" sz="1400" dirty="0" smtClean="0"/>
          </a:p>
          <a:p>
            <a:r>
              <a:rPr lang="en-US" sz="1600" dirty="0" smtClean="0"/>
              <a:t>Closely follows  OBO community       best practices </a:t>
            </a:r>
            <a:endParaRPr lang="en-US" sz="1200" dirty="0" smtClean="0"/>
          </a:p>
          <a:p>
            <a:r>
              <a:rPr lang="en-US" sz="1600" dirty="0" smtClean="0">
                <a:solidFill>
                  <a:schemeClr val="tx2"/>
                </a:solidFill>
              </a:rPr>
              <a:t>Avoids duplication of efforts </a:t>
            </a:r>
          </a:p>
          <a:p>
            <a:pPr lvl="1"/>
            <a:r>
              <a:rPr lang="en-US" sz="1200" dirty="0" smtClean="0"/>
              <a:t>Standardized to the same upper level </a:t>
            </a:r>
            <a:r>
              <a:rPr lang="en-US" sz="1200" dirty="0" err="1" smtClean="0"/>
              <a:t>ontologies</a:t>
            </a:r>
            <a:r>
              <a:rPr lang="en-US" sz="1200" dirty="0" smtClean="0"/>
              <a:t> </a:t>
            </a:r>
          </a:p>
          <a:p>
            <a:pPr lvl="2"/>
            <a:r>
              <a:rPr lang="en-US" sz="1100" dirty="0" smtClean="0"/>
              <a:t>e.g., Basic Formal Ontology (BFO), OBO Relations Ontology (OBO-RO), </a:t>
            </a:r>
          </a:p>
          <a:p>
            <a:pPr lvl="1"/>
            <a:r>
              <a:rPr lang="en-US" sz="1200" dirty="0" smtClean="0"/>
              <a:t>Relies on existing community </a:t>
            </a:r>
            <a:r>
              <a:rPr lang="en-US" sz="1200" dirty="0" err="1" smtClean="0"/>
              <a:t>ontologies</a:t>
            </a:r>
            <a:r>
              <a:rPr lang="en-US" sz="1000" dirty="0" smtClean="0"/>
              <a:t> </a:t>
            </a:r>
          </a:p>
          <a:p>
            <a:pPr lvl="2"/>
            <a:r>
              <a:rPr lang="en-US" sz="1000" dirty="0" smtClean="0"/>
              <a:t>e.g., CHEBI, GO, PRO, DOID, OBI etc.</a:t>
            </a:r>
          </a:p>
        </p:txBody>
      </p:sp>
      <p:sp>
        <p:nvSpPr>
          <p:cNvPr id="7" name="Slide Number Placeholder 3"/>
          <p:cNvSpPr>
            <a:spLocks noGrp="1"/>
          </p:cNvSpPr>
          <p:nvPr>
            <p:ph type="sldNum" sz="quarter" idx="12"/>
          </p:nvPr>
        </p:nvSpPr>
        <p:spPr>
          <a:xfrm>
            <a:off x="3048000" y="6492876"/>
            <a:ext cx="5638800" cy="365125"/>
          </a:xfrm>
        </p:spPr>
        <p:txBody>
          <a:bodyPr/>
          <a:lstStyle/>
          <a:p>
            <a:r>
              <a:rPr lang="en-US" dirty="0" err="1" smtClean="0">
                <a:solidFill>
                  <a:srgbClr val="000000"/>
                </a:solidFill>
              </a:rPr>
              <a:t>https://confluence.crbs.ucsd.edu/display/NIF/Download+NIF+Ontologies</a:t>
            </a:r>
            <a:endParaRPr lang="en-US" dirty="0">
              <a:solidFill>
                <a:srgbClr val="000000"/>
              </a:solidFill>
            </a:endParaRPr>
          </a:p>
        </p:txBody>
      </p:sp>
      <p:sp>
        <p:nvSpPr>
          <p:cNvPr id="9" name="TextBox 8"/>
          <p:cNvSpPr txBox="1"/>
          <p:nvPr/>
        </p:nvSpPr>
        <p:spPr>
          <a:xfrm>
            <a:off x="7391400" y="1230868"/>
            <a:ext cx="1447800" cy="646331"/>
          </a:xfrm>
          <a:prstGeom prst="rect">
            <a:avLst/>
          </a:prstGeom>
          <a:noFill/>
        </p:spPr>
        <p:txBody>
          <a:bodyPr wrap="square" rtlCol="0">
            <a:spAutoFit/>
          </a:bodyPr>
          <a:lstStyle/>
          <a:p>
            <a:r>
              <a:rPr lang="en-US" b="1" dirty="0" smtClean="0"/>
              <a:t>Bill Bug, </a:t>
            </a:r>
            <a:r>
              <a:rPr lang="en-US" b="1" dirty="0" err="1" smtClean="0"/>
              <a:t>Fahim</a:t>
            </a:r>
            <a:r>
              <a:rPr lang="en-US" b="1" dirty="0" smtClean="0"/>
              <a:t> Imam</a:t>
            </a:r>
            <a:endParaRPr lang="en-US" b="1" dirty="0"/>
          </a:p>
        </p:txBody>
      </p:sp>
      <p:sp>
        <p:nvSpPr>
          <p:cNvPr id="10" name="Title 9"/>
          <p:cNvSpPr>
            <a:spLocks noGrp="1"/>
          </p:cNvSpPr>
          <p:nvPr>
            <p:ph type="title"/>
          </p:nvPr>
        </p:nvSpPr>
        <p:spPr>
          <a:xfrm>
            <a:off x="495300" y="87868"/>
            <a:ext cx="8229600" cy="1143000"/>
          </a:xfrm>
        </p:spPr>
        <p:txBody>
          <a:bodyPr/>
          <a:lstStyle/>
          <a:p>
            <a:r>
              <a:rPr lang="en-US" dirty="0" smtClean="0"/>
              <a:t>NIFSTD </a:t>
            </a:r>
            <a:r>
              <a:rPr lang="en-US" dirty="0" err="1" smtClean="0"/>
              <a:t>Ontologies</a:t>
            </a:r>
            <a:endParaRPr lang="en-US" dirty="0"/>
          </a:p>
        </p:txBody>
      </p:sp>
      <p:sp>
        <p:nvSpPr>
          <p:cNvPr id="12" name="TextBox 11"/>
          <p:cNvSpPr txBox="1"/>
          <p:nvPr/>
        </p:nvSpPr>
        <p:spPr>
          <a:xfrm>
            <a:off x="3048000" y="5846545"/>
            <a:ext cx="60960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smtClean="0">
                <a:solidFill>
                  <a:schemeClr val="tx2"/>
                </a:solidFill>
                <a:latin typeface="Arial Narrow" pitchFamily="34" charset="0"/>
              </a:rPr>
              <a:t>Available for download, through </a:t>
            </a:r>
            <a:r>
              <a:rPr lang="en-US" b="1" dirty="0" err="1" smtClean="0">
                <a:solidFill>
                  <a:schemeClr val="tx2"/>
                </a:solidFill>
                <a:latin typeface="Arial Narrow" pitchFamily="34" charset="0"/>
              </a:rPr>
              <a:t>Bioportal</a:t>
            </a:r>
            <a:r>
              <a:rPr lang="en-US" b="1" dirty="0" smtClean="0">
                <a:solidFill>
                  <a:schemeClr val="tx2"/>
                </a:solidFill>
                <a:latin typeface="Arial Narrow" pitchFamily="34" charset="0"/>
              </a:rPr>
              <a:t> and via NIF vocabulary services</a:t>
            </a:r>
            <a:endParaRPr lang="en-US" b="1" dirty="0">
              <a:solidFill>
                <a:schemeClr val="tx2"/>
              </a:solidFill>
              <a:latin typeface="Arial Narrow"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Importing into NIFSTD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NIF converts to OWL and aligns to BFO, if not already</a:t>
            </a:r>
          </a:p>
          <a:p>
            <a:pPr lvl="1"/>
            <a:r>
              <a:rPr lang="en-US" dirty="0" smtClean="0"/>
              <a:t>Facilitates ingestion, but can have negative consequences for search if model adds computational complexity</a:t>
            </a:r>
          </a:p>
          <a:p>
            <a:pPr lvl="2"/>
            <a:r>
              <a:rPr lang="en-US" dirty="0" smtClean="0"/>
              <a:t>Data sources do not make careful distinctions but use what is customary for the domain</a:t>
            </a:r>
          </a:p>
          <a:p>
            <a:r>
              <a:rPr lang="en-US" dirty="0" smtClean="0"/>
              <a:t>Modularity:  NIF seeks to have single coverage of a sub-domain</a:t>
            </a:r>
          </a:p>
          <a:p>
            <a:pPr lvl="1"/>
            <a:r>
              <a:rPr lang="en-US" dirty="0" smtClean="0"/>
              <a:t>We are not UMLS or </a:t>
            </a:r>
            <a:r>
              <a:rPr lang="en-US" dirty="0" err="1" smtClean="0"/>
              <a:t>Bioportal</a:t>
            </a:r>
            <a:endParaRPr lang="en-US" dirty="0" smtClean="0"/>
          </a:p>
          <a:p>
            <a:r>
              <a:rPr lang="en-US" dirty="0" smtClean="0"/>
              <a:t>NIF uses MIREOT to import individual classes or branches of classes from large ontologies</a:t>
            </a:r>
          </a:p>
          <a:p>
            <a:pPr lvl="1"/>
            <a:r>
              <a:rPr lang="en-US" dirty="0" smtClean="0"/>
              <a:t>NIF retains identifier of source</a:t>
            </a:r>
          </a:p>
          <a:p>
            <a:r>
              <a:rPr lang="en-US" dirty="0" smtClean="0"/>
              <a:t>NIF uses </a:t>
            </a:r>
            <a:r>
              <a:rPr lang="en-US" dirty="0" err="1" smtClean="0"/>
              <a:t>ID’s</a:t>
            </a:r>
            <a:r>
              <a:rPr lang="en-US" dirty="0" smtClean="0"/>
              <a:t> for names, not text strings</a:t>
            </a:r>
          </a:p>
          <a:p>
            <a:pPr lvl="1"/>
            <a:r>
              <a:rPr lang="en-US" dirty="0" smtClean="0"/>
              <a:t>Avoids collision</a:t>
            </a:r>
          </a:p>
          <a:p>
            <a:pPr lvl="1"/>
            <a:r>
              <a:rPr lang="en-US" dirty="0" smtClean="0"/>
              <a:t>Allows retiring of class without retiring the string</a:t>
            </a:r>
            <a:endParaRPr lang="en-US" dirty="0"/>
          </a:p>
        </p:txBody>
      </p:sp>
      <p:sp>
        <p:nvSpPr>
          <p:cNvPr id="5" name="TextBox 4"/>
          <p:cNvSpPr txBox="1"/>
          <p:nvPr/>
        </p:nvSpPr>
        <p:spPr>
          <a:xfrm>
            <a:off x="2133600" y="6172200"/>
            <a:ext cx="70104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i="1" dirty="0" smtClean="0"/>
              <a:t>NIFSTD has evolved as the ontologies have evolved;  had to make many compromises based on ontologies and tools available</a:t>
            </a:r>
            <a:endParaRPr lang="en-US" i="1"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06"/>
          <p:cNvGrpSpPr>
            <a:grpSpLocks/>
          </p:cNvGrpSpPr>
          <p:nvPr/>
        </p:nvGrpSpPr>
        <p:grpSpPr bwMode="auto">
          <a:xfrm>
            <a:off x="390525" y="533400"/>
            <a:ext cx="8750300" cy="5815013"/>
            <a:chOff x="24765000" y="28041600"/>
            <a:chExt cx="8750300" cy="5815013"/>
          </a:xfrm>
        </p:grpSpPr>
        <p:cxnSp>
          <p:nvCxnSpPr>
            <p:cNvPr id="44036" name="AutoShape 24"/>
            <p:cNvCxnSpPr>
              <a:cxnSpLocks noChangeShapeType="1"/>
              <a:stCxn id="44043" idx="4"/>
              <a:endCxn id="2081" idx="4"/>
            </p:cNvCxnSpPr>
            <p:nvPr/>
          </p:nvCxnSpPr>
          <p:spPr bwMode="auto">
            <a:xfrm rot="5400000">
              <a:off x="29019500" y="31261050"/>
              <a:ext cx="2197100" cy="2654300"/>
            </a:xfrm>
            <a:prstGeom prst="bentConnector3">
              <a:avLst>
                <a:gd name="adj1" fmla="val 110403"/>
              </a:avLst>
            </a:prstGeom>
            <a:noFill/>
            <a:ln w="28575">
              <a:solidFill>
                <a:schemeClr val="tx1"/>
              </a:solidFill>
              <a:prstDash val="dash"/>
              <a:miter lim="800000"/>
              <a:headEnd/>
              <a:tailEnd type="triangle" w="med" len="med"/>
            </a:ln>
          </p:spPr>
        </p:cxnSp>
        <p:sp>
          <p:nvSpPr>
            <p:cNvPr id="2073" name="Oval 25"/>
            <p:cNvSpPr>
              <a:spLocks noChangeArrowheads="1"/>
            </p:cNvSpPr>
            <p:nvPr/>
          </p:nvSpPr>
          <p:spPr bwMode="auto">
            <a:xfrm>
              <a:off x="25666700" y="28060650"/>
              <a:ext cx="1295400" cy="573088"/>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prstTxWarp prst="textNoShape">
                <a:avLst/>
              </a:prstTxWarp>
            </a:bodyPr>
            <a:lstStyle/>
            <a:p>
              <a:pPr algn="ctr" defTabSz="914400" eaLnBrk="0" hangingPunct="0"/>
              <a:r>
                <a:rPr lang="en-US" dirty="0"/>
                <a:t>Anatomy</a:t>
              </a:r>
            </a:p>
          </p:txBody>
        </p:sp>
        <p:sp>
          <p:nvSpPr>
            <p:cNvPr id="44038" name="Oval 26"/>
            <p:cNvSpPr>
              <a:spLocks noChangeArrowheads="1"/>
            </p:cNvSpPr>
            <p:nvPr/>
          </p:nvSpPr>
          <p:spPr bwMode="auto">
            <a:xfrm>
              <a:off x="27800300" y="28060650"/>
              <a:ext cx="1295400" cy="573088"/>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defTabSz="914400" eaLnBrk="0" hangingPunct="0"/>
              <a:r>
                <a:rPr lang="en-US"/>
                <a:t>Cell Type</a:t>
              </a:r>
            </a:p>
          </p:txBody>
        </p:sp>
        <p:sp>
          <p:nvSpPr>
            <p:cNvPr id="2075" name="Oval 27"/>
            <p:cNvSpPr>
              <a:spLocks noChangeArrowheads="1"/>
            </p:cNvSpPr>
            <p:nvPr/>
          </p:nvSpPr>
          <p:spPr bwMode="auto">
            <a:xfrm>
              <a:off x="29222700" y="28041600"/>
              <a:ext cx="1600200" cy="6096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914400" eaLnBrk="0" hangingPunct="0"/>
              <a:r>
                <a:rPr lang="en-US" sz="1600"/>
                <a:t>Cellular</a:t>
              </a:r>
            </a:p>
            <a:p>
              <a:pPr algn="ctr" defTabSz="914400" eaLnBrk="0" hangingPunct="0"/>
              <a:r>
                <a:rPr lang="en-US" sz="1600"/>
                <a:t>Component</a:t>
              </a:r>
            </a:p>
          </p:txBody>
        </p:sp>
        <p:sp>
          <p:nvSpPr>
            <p:cNvPr id="44040" name="Oval 28"/>
            <p:cNvSpPr>
              <a:spLocks noChangeArrowheads="1"/>
            </p:cNvSpPr>
            <p:nvPr/>
          </p:nvSpPr>
          <p:spPr bwMode="auto">
            <a:xfrm>
              <a:off x="31178500" y="28041600"/>
              <a:ext cx="1600200" cy="6096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prstTxWarp prst="textNoShape">
                <a:avLst/>
              </a:prstTxWarp>
            </a:bodyPr>
            <a:lstStyle/>
            <a:p>
              <a:pPr algn="ctr" defTabSz="914400" eaLnBrk="0" hangingPunct="0"/>
              <a:r>
                <a:rPr lang="en-US" sz="1600"/>
                <a:t>Small</a:t>
              </a:r>
            </a:p>
            <a:p>
              <a:pPr algn="ctr" defTabSz="914400" eaLnBrk="0" hangingPunct="0"/>
              <a:r>
                <a:rPr lang="en-US" sz="1600"/>
                <a:t>Molecule</a:t>
              </a:r>
            </a:p>
          </p:txBody>
        </p:sp>
        <p:sp>
          <p:nvSpPr>
            <p:cNvPr id="44041" name="Oval 29"/>
            <p:cNvSpPr>
              <a:spLocks noChangeArrowheads="1"/>
            </p:cNvSpPr>
            <p:nvPr/>
          </p:nvSpPr>
          <p:spPr bwMode="auto">
            <a:xfrm>
              <a:off x="30645100" y="29178250"/>
              <a:ext cx="1600200" cy="6096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prstTxWarp prst="textNoShape">
                <a:avLst/>
              </a:prstTxWarp>
            </a:bodyPr>
            <a:lstStyle/>
            <a:p>
              <a:pPr algn="ctr" defTabSz="914400" eaLnBrk="0" hangingPunct="0"/>
              <a:r>
                <a:rPr lang="en-US" sz="1600"/>
                <a:t>Neuro-</a:t>
              </a:r>
            </a:p>
            <a:p>
              <a:pPr algn="ctr" defTabSz="914400" eaLnBrk="0" hangingPunct="0"/>
              <a:r>
                <a:rPr lang="en-US" sz="1600"/>
                <a:t>transmitter</a:t>
              </a:r>
            </a:p>
          </p:txBody>
        </p:sp>
        <p:sp>
          <p:nvSpPr>
            <p:cNvPr id="44042" name="Oval 30"/>
            <p:cNvSpPr>
              <a:spLocks noChangeArrowheads="1"/>
            </p:cNvSpPr>
            <p:nvPr/>
          </p:nvSpPr>
          <p:spPr bwMode="auto">
            <a:xfrm>
              <a:off x="31915100" y="29711650"/>
              <a:ext cx="1600200" cy="6858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prstTxWarp prst="textNoShape">
                <a:avLst/>
              </a:prstTxWarp>
            </a:bodyPr>
            <a:lstStyle/>
            <a:p>
              <a:pPr algn="ctr" defTabSz="914400" eaLnBrk="0" hangingPunct="0"/>
              <a:r>
                <a:rPr lang="en-US" sz="1400"/>
                <a:t>Transmembrane</a:t>
              </a:r>
            </a:p>
            <a:p>
              <a:pPr algn="ctr" defTabSz="914400" eaLnBrk="0" hangingPunct="0"/>
              <a:r>
                <a:rPr lang="en-US" sz="1400"/>
                <a:t>Receptor</a:t>
              </a:r>
            </a:p>
          </p:txBody>
        </p:sp>
        <p:sp>
          <p:nvSpPr>
            <p:cNvPr id="44043" name="Oval 31"/>
            <p:cNvSpPr>
              <a:spLocks noChangeArrowheads="1"/>
            </p:cNvSpPr>
            <p:nvPr/>
          </p:nvSpPr>
          <p:spPr bwMode="auto">
            <a:xfrm>
              <a:off x="30873700" y="30880050"/>
              <a:ext cx="1143000" cy="6096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prstTxWarp prst="textNoShape">
                <a:avLst/>
              </a:prstTxWarp>
            </a:bodyPr>
            <a:lstStyle/>
            <a:p>
              <a:pPr algn="ctr" defTabSz="914400" eaLnBrk="0" hangingPunct="0"/>
              <a:r>
                <a:rPr lang="en-US" sz="1600"/>
                <a:t>GABA</a:t>
              </a:r>
            </a:p>
          </p:txBody>
        </p:sp>
        <p:sp>
          <p:nvSpPr>
            <p:cNvPr id="44044" name="Oval 32"/>
            <p:cNvSpPr>
              <a:spLocks noChangeArrowheads="1"/>
            </p:cNvSpPr>
            <p:nvPr/>
          </p:nvSpPr>
          <p:spPr bwMode="auto">
            <a:xfrm>
              <a:off x="32143700" y="30930850"/>
              <a:ext cx="1143000" cy="609600"/>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prstTxWarp prst="textNoShape">
                <a:avLst/>
              </a:prstTxWarp>
            </a:bodyPr>
            <a:lstStyle/>
            <a:p>
              <a:pPr algn="ctr" defTabSz="914400" eaLnBrk="0" hangingPunct="0"/>
              <a:r>
                <a:rPr lang="en-US" sz="1600"/>
                <a:t>GABA-R</a:t>
              </a:r>
            </a:p>
          </p:txBody>
        </p:sp>
        <p:sp>
          <p:nvSpPr>
            <p:cNvPr id="2081" name="Oval 33"/>
            <p:cNvSpPr>
              <a:spLocks noChangeArrowheads="1"/>
            </p:cNvSpPr>
            <p:nvPr/>
          </p:nvSpPr>
          <p:spPr bwMode="auto">
            <a:xfrm>
              <a:off x="27990800" y="33077150"/>
              <a:ext cx="1600200" cy="6096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914400" eaLnBrk="0" hangingPunct="0"/>
              <a:r>
                <a:rPr lang="en-US" sz="1600"/>
                <a:t>Transmitter</a:t>
              </a:r>
            </a:p>
            <a:p>
              <a:pPr algn="ctr" defTabSz="914400" eaLnBrk="0" hangingPunct="0"/>
              <a:r>
                <a:rPr lang="en-US" sz="1600"/>
                <a:t>Vesicle</a:t>
              </a:r>
            </a:p>
          </p:txBody>
        </p:sp>
        <p:sp>
          <p:nvSpPr>
            <p:cNvPr id="2082" name="Oval 34"/>
            <p:cNvSpPr>
              <a:spLocks noChangeArrowheads="1"/>
            </p:cNvSpPr>
            <p:nvPr/>
          </p:nvSpPr>
          <p:spPr bwMode="auto">
            <a:xfrm>
              <a:off x="29286200" y="32378650"/>
              <a:ext cx="1600200" cy="6858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914400" eaLnBrk="0" hangingPunct="0"/>
              <a:r>
                <a:rPr lang="en-US" sz="1400"/>
                <a:t>Terminal Axon</a:t>
              </a:r>
            </a:p>
            <a:p>
              <a:pPr algn="ctr" defTabSz="914400" eaLnBrk="0" hangingPunct="0"/>
              <a:r>
                <a:rPr lang="en-US" sz="1400"/>
                <a:t>Bouton</a:t>
              </a:r>
            </a:p>
          </p:txBody>
        </p:sp>
        <p:sp>
          <p:nvSpPr>
            <p:cNvPr id="2083" name="Oval 35"/>
            <p:cNvSpPr>
              <a:spLocks noChangeArrowheads="1"/>
            </p:cNvSpPr>
            <p:nvPr/>
          </p:nvSpPr>
          <p:spPr bwMode="auto">
            <a:xfrm>
              <a:off x="30124400" y="31692850"/>
              <a:ext cx="1600200" cy="60960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914400" eaLnBrk="0" hangingPunct="0"/>
              <a:r>
                <a:rPr lang="en-US" sz="1600"/>
                <a:t>Presynaptic</a:t>
              </a:r>
            </a:p>
            <a:p>
              <a:pPr algn="ctr" defTabSz="914400" eaLnBrk="0" hangingPunct="0"/>
              <a:r>
                <a:rPr lang="en-US" sz="1600"/>
                <a:t>density</a:t>
              </a:r>
            </a:p>
          </p:txBody>
        </p:sp>
        <p:sp>
          <p:nvSpPr>
            <p:cNvPr id="44048" name="Oval 36"/>
            <p:cNvSpPr>
              <a:spLocks noChangeArrowheads="1"/>
            </p:cNvSpPr>
            <p:nvPr/>
          </p:nvSpPr>
          <p:spPr bwMode="auto">
            <a:xfrm>
              <a:off x="27279600" y="30422850"/>
              <a:ext cx="1143000" cy="7620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defTabSz="914400" eaLnBrk="0" hangingPunct="0"/>
              <a:r>
                <a:rPr lang="en-US" sz="1400"/>
                <a:t>Purkinje</a:t>
              </a:r>
            </a:p>
            <a:p>
              <a:pPr algn="ctr" defTabSz="914400" eaLnBrk="0" hangingPunct="0"/>
              <a:r>
                <a:rPr lang="en-US" sz="1400"/>
                <a:t>Cell</a:t>
              </a:r>
            </a:p>
          </p:txBody>
        </p:sp>
        <p:sp>
          <p:nvSpPr>
            <p:cNvPr id="44049" name="Oval 37"/>
            <p:cNvSpPr>
              <a:spLocks noChangeArrowheads="1"/>
            </p:cNvSpPr>
            <p:nvPr/>
          </p:nvSpPr>
          <p:spPr bwMode="auto">
            <a:xfrm>
              <a:off x="27800300" y="29102050"/>
              <a:ext cx="1295400" cy="533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defTabSz="914400" eaLnBrk="0" hangingPunct="0"/>
              <a:r>
                <a:rPr lang="en-US"/>
                <a:t>Neuron</a:t>
              </a:r>
            </a:p>
          </p:txBody>
        </p:sp>
        <p:sp>
          <p:nvSpPr>
            <p:cNvPr id="44050" name="Oval 38"/>
            <p:cNvSpPr>
              <a:spLocks noChangeArrowheads="1"/>
            </p:cNvSpPr>
            <p:nvPr/>
          </p:nvSpPr>
          <p:spPr bwMode="auto">
            <a:xfrm>
              <a:off x="28498800" y="30422850"/>
              <a:ext cx="1143000" cy="7620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defTabSz="914400" eaLnBrk="0" hangingPunct="0"/>
              <a:r>
                <a:rPr lang="en-US" sz="1400"/>
                <a:t>Dentate </a:t>
              </a:r>
            </a:p>
            <a:p>
              <a:pPr algn="ctr" defTabSz="914400" eaLnBrk="0" hangingPunct="0"/>
              <a:r>
                <a:rPr lang="en-US" sz="1400"/>
                <a:t>Nucleus</a:t>
              </a:r>
            </a:p>
            <a:p>
              <a:pPr algn="ctr" defTabSz="914400" eaLnBrk="0" hangingPunct="0"/>
              <a:r>
                <a:rPr lang="en-US" sz="1400"/>
                <a:t>Neuron</a:t>
              </a:r>
            </a:p>
          </p:txBody>
        </p:sp>
        <p:sp>
          <p:nvSpPr>
            <p:cNvPr id="2087" name="Oval 39"/>
            <p:cNvSpPr>
              <a:spLocks noChangeArrowheads="1"/>
            </p:cNvSpPr>
            <p:nvPr/>
          </p:nvSpPr>
          <p:spPr bwMode="auto">
            <a:xfrm>
              <a:off x="25857200" y="29038550"/>
              <a:ext cx="914400" cy="533400"/>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prstTxWarp prst="textNoShape">
                <a:avLst/>
              </a:prstTxWarp>
            </a:bodyPr>
            <a:lstStyle/>
            <a:p>
              <a:pPr algn="ctr" defTabSz="914400" eaLnBrk="0" hangingPunct="0"/>
              <a:r>
                <a:rPr lang="en-US"/>
                <a:t>CNS</a:t>
              </a:r>
            </a:p>
          </p:txBody>
        </p:sp>
        <p:sp>
          <p:nvSpPr>
            <p:cNvPr id="2088" name="Oval 40"/>
            <p:cNvSpPr>
              <a:spLocks noChangeArrowheads="1"/>
            </p:cNvSpPr>
            <p:nvPr/>
          </p:nvSpPr>
          <p:spPr bwMode="auto">
            <a:xfrm>
              <a:off x="26327100" y="31262638"/>
              <a:ext cx="1371600" cy="762000"/>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prstTxWarp prst="textNoShape">
                <a:avLst/>
              </a:prstTxWarp>
            </a:bodyPr>
            <a:lstStyle/>
            <a:p>
              <a:pPr algn="ctr" defTabSz="914400" eaLnBrk="0" hangingPunct="0"/>
              <a:r>
                <a:rPr lang="en-US" sz="1000"/>
                <a:t>Cpllection of </a:t>
              </a:r>
            </a:p>
            <a:p>
              <a:pPr algn="ctr" defTabSz="914400" eaLnBrk="0" hangingPunct="0"/>
              <a:r>
                <a:rPr lang="en-US" sz="1000"/>
                <a:t>Deep Cerebellar</a:t>
              </a:r>
            </a:p>
            <a:p>
              <a:pPr algn="ctr" defTabSz="914400" eaLnBrk="0" hangingPunct="0"/>
              <a:r>
                <a:rPr lang="en-US" sz="1000"/>
                <a:t>Nuclei</a:t>
              </a:r>
            </a:p>
          </p:txBody>
        </p:sp>
        <p:sp>
          <p:nvSpPr>
            <p:cNvPr id="2089" name="Oval 41"/>
            <p:cNvSpPr>
              <a:spLocks noChangeArrowheads="1"/>
            </p:cNvSpPr>
            <p:nvPr/>
          </p:nvSpPr>
          <p:spPr bwMode="auto">
            <a:xfrm>
              <a:off x="24803100" y="32670750"/>
              <a:ext cx="1295400" cy="533400"/>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prstTxWarp prst="textNoShape">
                <a:avLst/>
              </a:prstTxWarp>
            </a:bodyPr>
            <a:lstStyle/>
            <a:p>
              <a:pPr algn="ctr" defTabSz="914400" eaLnBrk="0" hangingPunct="0"/>
              <a:r>
                <a:rPr lang="en-US" sz="1400"/>
                <a:t>Purkinje</a:t>
              </a:r>
            </a:p>
            <a:p>
              <a:pPr algn="ctr" defTabSz="914400" eaLnBrk="0" hangingPunct="0"/>
              <a:r>
                <a:rPr lang="en-US" sz="1400"/>
                <a:t>Cell Layer</a:t>
              </a:r>
            </a:p>
          </p:txBody>
        </p:sp>
        <p:sp>
          <p:nvSpPr>
            <p:cNvPr id="2090" name="Oval 42"/>
            <p:cNvSpPr>
              <a:spLocks noChangeArrowheads="1"/>
            </p:cNvSpPr>
            <p:nvPr/>
          </p:nvSpPr>
          <p:spPr bwMode="auto">
            <a:xfrm>
              <a:off x="26365200" y="32645350"/>
              <a:ext cx="1295400" cy="533400"/>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prstTxWarp prst="textNoShape">
                <a:avLst/>
              </a:prstTxWarp>
            </a:bodyPr>
            <a:lstStyle/>
            <a:p>
              <a:pPr algn="ctr" defTabSz="914400" eaLnBrk="0" hangingPunct="0"/>
              <a:r>
                <a:rPr lang="en-US" sz="1400"/>
                <a:t>Dentate</a:t>
              </a:r>
            </a:p>
            <a:p>
              <a:pPr algn="ctr" defTabSz="914400" eaLnBrk="0" hangingPunct="0"/>
              <a:r>
                <a:rPr lang="en-US" sz="1400"/>
                <a:t>Nucleus</a:t>
              </a:r>
            </a:p>
          </p:txBody>
        </p:sp>
        <p:sp>
          <p:nvSpPr>
            <p:cNvPr id="2091" name="Oval 43"/>
            <p:cNvSpPr>
              <a:spLocks noChangeArrowheads="1"/>
            </p:cNvSpPr>
            <p:nvPr/>
          </p:nvSpPr>
          <p:spPr bwMode="auto">
            <a:xfrm>
              <a:off x="24765000" y="31261050"/>
              <a:ext cx="1371600" cy="762000"/>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prstTxWarp prst="textNoShape">
                <a:avLst/>
              </a:prstTxWarp>
            </a:bodyPr>
            <a:lstStyle/>
            <a:p>
              <a:pPr algn="ctr" defTabSz="914400" eaLnBrk="0" hangingPunct="0"/>
              <a:r>
                <a:rPr lang="en-US" sz="1000"/>
                <a:t>Cytoarchitectural</a:t>
              </a:r>
            </a:p>
            <a:p>
              <a:pPr algn="ctr" defTabSz="914400" eaLnBrk="0" hangingPunct="0"/>
              <a:r>
                <a:rPr lang="en-US" sz="1000"/>
                <a:t>Part of</a:t>
              </a:r>
            </a:p>
            <a:p>
              <a:pPr algn="ctr" defTabSz="914400" eaLnBrk="0" hangingPunct="0"/>
              <a:r>
                <a:rPr lang="en-US" sz="1000"/>
                <a:t>Cerebellar Cortex</a:t>
              </a:r>
            </a:p>
          </p:txBody>
        </p:sp>
        <p:cxnSp>
          <p:nvCxnSpPr>
            <p:cNvPr id="44056" name="AutoShape 44"/>
            <p:cNvCxnSpPr>
              <a:cxnSpLocks noChangeShapeType="1"/>
              <a:stCxn id="44040" idx="4"/>
              <a:endCxn id="44041" idx="0"/>
            </p:cNvCxnSpPr>
            <p:nvPr/>
          </p:nvCxnSpPr>
          <p:spPr bwMode="auto">
            <a:xfrm rot="5400000">
              <a:off x="31448375" y="28648025"/>
              <a:ext cx="527050" cy="533400"/>
            </a:xfrm>
            <a:prstGeom prst="bentConnector3">
              <a:avLst>
                <a:gd name="adj1" fmla="val 50000"/>
              </a:avLst>
            </a:prstGeom>
            <a:noFill/>
            <a:ln w="28575">
              <a:solidFill>
                <a:schemeClr val="tx1"/>
              </a:solidFill>
              <a:miter lim="800000"/>
              <a:headEnd/>
              <a:tailEnd type="triangle" w="med" len="med"/>
            </a:ln>
          </p:spPr>
        </p:cxnSp>
        <p:cxnSp>
          <p:nvCxnSpPr>
            <p:cNvPr id="44057" name="AutoShape 45"/>
            <p:cNvCxnSpPr>
              <a:cxnSpLocks noChangeShapeType="1"/>
              <a:stCxn id="44040" idx="4"/>
              <a:endCxn id="44042" idx="0"/>
            </p:cNvCxnSpPr>
            <p:nvPr/>
          </p:nvCxnSpPr>
          <p:spPr bwMode="auto">
            <a:xfrm rot="16200000" flipH="1">
              <a:off x="31816675" y="28813125"/>
              <a:ext cx="1060450" cy="736600"/>
            </a:xfrm>
            <a:prstGeom prst="bentConnector3">
              <a:avLst>
                <a:gd name="adj1" fmla="val 50000"/>
              </a:avLst>
            </a:prstGeom>
            <a:noFill/>
            <a:ln w="28575">
              <a:solidFill>
                <a:schemeClr val="tx1"/>
              </a:solidFill>
              <a:miter lim="800000"/>
              <a:headEnd/>
              <a:tailEnd type="triangle" w="med" len="med"/>
            </a:ln>
          </p:spPr>
        </p:cxnSp>
        <p:cxnSp>
          <p:nvCxnSpPr>
            <p:cNvPr id="44058" name="AutoShape 46"/>
            <p:cNvCxnSpPr>
              <a:cxnSpLocks noChangeShapeType="1"/>
              <a:stCxn id="44041" idx="4"/>
              <a:endCxn id="44043" idx="0"/>
            </p:cNvCxnSpPr>
            <p:nvPr/>
          </p:nvCxnSpPr>
          <p:spPr bwMode="auto">
            <a:xfrm rot="5400000">
              <a:off x="30899100" y="30333950"/>
              <a:ext cx="1092200" cy="0"/>
            </a:xfrm>
            <a:prstGeom prst="straightConnector1">
              <a:avLst/>
            </a:prstGeom>
            <a:noFill/>
            <a:ln w="28575">
              <a:solidFill>
                <a:schemeClr val="tx1"/>
              </a:solidFill>
              <a:round/>
              <a:headEnd/>
              <a:tailEnd type="triangle" w="med" len="med"/>
            </a:ln>
          </p:spPr>
        </p:cxnSp>
        <p:cxnSp>
          <p:nvCxnSpPr>
            <p:cNvPr id="44059" name="AutoShape 47"/>
            <p:cNvCxnSpPr>
              <a:cxnSpLocks noChangeShapeType="1"/>
              <a:stCxn id="44042" idx="4"/>
              <a:endCxn id="44044" idx="0"/>
            </p:cNvCxnSpPr>
            <p:nvPr/>
          </p:nvCxnSpPr>
          <p:spPr bwMode="auto">
            <a:xfrm rot="5400000">
              <a:off x="32448500" y="30664150"/>
              <a:ext cx="533400" cy="0"/>
            </a:xfrm>
            <a:prstGeom prst="straightConnector1">
              <a:avLst/>
            </a:prstGeom>
            <a:noFill/>
            <a:ln w="28575">
              <a:solidFill>
                <a:schemeClr val="tx1"/>
              </a:solidFill>
              <a:round/>
              <a:headEnd/>
              <a:tailEnd type="triangle" w="med" len="med"/>
            </a:ln>
          </p:spPr>
        </p:cxnSp>
        <p:cxnSp>
          <p:nvCxnSpPr>
            <p:cNvPr id="44060" name="AutoShape 48"/>
            <p:cNvCxnSpPr>
              <a:cxnSpLocks noChangeShapeType="1"/>
              <a:stCxn id="2075" idx="4"/>
              <a:endCxn id="2083" idx="0"/>
            </p:cNvCxnSpPr>
            <p:nvPr/>
          </p:nvCxnSpPr>
          <p:spPr bwMode="auto">
            <a:xfrm rot="16200000" flipH="1">
              <a:off x="28952825" y="29721175"/>
              <a:ext cx="3041650" cy="901700"/>
            </a:xfrm>
            <a:prstGeom prst="bentConnector3">
              <a:avLst>
                <a:gd name="adj1" fmla="val 89926"/>
              </a:avLst>
            </a:prstGeom>
            <a:noFill/>
            <a:ln w="28575">
              <a:solidFill>
                <a:schemeClr val="tx1"/>
              </a:solidFill>
              <a:miter lim="800000"/>
              <a:headEnd/>
              <a:tailEnd type="triangle" w="med" len="med"/>
            </a:ln>
          </p:spPr>
        </p:cxnSp>
        <p:cxnSp>
          <p:nvCxnSpPr>
            <p:cNvPr id="44061" name="AutoShape 49"/>
            <p:cNvCxnSpPr>
              <a:cxnSpLocks noChangeShapeType="1"/>
              <a:stCxn id="2075" idx="4"/>
              <a:endCxn id="2082" idx="0"/>
            </p:cNvCxnSpPr>
            <p:nvPr/>
          </p:nvCxnSpPr>
          <p:spPr bwMode="auto">
            <a:xfrm rot="16200000" flipH="1">
              <a:off x="28190825" y="30483175"/>
              <a:ext cx="3727450" cy="63500"/>
            </a:xfrm>
            <a:prstGeom prst="bentConnector3">
              <a:avLst>
                <a:gd name="adj1" fmla="val 82579"/>
              </a:avLst>
            </a:prstGeom>
            <a:noFill/>
            <a:ln w="28575">
              <a:solidFill>
                <a:schemeClr val="tx1"/>
              </a:solidFill>
              <a:miter lim="800000"/>
              <a:headEnd/>
              <a:tailEnd type="triangle" w="med" len="med"/>
            </a:ln>
          </p:spPr>
        </p:cxnSp>
        <p:cxnSp>
          <p:nvCxnSpPr>
            <p:cNvPr id="44062" name="AutoShape 50"/>
            <p:cNvCxnSpPr>
              <a:cxnSpLocks noChangeShapeType="1"/>
              <a:stCxn id="2075" idx="4"/>
              <a:endCxn id="2081" idx="0"/>
            </p:cNvCxnSpPr>
            <p:nvPr/>
          </p:nvCxnSpPr>
          <p:spPr bwMode="auto">
            <a:xfrm rot="5400000">
              <a:off x="27193875" y="30248225"/>
              <a:ext cx="4425950" cy="1231900"/>
            </a:xfrm>
            <a:prstGeom prst="bentConnector3">
              <a:avLst>
                <a:gd name="adj1" fmla="val 69690"/>
              </a:avLst>
            </a:prstGeom>
            <a:noFill/>
            <a:ln w="28575">
              <a:solidFill>
                <a:schemeClr val="tx1"/>
              </a:solidFill>
              <a:miter lim="800000"/>
              <a:headEnd/>
              <a:tailEnd type="triangle" w="med" len="med"/>
            </a:ln>
          </p:spPr>
        </p:cxnSp>
        <p:cxnSp>
          <p:nvCxnSpPr>
            <p:cNvPr id="44063" name="AutoShape 51"/>
            <p:cNvCxnSpPr>
              <a:cxnSpLocks noChangeShapeType="1"/>
              <a:stCxn id="44038" idx="4"/>
              <a:endCxn id="44049" idx="0"/>
            </p:cNvCxnSpPr>
            <p:nvPr/>
          </p:nvCxnSpPr>
          <p:spPr bwMode="auto">
            <a:xfrm rot="5400000">
              <a:off x="28213050" y="28868688"/>
              <a:ext cx="468313" cy="0"/>
            </a:xfrm>
            <a:prstGeom prst="straightConnector1">
              <a:avLst/>
            </a:prstGeom>
            <a:noFill/>
            <a:ln w="28575">
              <a:solidFill>
                <a:schemeClr val="tx1"/>
              </a:solidFill>
              <a:round/>
              <a:headEnd/>
              <a:tailEnd type="triangle" w="med" len="med"/>
            </a:ln>
          </p:spPr>
        </p:cxnSp>
        <p:cxnSp>
          <p:nvCxnSpPr>
            <p:cNvPr id="44064" name="AutoShape 52"/>
            <p:cNvCxnSpPr>
              <a:cxnSpLocks noChangeShapeType="1"/>
              <a:stCxn id="44049" idx="4"/>
              <a:endCxn id="44048" idx="0"/>
            </p:cNvCxnSpPr>
            <p:nvPr/>
          </p:nvCxnSpPr>
          <p:spPr bwMode="auto">
            <a:xfrm rot="5400000">
              <a:off x="27755850" y="29730700"/>
              <a:ext cx="787400" cy="596900"/>
            </a:xfrm>
            <a:prstGeom prst="bentConnector3">
              <a:avLst>
                <a:gd name="adj1" fmla="val 50000"/>
              </a:avLst>
            </a:prstGeom>
            <a:noFill/>
            <a:ln w="28575">
              <a:solidFill>
                <a:schemeClr val="tx1"/>
              </a:solidFill>
              <a:miter lim="800000"/>
              <a:headEnd/>
              <a:tailEnd type="triangle" w="med" len="med"/>
            </a:ln>
          </p:spPr>
        </p:cxnSp>
        <p:cxnSp>
          <p:nvCxnSpPr>
            <p:cNvPr id="44065" name="AutoShape 53"/>
            <p:cNvCxnSpPr>
              <a:cxnSpLocks noChangeShapeType="1"/>
              <a:stCxn id="44049" idx="4"/>
              <a:endCxn id="44050" idx="0"/>
            </p:cNvCxnSpPr>
            <p:nvPr/>
          </p:nvCxnSpPr>
          <p:spPr bwMode="auto">
            <a:xfrm rot="16200000" flipH="1">
              <a:off x="28365450" y="29718000"/>
              <a:ext cx="787400" cy="622300"/>
            </a:xfrm>
            <a:prstGeom prst="bentConnector3">
              <a:avLst>
                <a:gd name="adj1" fmla="val 50000"/>
              </a:avLst>
            </a:prstGeom>
            <a:noFill/>
            <a:ln w="28575">
              <a:solidFill>
                <a:schemeClr val="tx1"/>
              </a:solidFill>
              <a:miter lim="800000"/>
              <a:headEnd/>
              <a:tailEnd type="triangle" w="med" len="med"/>
            </a:ln>
          </p:spPr>
        </p:cxnSp>
        <p:cxnSp>
          <p:nvCxnSpPr>
            <p:cNvPr id="44066" name="AutoShape 54"/>
            <p:cNvCxnSpPr>
              <a:cxnSpLocks noChangeShapeType="1"/>
              <a:stCxn id="2073" idx="4"/>
              <a:endCxn id="2087" idx="0"/>
            </p:cNvCxnSpPr>
            <p:nvPr/>
          </p:nvCxnSpPr>
          <p:spPr bwMode="auto">
            <a:xfrm rot="5400000">
              <a:off x="26111200" y="28836938"/>
              <a:ext cx="404813" cy="0"/>
            </a:xfrm>
            <a:prstGeom prst="straightConnector1">
              <a:avLst/>
            </a:prstGeom>
            <a:noFill/>
            <a:ln w="28575">
              <a:solidFill>
                <a:schemeClr val="tx1"/>
              </a:solidFill>
              <a:round/>
              <a:headEnd/>
              <a:tailEnd type="triangle" w="med" len="med"/>
            </a:ln>
          </p:spPr>
        </p:cxnSp>
        <p:cxnSp>
          <p:nvCxnSpPr>
            <p:cNvPr id="44067" name="AutoShape 55"/>
            <p:cNvCxnSpPr>
              <a:cxnSpLocks noChangeShapeType="1"/>
              <a:stCxn id="2087" idx="4"/>
              <a:endCxn id="2091" idx="0"/>
            </p:cNvCxnSpPr>
            <p:nvPr/>
          </p:nvCxnSpPr>
          <p:spPr bwMode="auto">
            <a:xfrm rot="5400000">
              <a:off x="25038050" y="29984700"/>
              <a:ext cx="1689100" cy="863600"/>
            </a:xfrm>
            <a:prstGeom prst="bentConnector3">
              <a:avLst>
                <a:gd name="adj1" fmla="val 50000"/>
              </a:avLst>
            </a:prstGeom>
            <a:noFill/>
            <a:ln w="28575">
              <a:solidFill>
                <a:schemeClr val="tx1"/>
              </a:solidFill>
              <a:miter lim="800000"/>
              <a:headEnd/>
              <a:tailEnd type="triangle" w="med" len="med"/>
            </a:ln>
          </p:spPr>
        </p:cxnSp>
        <p:cxnSp>
          <p:nvCxnSpPr>
            <p:cNvPr id="44068" name="AutoShape 56"/>
            <p:cNvCxnSpPr>
              <a:cxnSpLocks noChangeShapeType="1"/>
              <a:stCxn id="2087" idx="4"/>
              <a:endCxn id="2088" idx="0"/>
            </p:cNvCxnSpPr>
            <p:nvPr/>
          </p:nvCxnSpPr>
          <p:spPr bwMode="auto">
            <a:xfrm rot="16200000" flipH="1">
              <a:off x="25817512" y="30068838"/>
              <a:ext cx="1690688" cy="698500"/>
            </a:xfrm>
            <a:prstGeom prst="bentConnector3">
              <a:avLst>
                <a:gd name="adj1" fmla="val 49954"/>
              </a:avLst>
            </a:prstGeom>
            <a:noFill/>
            <a:ln w="28575">
              <a:solidFill>
                <a:schemeClr val="tx1"/>
              </a:solidFill>
              <a:miter lim="800000"/>
              <a:headEnd/>
              <a:tailEnd type="triangle" w="med" len="med"/>
            </a:ln>
          </p:spPr>
        </p:cxnSp>
        <p:cxnSp>
          <p:nvCxnSpPr>
            <p:cNvPr id="44069" name="AutoShape 57"/>
            <p:cNvCxnSpPr>
              <a:cxnSpLocks noChangeShapeType="1"/>
              <a:stCxn id="2091" idx="4"/>
              <a:endCxn id="2089" idx="0"/>
            </p:cNvCxnSpPr>
            <p:nvPr/>
          </p:nvCxnSpPr>
          <p:spPr bwMode="auto">
            <a:xfrm rot="5400000">
              <a:off x="25126950" y="32346900"/>
              <a:ext cx="647700" cy="0"/>
            </a:xfrm>
            <a:prstGeom prst="straightConnector1">
              <a:avLst/>
            </a:prstGeom>
            <a:noFill/>
            <a:ln w="28575">
              <a:solidFill>
                <a:schemeClr val="tx1"/>
              </a:solidFill>
              <a:round/>
              <a:headEnd/>
              <a:tailEnd type="triangle" w="med" len="med"/>
            </a:ln>
          </p:spPr>
        </p:cxnSp>
        <p:cxnSp>
          <p:nvCxnSpPr>
            <p:cNvPr id="44070" name="AutoShape 58"/>
            <p:cNvCxnSpPr>
              <a:cxnSpLocks noChangeShapeType="1"/>
              <a:stCxn id="2088" idx="4"/>
              <a:endCxn id="2090" idx="0"/>
            </p:cNvCxnSpPr>
            <p:nvPr/>
          </p:nvCxnSpPr>
          <p:spPr bwMode="auto">
            <a:xfrm rot="5400000">
              <a:off x="26701750" y="32335788"/>
              <a:ext cx="620713" cy="0"/>
            </a:xfrm>
            <a:prstGeom prst="straightConnector1">
              <a:avLst/>
            </a:prstGeom>
            <a:noFill/>
            <a:ln w="28575">
              <a:solidFill>
                <a:schemeClr val="tx1"/>
              </a:solidFill>
              <a:round/>
              <a:headEnd/>
              <a:tailEnd type="triangle" w="med" len="med"/>
            </a:ln>
          </p:spPr>
        </p:cxnSp>
        <p:cxnSp>
          <p:nvCxnSpPr>
            <p:cNvPr id="44071" name="AutoShape 59"/>
            <p:cNvCxnSpPr>
              <a:cxnSpLocks noChangeShapeType="1"/>
              <a:stCxn id="44048" idx="4"/>
              <a:endCxn id="2089" idx="4"/>
            </p:cNvCxnSpPr>
            <p:nvPr/>
          </p:nvCxnSpPr>
          <p:spPr bwMode="auto">
            <a:xfrm rot="5400000">
              <a:off x="25641300" y="30994350"/>
              <a:ext cx="2019300" cy="2400300"/>
            </a:xfrm>
            <a:prstGeom prst="bentConnector3">
              <a:avLst>
                <a:gd name="adj1" fmla="val 111319"/>
              </a:avLst>
            </a:prstGeom>
            <a:noFill/>
            <a:ln w="28575">
              <a:solidFill>
                <a:schemeClr val="tx1"/>
              </a:solidFill>
              <a:prstDash val="dash"/>
              <a:miter lim="800000"/>
              <a:headEnd/>
              <a:tailEnd type="triangle" w="med" len="med"/>
            </a:ln>
          </p:spPr>
        </p:cxnSp>
        <p:cxnSp>
          <p:nvCxnSpPr>
            <p:cNvPr id="44072" name="AutoShape 60"/>
            <p:cNvCxnSpPr>
              <a:cxnSpLocks noChangeShapeType="1"/>
              <a:stCxn id="44050" idx="4"/>
              <a:endCxn id="2090" idx="6"/>
            </p:cNvCxnSpPr>
            <p:nvPr/>
          </p:nvCxnSpPr>
          <p:spPr bwMode="auto">
            <a:xfrm rot="5400000">
              <a:off x="27501850" y="31343600"/>
              <a:ext cx="1727200" cy="1409700"/>
            </a:xfrm>
            <a:prstGeom prst="bentConnector2">
              <a:avLst/>
            </a:prstGeom>
            <a:noFill/>
            <a:ln w="28575">
              <a:solidFill>
                <a:schemeClr val="tx1"/>
              </a:solidFill>
              <a:prstDash val="dash"/>
              <a:miter lim="800000"/>
              <a:headEnd/>
              <a:tailEnd type="triangle" w="med" len="med"/>
            </a:ln>
          </p:spPr>
        </p:cxnSp>
        <p:cxnSp>
          <p:nvCxnSpPr>
            <p:cNvPr id="44073" name="AutoShape 61"/>
            <p:cNvCxnSpPr>
              <a:cxnSpLocks noChangeShapeType="1"/>
              <a:stCxn id="44044" idx="1"/>
              <a:endCxn id="44050" idx="6"/>
            </p:cNvCxnSpPr>
            <p:nvPr/>
          </p:nvCxnSpPr>
          <p:spPr bwMode="auto">
            <a:xfrm rot="5400000" flipH="1">
              <a:off x="30868937" y="29576713"/>
              <a:ext cx="215900" cy="2668588"/>
            </a:xfrm>
            <a:prstGeom prst="bentConnector2">
              <a:avLst/>
            </a:prstGeom>
            <a:noFill/>
            <a:ln w="28575">
              <a:solidFill>
                <a:schemeClr val="tx1"/>
              </a:solidFill>
              <a:prstDash val="dash"/>
              <a:miter lim="800000"/>
              <a:headEnd/>
              <a:tailEnd type="triangle" w="med" len="med"/>
            </a:ln>
          </p:spPr>
        </p:cxnSp>
        <p:cxnSp>
          <p:nvCxnSpPr>
            <p:cNvPr id="44074" name="AutoShape 62"/>
            <p:cNvCxnSpPr>
              <a:cxnSpLocks noChangeShapeType="1"/>
              <a:stCxn id="2081" idx="1"/>
              <a:endCxn id="44048" idx="4"/>
            </p:cNvCxnSpPr>
            <p:nvPr/>
          </p:nvCxnSpPr>
          <p:spPr bwMode="auto">
            <a:xfrm rot="5400000" flipH="1">
              <a:off x="27047825" y="31988125"/>
              <a:ext cx="1981200" cy="374650"/>
            </a:xfrm>
            <a:prstGeom prst="bentConnector3">
              <a:avLst>
                <a:gd name="adj1" fmla="val 52245"/>
              </a:avLst>
            </a:prstGeom>
            <a:noFill/>
            <a:ln w="28575">
              <a:solidFill>
                <a:schemeClr val="tx1"/>
              </a:solidFill>
              <a:prstDash val="dash"/>
              <a:miter lim="800000"/>
              <a:headEnd/>
              <a:tailEnd type="triangle" w="med" len="med"/>
            </a:ln>
          </p:spPr>
        </p:cxnSp>
        <p:sp>
          <p:nvSpPr>
            <p:cNvPr id="44075" name="Text Box 63"/>
            <p:cNvSpPr txBox="1">
              <a:spLocks noChangeArrowheads="1"/>
            </p:cNvSpPr>
            <p:nvPr/>
          </p:nvSpPr>
          <p:spPr bwMode="auto">
            <a:xfrm>
              <a:off x="30200600" y="30532388"/>
              <a:ext cx="1296988" cy="274638"/>
            </a:xfrm>
            <a:prstGeom prst="rect">
              <a:avLst/>
            </a:prstGeom>
            <a:noFill/>
            <a:ln w="9525">
              <a:noFill/>
              <a:miter lim="800000"/>
              <a:headEnd/>
              <a:tailEnd/>
            </a:ln>
          </p:spPr>
          <p:txBody>
            <a:bodyPr>
              <a:prstTxWarp prst="textNoShape">
                <a:avLst/>
              </a:prstTxWarp>
              <a:spAutoFit/>
            </a:bodyPr>
            <a:lstStyle/>
            <a:p>
              <a:pPr defTabSz="914400" eaLnBrk="0" hangingPunct="0">
                <a:spcBef>
                  <a:spcPct val="50000"/>
                </a:spcBef>
              </a:pPr>
              <a:r>
                <a:rPr lang="en-US" sz="1200"/>
                <a:t>Expressed in</a:t>
              </a:r>
            </a:p>
          </p:txBody>
        </p:sp>
        <p:sp>
          <p:nvSpPr>
            <p:cNvPr id="44076" name="Text Box 64"/>
            <p:cNvSpPr txBox="1">
              <a:spLocks noChangeArrowheads="1"/>
            </p:cNvSpPr>
            <p:nvPr/>
          </p:nvSpPr>
          <p:spPr bwMode="auto">
            <a:xfrm>
              <a:off x="29744988" y="33581975"/>
              <a:ext cx="1296988" cy="274638"/>
            </a:xfrm>
            <a:prstGeom prst="rect">
              <a:avLst/>
            </a:prstGeom>
            <a:noFill/>
            <a:ln w="9525">
              <a:noFill/>
              <a:miter lim="800000"/>
              <a:headEnd/>
              <a:tailEnd/>
            </a:ln>
          </p:spPr>
          <p:txBody>
            <a:bodyPr>
              <a:prstTxWarp prst="textNoShape">
                <a:avLst/>
              </a:prstTxWarp>
              <a:spAutoFit/>
            </a:bodyPr>
            <a:lstStyle/>
            <a:p>
              <a:pPr defTabSz="914400" eaLnBrk="0" hangingPunct="0">
                <a:spcBef>
                  <a:spcPct val="50000"/>
                </a:spcBef>
              </a:pPr>
              <a:r>
                <a:rPr lang="en-US" sz="1200"/>
                <a:t>Located in</a:t>
              </a:r>
            </a:p>
          </p:txBody>
        </p:sp>
      </p:grpSp>
      <p:sp>
        <p:nvSpPr>
          <p:cNvPr id="45" name="TextBox 44"/>
          <p:cNvSpPr txBox="1"/>
          <p:nvPr/>
        </p:nvSpPr>
        <p:spPr>
          <a:xfrm>
            <a:off x="-10053" y="6177803"/>
            <a:ext cx="6804026" cy="646331"/>
          </a:xfrm>
          <a:prstGeom prst="rect">
            <a:avLst/>
          </a:prstGeom>
          <a:solidFill>
            <a:schemeClr val="accent6">
              <a:lumMod val="40000"/>
              <a:lumOff val="60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Cross module </a:t>
            </a:r>
            <a:r>
              <a:rPr lang="en-US" dirty="0" smtClean="0"/>
              <a:t>relationships and neuroscience-specific content </a:t>
            </a:r>
            <a:r>
              <a:rPr lang="en-US" dirty="0" smtClean="0"/>
              <a:t>are developed by </a:t>
            </a:r>
            <a:r>
              <a:rPr lang="en-US" dirty="0" smtClean="0"/>
              <a:t>NIF</a:t>
            </a:r>
            <a:endParaRPr lang="en-US" dirty="0"/>
          </a:p>
        </p:txBody>
      </p:sp>
      <p:sp>
        <p:nvSpPr>
          <p:cNvPr id="44035" name="TextBox 43"/>
          <p:cNvSpPr txBox="1">
            <a:spLocks noChangeArrowheads="1"/>
          </p:cNvSpPr>
          <p:nvPr/>
        </p:nvSpPr>
        <p:spPr bwMode="auto">
          <a:xfrm>
            <a:off x="161925" y="112713"/>
            <a:ext cx="2743200" cy="400110"/>
          </a:xfrm>
          <a:prstGeom prst="rect">
            <a:avLst/>
          </a:prstGeom>
          <a:noFill/>
          <a:ln w="9525">
            <a:noFill/>
            <a:miter lim="800000"/>
            <a:headEnd/>
            <a:tailEnd/>
          </a:ln>
        </p:spPr>
        <p:txBody>
          <a:bodyPr wrap="square">
            <a:prstTxWarp prst="textNoShape">
              <a:avLst/>
            </a:prstTxWarp>
            <a:spAutoFit/>
          </a:bodyPr>
          <a:lstStyle/>
          <a:p>
            <a:r>
              <a:rPr lang="en-US" sz="2000" b="1" dirty="0"/>
              <a:t>“Bridge files”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4" cstate="print"/>
          <a:srcRect/>
          <a:stretch>
            <a:fillRect/>
          </a:stretch>
        </p:blipFill>
        <p:spPr bwMode="auto">
          <a:xfrm>
            <a:off x="1447800" y="587308"/>
            <a:ext cx="6172200" cy="2155893"/>
          </a:xfrm>
          <a:prstGeom prst="rect">
            <a:avLst/>
          </a:prstGeom>
          <a:noFill/>
          <a:ln w="9525">
            <a:noFill/>
            <a:miter lim="800000"/>
            <a:headEnd/>
            <a:tailEnd/>
          </a:ln>
        </p:spPr>
      </p:pic>
      <p:sp>
        <p:nvSpPr>
          <p:cNvPr id="2" name="Title 1"/>
          <p:cNvSpPr>
            <a:spLocks noGrp="1"/>
          </p:cNvSpPr>
          <p:nvPr>
            <p:ph type="title"/>
          </p:nvPr>
        </p:nvSpPr>
        <p:spPr>
          <a:xfrm>
            <a:off x="1066800" y="76200"/>
            <a:ext cx="7696200" cy="609600"/>
          </a:xfrm>
        </p:spPr>
        <p:txBody>
          <a:bodyPr>
            <a:normAutofit fontScale="90000"/>
          </a:bodyPr>
          <a:lstStyle/>
          <a:p>
            <a:pPr algn="l"/>
            <a:r>
              <a:rPr lang="en-US" sz="3600" cap="small" dirty="0" smtClean="0">
                <a:latin typeface="+mn-lt"/>
              </a:rPr>
              <a:t>Example Use case: Neuron types Classification</a:t>
            </a:r>
            <a:endParaRPr lang="en-US" sz="3600" cap="small" dirty="0">
              <a:latin typeface="+mn-lt"/>
            </a:endParaRPr>
          </a:p>
        </p:txBody>
      </p:sp>
      <p:sp>
        <p:nvSpPr>
          <p:cNvPr id="8" name="Slide Number Placeholder 7"/>
          <p:cNvSpPr>
            <a:spLocks noGrp="1"/>
          </p:cNvSpPr>
          <p:nvPr>
            <p:ph type="sldNum" sz="quarter" idx="12"/>
          </p:nvPr>
        </p:nvSpPr>
        <p:spPr/>
        <p:txBody>
          <a:bodyPr/>
          <a:lstStyle/>
          <a:p>
            <a:fld id="{06376D4A-469F-4262-AF81-521166F38B0D}" type="slidenum">
              <a:rPr lang="en-US" smtClean="0"/>
              <a:pPr/>
              <a:t>8</a:t>
            </a:fld>
            <a:endParaRPr lang="en-US"/>
          </a:p>
        </p:txBody>
      </p:sp>
      <p:pic>
        <p:nvPicPr>
          <p:cNvPr id="9" name="Picture 8" descr="Figure-4.PNG"/>
          <p:cNvPicPr/>
          <p:nvPr/>
        </p:nvPicPr>
        <p:blipFill>
          <a:blip r:embed="rId5" cstate="print"/>
          <a:stretch>
            <a:fillRect/>
          </a:stretch>
        </p:blipFill>
        <p:spPr>
          <a:xfrm>
            <a:off x="1752600" y="2971800"/>
            <a:ext cx="5158031" cy="2594496"/>
          </a:xfrm>
          <a:prstGeom prst="rect">
            <a:avLst/>
          </a:prstGeom>
        </p:spPr>
      </p:pic>
      <p:pic>
        <p:nvPicPr>
          <p:cNvPr id="7" name="Picture 2"/>
          <p:cNvPicPr>
            <a:picLocks noChangeAspect="1" noChangeArrowheads="1"/>
          </p:cNvPicPr>
          <p:nvPr/>
        </p:nvPicPr>
        <p:blipFill>
          <a:blip r:embed="rId6" cstate="print"/>
          <a:srcRect/>
          <a:stretch>
            <a:fillRect/>
          </a:stretch>
        </p:blipFill>
        <p:spPr bwMode="auto">
          <a:xfrm>
            <a:off x="990600" y="2743200"/>
            <a:ext cx="6934200" cy="3657600"/>
          </a:xfrm>
          <a:prstGeom prst="rect">
            <a:avLst/>
          </a:prstGeom>
          <a:ln>
            <a:solidFill>
              <a:schemeClr val="accent6">
                <a:lumMod val="75000"/>
              </a:schemeClr>
            </a:solidFill>
          </a:ln>
          <a:effectLst>
            <a:outerShdw blurRad="355600" algn="tl" rotWithShape="0">
              <a:srgbClr val="333333"/>
            </a:outerShdw>
          </a:effec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929"/>
            <a:ext cx="8229600" cy="1143000"/>
          </a:xfrm>
        </p:spPr>
        <p:txBody>
          <a:bodyPr/>
          <a:lstStyle/>
          <a:p>
            <a:r>
              <a:rPr lang="en-US" b="1" dirty="0" err="1" smtClean="0"/>
              <a:t>OntoQuest</a:t>
            </a:r>
            <a:endParaRPr lang="en-US" b="1" dirty="0"/>
          </a:p>
        </p:txBody>
      </p:sp>
      <p:sp>
        <p:nvSpPr>
          <p:cNvPr id="3" name="Content Placeholder 2"/>
          <p:cNvSpPr>
            <a:spLocks noGrp="1"/>
          </p:cNvSpPr>
          <p:nvPr>
            <p:ph idx="1"/>
          </p:nvPr>
        </p:nvSpPr>
        <p:spPr>
          <a:xfrm>
            <a:off x="224118" y="1011892"/>
            <a:ext cx="8919882" cy="4834215"/>
          </a:xfrm>
        </p:spPr>
        <p:txBody>
          <a:bodyPr>
            <a:noAutofit/>
          </a:bodyPr>
          <a:lstStyle/>
          <a:p>
            <a:pPr>
              <a:spcBef>
                <a:spcPts val="200"/>
              </a:spcBef>
            </a:pPr>
            <a:r>
              <a:rPr lang="en-US" sz="2400" dirty="0" smtClean="0"/>
              <a:t>A scalable ontology management system that allows deep searching of multiple OWL and OBO ontologies and their </a:t>
            </a:r>
            <a:r>
              <a:rPr lang="en-US" sz="2400" dirty="0" err="1" smtClean="0"/>
              <a:t>intermappings</a:t>
            </a:r>
            <a:endParaRPr lang="en-US" sz="2400" dirty="0" smtClean="0"/>
          </a:p>
          <a:p>
            <a:pPr lvl="1">
              <a:spcBef>
                <a:spcPts val="200"/>
              </a:spcBef>
            </a:pPr>
            <a:r>
              <a:rPr lang="en-US" sz="2000" dirty="0" smtClean="0"/>
              <a:t>Very fast hierarchical search through and </a:t>
            </a:r>
            <a:r>
              <a:rPr lang="en-US" sz="2000" i="1" dirty="0" smtClean="0"/>
              <a:t>any </a:t>
            </a:r>
            <a:r>
              <a:rPr lang="en-US" sz="2000" dirty="0" smtClean="0"/>
              <a:t>(subclasses, part-of, located-in...) hierarchical (DAG-like) relationships</a:t>
            </a:r>
          </a:p>
          <a:p>
            <a:pPr lvl="1">
              <a:spcBef>
                <a:spcPts val="200"/>
              </a:spcBef>
            </a:pPr>
            <a:r>
              <a:rPr lang="en-US" sz="2000" dirty="0" smtClean="0"/>
              <a:t> Implements various graph search algorithms for ontological graphs</a:t>
            </a:r>
          </a:p>
          <a:p>
            <a:pPr lvl="1">
              <a:spcBef>
                <a:spcPts val="200"/>
              </a:spcBef>
            </a:pPr>
            <a:r>
              <a:rPr lang="en-US" sz="2000" dirty="0" smtClean="0"/>
              <a:t>Pre-computes equivalent classes </a:t>
            </a:r>
          </a:p>
          <a:p>
            <a:pPr lvl="1">
              <a:spcBef>
                <a:spcPts val="200"/>
              </a:spcBef>
            </a:pPr>
            <a:r>
              <a:rPr lang="en-US" sz="2000" dirty="0" smtClean="0"/>
              <a:t>Query expansion based on Boolean operators and ontology rules</a:t>
            </a:r>
          </a:p>
          <a:p>
            <a:pPr lvl="2">
              <a:spcBef>
                <a:spcPts val="200"/>
              </a:spcBef>
            </a:pPr>
            <a:r>
              <a:rPr lang="en-US" sz="1600" dirty="0" smtClean="0"/>
              <a:t>Synonyms, equivalent classes</a:t>
            </a:r>
          </a:p>
          <a:p>
            <a:pPr lvl="1">
              <a:spcBef>
                <a:spcPts val="200"/>
              </a:spcBef>
            </a:pPr>
            <a:r>
              <a:rPr lang="en-US" sz="2000" dirty="0" smtClean="0"/>
              <a:t>Suppresses upper level ontology terms</a:t>
            </a:r>
          </a:p>
          <a:p>
            <a:pPr>
              <a:spcBef>
                <a:spcPts val="200"/>
              </a:spcBef>
            </a:pPr>
            <a:r>
              <a:rPr lang="en-US" sz="2400" dirty="0" smtClean="0"/>
              <a:t>Both a Java API and a REST service API</a:t>
            </a:r>
            <a:endParaRPr lang="en-US" sz="2800" dirty="0" smtClean="0"/>
          </a:p>
          <a:p>
            <a:pPr lvl="1">
              <a:spcBef>
                <a:spcPts val="200"/>
              </a:spcBef>
            </a:pPr>
            <a:r>
              <a:rPr lang="en-US" sz="2000" dirty="0" smtClean="0"/>
              <a:t>Searching for concepts</a:t>
            </a:r>
          </a:p>
          <a:p>
            <a:pPr lvl="2">
              <a:spcBef>
                <a:spcPts val="200"/>
              </a:spcBef>
            </a:pPr>
            <a:r>
              <a:rPr lang="en-US" sz="1800" dirty="0" smtClean="0"/>
              <a:t>Partial search for </a:t>
            </a:r>
            <a:r>
              <a:rPr lang="en-US" sz="1800" dirty="0" err="1" smtClean="0"/>
              <a:t>autocompletion</a:t>
            </a:r>
            <a:r>
              <a:rPr lang="en-US" sz="1800" dirty="0" smtClean="0"/>
              <a:t>, </a:t>
            </a:r>
            <a:r>
              <a:rPr lang="en-US" sz="1800" dirty="0"/>
              <a:t>s</a:t>
            </a:r>
            <a:r>
              <a:rPr lang="en-US" sz="1800" dirty="0" smtClean="0"/>
              <a:t>earch through properties and search by definition</a:t>
            </a:r>
          </a:p>
          <a:p>
            <a:pPr lvl="1">
              <a:spcBef>
                <a:spcPts val="200"/>
              </a:spcBef>
            </a:pPr>
            <a:r>
              <a:rPr lang="en-US" sz="2000" dirty="0" smtClean="0"/>
              <a:t>Searching for concept neighborhoods</a:t>
            </a:r>
            <a:endParaRPr lang="en-US" sz="2000" dirty="0"/>
          </a:p>
        </p:txBody>
      </p:sp>
      <p:sp>
        <p:nvSpPr>
          <p:cNvPr id="4" name="TextBox 3"/>
          <p:cNvSpPr txBox="1"/>
          <p:nvPr/>
        </p:nvSpPr>
        <p:spPr>
          <a:xfrm>
            <a:off x="5562600" y="6248400"/>
            <a:ext cx="3581400" cy="369332"/>
          </a:xfrm>
          <a:prstGeom prst="rect">
            <a:avLst/>
          </a:prstGeom>
          <a:noFill/>
        </p:spPr>
        <p:txBody>
          <a:bodyPr wrap="square" rtlCol="0">
            <a:spAutoFit/>
          </a:bodyPr>
          <a:lstStyle/>
          <a:p>
            <a:r>
              <a:rPr lang="en-US" b="1" dirty="0" err="1" smtClean="0"/>
              <a:t>Amarnath</a:t>
            </a:r>
            <a:r>
              <a:rPr lang="en-US" b="1" dirty="0" smtClean="0"/>
              <a:t> Gupta, </a:t>
            </a:r>
            <a:r>
              <a:rPr lang="en-US" b="1" dirty="0" err="1" smtClean="0"/>
              <a:t>Xufei</a:t>
            </a:r>
            <a:r>
              <a:rPr lang="en-US" b="1" dirty="0" smtClean="0"/>
              <a:t> </a:t>
            </a:r>
            <a:r>
              <a:rPr lang="en-US" b="1" dirty="0" err="1" smtClean="0"/>
              <a:t>Qian</a:t>
            </a:r>
            <a:endParaRPr lang="en-US" b="1" dirty="0"/>
          </a:p>
        </p:txBody>
      </p:sp>
      <p:sp>
        <p:nvSpPr>
          <p:cNvPr id="5" name="Rounded Rectangle 4"/>
          <p:cNvSpPr/>
          <p:nvPr/>
        </p:nvSpPr>
        <p:spPr>
          <a:xfrm>
            <a:off x="228600" y="3429000"/>
            <a:ext cx="8534400" cy="99060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8204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8.4|22.1|22.7"/>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36.2"/>
</p:tagLst>
</file>

<file path=ppt/theme/theme1.xml><?xml version="1.0" encoding="utf-8"?>
<a:theme xmlns:a="http://schemas.openxmlformats.org/drawingml/2006/main" name="Blueprint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32170</TotalTime>
  <Words>2983</Words>
  <Application>Microsoft Macintosh PowerPoint</Application>
  <PresentationFormat>On-screen Show (4:3)</PresentationFormat>
  <Paragraphs>414</Paragraphs>
  <Slides>34</Slides>
  <Notes>10</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Blueprint7</vt:lpstr>
      <vt:lpstr>Experience of indexing brain research related measurements with NIFSTD (More requirements than implementation)</vt:lpstr>
      <vt:lpstr>Surveying the resource landscape</vt:lpstr>
      <vt:lpstr>Data sources come in different flavors</vt:lpstr>
      <vt:lpstr>NIF Ontologies</vt:lpstr>
      <vt:lpstr>NIFSTD Ontologies</vt:lpstr>
      <vt:lpstr>Importing into NIFSTD</vt:lpstr>
      <vt:lpstr>Slide 7</vt:lpstr>
      <vt:lpstr>Example Use case: Neuron types Classification</vt:lpstr>
      <vt:lpstr>OntoQuest</vt:lpstr>
      <vt:lpstr>Inside the federation:  What are the connections of the hippocampus?</vt:lpstr>
      <vt:lpstr>Ontologies as a data integration framework</vt:lpstr>
      <vt:lpstr>NIF Concept-Based Search</vt:lpstr>
      <vt:lpstr>Working with and extending ontologies:  Neurolex.org</vt:lpstr>
      <vt:lpstr>NeuroLex Content : Mixture of assertions and computed relations</vt:lpstr>
      <vt:lpstr>Contributions to Neurolex</vt:lpstr>
      <vt:lpstr>Concept?  Thing?  Doesn’t matter here</vt:lpstr>
      <vt:lpstr>Nevertheless...</vt:lpstr>
      <vt:lpstr>Slide 18</vt:lpstr>
      <vt:lpstr>NIFSTD Defined Classes</vt:lpstr>
      <vt:lpstr>Is GRM1 in cerebral cortex?</vt:lpstr>
      <vt:lpstr>NIF Annotation Standards</vt:lpstr>
      <vt:lpstr>How old is an adult squirrel?</vt:lpstr>
      <vt:lpstr>NIF “translates” common concepts through ontology and annotation standards</vt:lpstr>
      <vt:lpstr>Analysis of NIF Queries 1000 queries from Sept 2013</vt:lpstr>
      <vt:lpstr>Planned:  Quantitative equivalence classes</vt:lpstr>
      <vt:lpstr>Slide 26</vt:lpstr>
      <vt:lpstr>NIF Concept Mapper</vt:lpstr>
      <vt:lpstr>NIF Column maps</vt:lpstr>
      <vt:lpstr>Data sources come in different flavors</vt:lpstr>
      <vt:lpstr>Phenotype Needs:  Quantity to Quality</vt:lpstr>
      <vt:lpstr>Many thanks to...</vt:lpstr>
      <vt:lpstr>Neurolex is becoming a significant knowledge base</vt:lpstr>
      <vt:lpstr>Semantic framework to reveal landscape and expose knowledge gaps</vt:lpstr>
      <vt:lpstr>The Neuroscience Information Framework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possibility and probability of establishing a global neuroscience information framework</dc:title>
  <dc:creator>Maryann Martone</dc:creator>
  <cp:lastModifiedBy>Maryann Martone</cp:lastModifiedBy>
  <cp:revision>1006</cp:revision>
  <dcterms:created xsi:type="dcterms:W3CDTF">2013-10-03T08:54:27Z</dcterms:created>
  <dcterms:modified xsi:type="dcterms:W3CDTF">2013-10-03T09:35:38Z</dcterms:modified>
</cp:coreProperties>
</file>