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5" r:id="rId1"/>
  </p:sldMasterIdLst>
  <p:notesMasterIdLst>
    <p:notesMasterId r:id="rId33"/>
  </p:notesMasterIdLst>
  <p:sldIdLst>
    <p:sldId id="256" r:id="rId2"/>
    <p:sldId id="487" r:id="rId3"/>
    <p:sldId id="772" r:id="rId4"/>
    <p:sldId id="788" r:id="rId5"/>
    <p:sldId id="774" r:id="rId6"/>
    <p:sldId id="316" r:id="rId7"/>
    <p:sldId id="718" r:id="rId8"/>
    <p:sldId id="562" r:id="rId9"/>
    <p:sldId id="766" r:id="rId10"/>
    <p:sldId id="648" r:id="rId11"/>
    <p:sldId id="635" r:id="rId12"/>
    <p:sldId id="670" r:id="rId13"/>
    <p:sldId id="677" r:id="rId14"/>
    <p:sldId id="776" r:id="rId15"/>
    <p:sldId id="785" r:id="rId16"/>
    <p:sldId id="680" r:id="rId17"/>
    <p:sldId id="757" r:id="rId18"/>
    <p:sldId id="758" r:id="rId19"/>
    <p:sldId id="578" r:id="rId20"/>
    <p:sldId id="784" r:id="rId21"/>
    <p:sldId id="778" r:id="rId22"/>
    <p:sldId id="779" r:id="rId23"/>
    <p:sldId id="786" r:id="rId24"/>
    <p:sldId id="791" r:id="rId25"/>
    <p:sldId id="792" r:id="rId26"/>
    <p:sldId id="787" r:id="rId27"/>
    <p:sldId id="789" r:id="rId28"/>
    <p:sldId id="769" r:id="rId29"/>
    <p:sldId id="771" r:id="rId30"/>
    <p:sldId id="749" r:id="rId31"/>
    <p:sldId id="59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7B0E"/>
    <a:srgbClr val="FF8F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0244" autoAdjust="0"/>
  </p:normalViewPr>
  <p:slideViewPr>
    <p:cSldViewPr snapToGrid="0" snapToObjects="1" showGuides="1">
      <p:cViewPr>
        <p:scale>
          <a:sx n="75" d="100"/>
          <a:sy n="75" d="100"/>
        </p:scale>
        <p:origin x="-2240" y="-280"/>
      </p:cViewPr>
      <p:guideLst>
        <p:guide orient="horz" pos="15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64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csd:Downloads:Links%20Not%20Working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csd:Downloads:Links%20Not%20Working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cat>
            <c:strRef>
              <c:f>Sheet2!$A$1:$F$1</c:f>
              <c:strCache>
                <c:ptCount val="6"/>
                <c:pt idx="0">
                  <c:v>NIFSTD</c:v>
                </c:pt>
                <c:pt idx="1">
                  <c:v>Registry</c:v>
                </c:pt>
                <c:pt idx="2">
                  <c:v>Neurolex</c:v>
                </c:pt>
                <c:pt idx="3">
                  <c:v>Link Out Broker</c:v>
                </c:pt>
                <c:pt idx="4">
                  <c:v>Data Federation</c:v>
                </c:pt>
                <c:pt idx="5">
                  <c:v>Services</c:v>
                </c:pt>
              </c:strCache>
            </c:strRef>
          </c:cat>
          <c:val>
            <c:numRef>
              <c:f>Sheet2!$A$2:$F$2</c:f>
              <c:numCache>
                <c:formatCode>General</c:formatCode>
                <c:ptCount val="6"/>
                <c:pt idx="0">
                  <c:v>5.0</c:v>
                </c:pt>
                <c:pt idx="1">
                  <c:v>6.0</c:v>
                </c:pt>
                <c:pt idx="2">
                  <c:v>4.0</c:v>
                </c:pt>
                <c:pt idx="3">
                  <c:v>2.0</c:v>
                </c:pt>
                <c:pt idx="4">
                  <c:v>8.0</c:v>
                </c:pt>
                <c:pt idx="5">
                  <c:v>1.0</c:v>
                </c:pt>
              </c:numCache>
            </c:numRef>
          </c:val>
        </c:ser>
        <c:axId val="234598664"/>
        <c:axId val="69657160"/>
      </c:barChart>
      <c:catAx>
        <c:axId val="234598664"/>
        <c:scaling>
          <c:orientation val="minMax"/>
        </c:scaling>
        <c:axPos val="b"/>
        <c:tickLblPos val="nextTo"/>
        <c:crossAx val="69657160"/>
        <c:crosses val="autoZero"/>
        <c:auto val="1"/>
        <c:lblAlgn val="ctr"/>
        <c:lblOffset val="100"/>
      </c:catAx>
      <c:valAx>
        <c:axId val="69657160"/>
        <c:scaling>
          <c:orientation val="minMax"/>
        </c:scaling>
        <c:axPos val="l"/>
        <c:majorGridlines/>
        <c:numFmt formatCode="General" sourceLinked="1"/>
        <c:tickLblPos val="nextTo"/>
        <c:crossAx val="2345986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Sheet1!$H$4</c:f>
              <c:strCache>
                <c:ptCount val="1"/>
                <c:pt idx="0">
                  <c:v>updated</c:v>
                </c:pt>
              </c:strCache>
            </c:strRef>
          </c:tx>
          <c:xVal>
            <c:numRef>
              <c:f>Sheet1!$G$5:$G$21</c:f>
              <c:numCache>
                <c:formatCode>General</c:formatCode>
                <c:ptCount val="17"/>
                <c:pt idx="0">
                  <c:v>2013.0</c:v>
                </c:pt>
                <c:pt idx="1">
                  <c:v>2012.0</c:v>
                </c:pt>
                <c:pt idx="2">
                  <c:v>2011.0</c:v>
                </c:pt>
                <c:pt idx="3">
                  <c:v>2010.0</c:v>
                </c:pt>
                <c:pt idx="4">
                  <c:v>2009.0</c:v>
                </c:pt>
                <c:pt idx="5">
                  <c:v>2008.0</c:v>
                </c:pt>
                <c:pt idx="6">
                  <c:v>2007.0</c:v>
                </c:pt>
                <c:pt idx="7">
                  <c:v>2006.0</c:v>
                </c:pt>
                <c:pt idx="8">
                  <c:v>2005.0</c:v>
                </c:pt>
                <c:pt idx="9">
                  <c:v>2004.0</c:v>
                </c:pt>
                <c:pt idx="10">
                  <c:v>2003.0</c:v>
                </c:pt>
                <c:pt idx="11">
                  <c:v>2002.0</c:v>
                </c:pt>
                <c:pt idx="12">
                  <c:v>2001.0</c:v>
                </c:pt>
                <c:pt idx="13">
                  <c:v>2000.0</c:v>
                </c:pt>
                <c:pt idx="14">
                  <c:v>1999.0</c:v>
                </c:pt>
                <c:pt idx="15">
                  <c:v>1998.0</c:v>
                </c:pt>
                <c:pt idx="16">
                  <c:v>1997.0</c:v>
                </c:pt>
              </c:numCache>
            </c:numRef>
          </c:xVal>
          <c:yVal>
            <c:numRef>
              <c:f>Sheet1!$H$5:$H$21</c:f>
              <c:numCache>
                <c:formatCode>General</c:formatCode>
                <c:ptCount val="17"/>
                <c:pt idx="0">
                  <c:v>12.0</c:v>
                </c:pt>
                <c:pt idx="1">
                  <c:v>177.0</c:v>
                </c:pt>
                <c:pt idx="2">
                  <c:v>92.0</c:v>
                </c:pt>
                <c:pt idx="3">
                  <c:v>60.0</c:v>
                </c:pt>
                <c:pt idx="4">
                  <c:v>39.0</c:v>
                </c:pt>
                <c:pt idx="5">
                  <c:v>46.0</c:v>
                </c:pt>
                <c:pt idx="6">
                  <c:v>26.0</c:v>
                </c:pt>
                <c:pt idx="7">
                  <c:v>30.0</c:v>
                </c:pt>
                <c:pt idx="8">
                  <c:v>40.0</c:v>
                </c:pt>
                <c:pt idx="9">
                  <c:v>12.0</c:v>
                </c:pt>
                <c:pt idx="10">
                  <c:v>10.0</c:v>
                </c:pt>
                <c:pt idx="11">
                  <c:v>7.0</c:v>
                </c:pt>
                <c:pt idx="12">
                  <c:v>5.0</c:v>
                </c:pt>
                <c:pt idx="13">
                  <c:v>6.0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yVal>
        </c:ser>
        <c:axId val="324495400"/>
        <c:axId val="324498440"/>
      </c:scatterChart>
      <c:valAx>
        <c:axId val="324495400"/>
        <c:scaling>
          <c:orientation val="minMax"/>
        </c:scaling>
        <c:axPos val="b"/>
        <c:numFmt formatCode="General" sourceLinked="1"/>
        <c:tickLblPos val="nextTo"/>
        <c:crossAx val="324498440"/>
        <c:crosses val="autoZero"/>
        <c:crossBetween val="midCat"/>
      </c:valAx>
      <c:valAx>
        <c:axId val="324498440"/>
        <c:scaling>
          <c:orientation val="minMax"/>
        </c:scaling>
        <c:axPos val="l"/>
        <c:majorGridlines/>
        <c:numFmt formatCode="General" sourceLinked="1"/>
        <c:tickLblPos val="nextTo"/>
        <c:crossAx val="324495400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Sheet1!$I$4</c:f>
              <c:strCache>
                <c:ptCount val="1"/>
                <c:pt idx="0">
                  <c:v>added</c:v>
                </c:pt>
              </c:strCache>
            </c:strRef>
          </c:tx>
          <c:xVal>
            <c:numRef>
              <c:f>Sheet1!$G$5:$G$21</c:f>
              <c:numCache>
                <c:formatCode>General</c:formatCode>
                <c:ptCount val="17"/>
                <c:pt idx="0">
                  <c:v>2013.0</c:v>
                </c:pt>
                <c:pt idx="1">
                  <c:v>2012.0</c:v>
                </c:pt>
                <c:pt idx="2">
                  <c:v>2011.0</c:v>
                </c:pt>
                <c:pt idx="3">
                  <c:v>2010.0</c:v>
                </c:pt>
                <c:pt idx="4">
                  <c:v>2009.0</c:v>
                </c:pt>
                <c:pt idx="5">
                  <c:v>2008.0</c:v>
                </c:pt>
                <c:pt idx="6">
                  <c:v>2007.0</c:v>
                </c:pt>
                <c:pt idx="7">
                  <c:v>2006.0</c:v>
                </c:pt>
                <c:pt idx="8">
                  <c:v>2005.0</c:v>
                </c:pt>
                <c:pt idx="9">
                  <c:v>2004.0</c:v>
                </c:pt>
                <c:pt idx="10">
                  <c:v>2003.0</c:v>
                </c:pt>
                <c:pt idx="11">
                  <c:v>2002.0</c:v>
                </c:pt>
                <c:pt idx="12">
                  <c:v>2001.0</c:v>
                </c:pt>
                <c:pt idx="13">
                  <c:v>2000.0</c:v>
                </c:pt>
                <c:pt idx="14">
                  <c:v>1999.0</c:v>
                </c:pt>
                <c:pt idx="15">
                  <c:v>1998.0</c:v>
                </c:pt>
                <c:pt idx="16">
                  <c:v>1997.0</c:v>
                </c:pt>
              </c:numCache>
            </c:numRef>
          </c:xVal>
          <c:yVal>
            <c:numRef>
              <c:f>Sheet1!$I$5:$I$21</c:f>
              <c:numCache>
                <c:formatCode>General</c:formatCode>
                <c:ptCount val="17"/>
                <c:pt idx="0">
                  <c:v>469.0</c:v>
                </c:pt>
                <c:pt idx="1">
                  <c:v>1267.0</c:v>
                </c:pt>
                <c:pt idx="2">
                  <c:v>1519.0</c:v>
                </c:pt>
                <c:pt idx="3">
                  <c:v>2893.0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yVal>
        </c:ser>
        <c:axId val="298697528"/>
        <c:axId val="298700568"/>
      </c:scatterChart>
      <c:valAx>
        <c:axId val="298697528"/>
        <c:scaling>
          <c:orientation val="minMax"/>
        </c:scaling>
        <c:delete val="1"/>
        <c:axPos val="b"/>
        <c:numFmt formatCode="General" sourceLinked="1"/>
        <c:tickLblPos val="nextTo"/>
        <c:crossAx val="298700568"/>
        <c:crosses val="autoZero"/>
        <c:crossBetween val="midCat"/>
      </c:valAx>
      <c:valAx>
        <c:axId val="298700568"/>
        <c:scaling>
          <c:orientation val="minMax"/>
        </c:scaling>
        <c:axPos val="r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accent2"/>
                </a:solidFill>
              </a:defRPr>
            </a:pPr>
            <a:endParaRPr lang="en-US"/>
          </a:p>
        </c:txPr>
        <c:crossAx val="298697528"/>
        <c:crosses val="max"/>
        <c:crossBetween val="midCat"/>
        <c:minorUnit val="100.0"/>
      </c:valAx>
      <c:spPr>
        <a:noFill/>
        <a:ln w="25400">
          <a:noFill/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A875-E2E6-4449-B96C-BA784E49A87C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54F4-1F88-AD46-8256-E3EF0EA35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CCAB-B859-4348-A75E-C8D09A8636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do it well;  doesn’t organize the results in a domain specific way;  doesn’t search across it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use as content goal </a:t>
            </a:r>
            <a:r>
              <a:rPr lang="en-US" sz="2400" dirty="0" smtClean="0"/>
              <a:t>Dynamic inventory for deep coverage of neuroscience data: Genes -&gt;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CCAB-B859-4348-A75E-C8D09A8636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257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to hippocampus?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54F4-1F88-AD46-8256-E3EF0EA35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 white text in</a:t>
            </a:r>
            <a:r>
              <a:rPr lang="en-US" baseline="0" dirty="0" smtClean="0"/>
              <a:t> boxes to green; whole brain catalog implements </a:t>
            </a:r>
            <a:r>
              <a:rPr lang="en-US" baseline="0" dirty="0" err="1" smtClean="0"/>
              <a:t>autocomplete</a:t>
            </a:r>
            <a:r>
              <a:rPr lang="en-US" baseline="0" dirty="0" smtClean="0"/>
              <a:t> (INCF funded project); add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to this slide,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CCAB-B859-4348-A75E-C8D09A8636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details on one case not all</a:t>
            </a:r>
          </a:p>
          <a:p>
            <a:r>
              <a:rPr lang="en-US" baseline="0" dirty="0" smtClean="0"/>
              <a:t>Unsolicited!!!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CCAB-B859-4348-A75E-C8D09A8636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22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Lists</a:t>
            </a:r>
            <a:r>
              <a:rPr lang="en-US" baseline="0" dirty="0" smtClean="0"/>
              <a:t> all NIF resources registered at levels 2+ in the DISCO server.</a:t>
            </a:r>
          </a:p>
          <a:p>
            <a:pPr>
              <a:buFontTx/>
              <a:buChar char="-"/>
            </a:pPr>
            <a:r>
              <a:rPr lang="en-US" baseline="0" dirty="0" smtClean="0"/>
              <a:t>Shows their DISCO services, and location of DISCO files</a:t>
            </a:r>
          </a:p>
          <a:p>
            <a:pPr>
              <a:buFontTx/>
              <a:buChar char="-"/>
            </a:pPr>
            <a:r>
              <a:rPr lang="en-US" baseline="0" dirty="0" smtClean="0"/>
              <a:t>Controls to filter, sort and page all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F0B7-C2AF-4FE4-92D5-4130EE55F8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2" charset="0"/>
                <a:ea typeface="Arial" pitchFamily="32" charset="0"/>
                <a:cs typeface="Arial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" pitchFamily="32" charset="0"/>
                <a:cs typeface="Arial" pitchFamily="32" charset="0"/>
              </a:defRPr>
            </a:lvl1pPr>
          </a:lstStyle>
          <a:p>
            <a:pPr>
              <a:defRPr/>
            </a:pPr>
            <a:fld id="{2FD34264-ADD4-E043-A0C7-26983AD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IFneuron.jpg"/>
          <p:cNvPicPr>
            <a:picLocks noChangeAspect="1"/>
          </p:cNvPicPr>
          <p:nvPr/>
        </p:nvPicPr>
        <p:blipFill>
          <a:blip r:embed="rId14"/>
          <a:srcRect b="74783"/>
          <a:stretch>
            <a:fillRect/>
          </a:stretch>
        </p:blipFill>
        <p:spPr bwMode="auto">
          <a:xfrm>
            <a:off x="0" y="616585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162675"/>
            <a:ext cx="9144000" cy="0"/>
          </a:xfrm>
          <a:prstGeom prst="line">
            <a:avLst/>
          </a:prstGeom>
          <a:ln w="9525" cmpd="sng">
            <a:solidFill>
              <a:srgbClr val="092D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5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2225"/>
            <a:ext cx="82296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F7C7C0F-57CC-154C-BF52-6CF27275E107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48D6EFD-3594-6641-A461-3682425408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3" name="Picture 9" descr="NIFlogo-transparent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400" y="6061075"/>
            <a:ext cx="13747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8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•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•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 sz="1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»"/>
        <a:defRPr sz="1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neurolex.org/wiki/birnlex_17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15" y="1658717"/>
            <a:ext cx="7870530" cy="2130552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Experience with the development and operation of the Neuroscience Information Framework (NIF) portal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216" y="4156863"/>
            <a:ext cx="4910328" cy="8869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Maryann E.  Martone, Ph. D.</a:t>
            </a:r>
          </a:p>
          <a:p>
            <a:r>
              <a:rPr lang="en-US" dirty="0" smtClean="0"/>
              <a:t>University of California, San Diego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03"/>
            <a:ext cx="8229600" cy="885581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390 million records!  NIF Concept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Mapper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9228" y="1291706"/>
            <a:ext cx="6074720" cy="4765653"/>
            <a:chOff x="192774" y="1037706"/>
            <a:chExt cx="6074720" cy="47656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774" y="1037706"/>
              <a:ext cx="6074720" cy="476565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009228" y="4468048"/>
              <a:ext cx="1598889" cy="10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908" y="4575086"/>
              <a:ext cx="1598889" cy="10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9228" y="3752226"/>
              <a:ext cx="1598889" cy="102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6888" y="3836586"/>
              <a:ext cx="1598889" cy="102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03" y="2241442"/>
            <a:ext cx="4499097" cy="35295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52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June10,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2CC5-36DC-EA49-AF74-C705ED2BE0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07068" y="6057359"/>
            <a:ext cx="45797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Aligns sources to the NIF semantic framework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 level mapping:  Reducing false positives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3-06-24 at 2.36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94" y="1546185"/>
            <a:ext cx="9144000" cy="521284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18533" y="3098800"/>
            <a:ext cx="5943602" cy="474133"/>
            <a:chOff x="118533" y="3098800"/>
            <a:chExt cx="5943602" cy="474133"/>
          </a:xfrm>
        </p:grpSpPr>
        <p:sp>
          <p:nvSpPr>
            <p:cNvPr id="5" name="Rounded Rectangle 4"/>
            <p:cNvSpPr/>
            <p:nvPr/>
          </p:nvSpPr>
          <p:spPr>
            <a:xfrm>
              <a:off x="118533" y="3098800"/>
              <a:ext cx="1134533" cy="474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30867" y="3098800"/>
              <a:ext cx="1168399" cy="4741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94004" y="3098800"/>
              <a:ext cx="1591733" cy="4741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Organism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70402" y="3098800"/>
              <a:ext cx="1591733" cy="4741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Anatomy</a:t>
              </a:r>
              <a:endParaRPr lang="en-US" dirty="0"/>
            </a:p>
          </p:txBody>
        </p:sp>
      </p:grpSp>
      <p:pic>
        <p:nvPicPr>
          <p:cNvPr id="12" name="Picture 11" descr="Screen Shot 2013-06-24 at 2.37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94" y="1236862"/>
            <a:ext cx="9144000" cy="5670623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1130301"/>
            <a:ext cx="3183467" cy="969433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9-03 at 9.41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438526"/>
          </a:xfrm>
          <a:prstGeom prst="rect">
            <a:avLst/>
          </a:prstGeom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Entity mapping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6900" y="1143000"/>
            <a:ext cx="1968500" cy="50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hlinkClick r:id="rId3"/>
              </a:rPr>
              <a:t>birnlex_1732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1143000"/>
            <a:ext cx="1968500" cy="50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Brodmann</a:t>
            </a:r>
            <a:r>
              <a:rPr lang="en-US" dirty="0" smtClean="0">
                <a:solidFill>
                  <a:srgbClr val="000000"/>
                </a:solidFill>
              </a:rPr>
              <a:t>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6459220" y="1117600"/>
            <a:ext cx="589280" cy="576580"/>
          </a:xfrm>
          <a:prstGeom prst="mathEqual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949" name="TextBox 8"/>
          <p:cNvSpPr txBox="1">
            <a:spLocks noChangeArrowheads="1"/>
          </p:cNvSpPr>
          <p:nvPr/>
        </p:nvSpPr>
        <p:spPr bwMode="auto">
          <a:xfrm>
            <a:off x="1389172" y="6157629"/>
            <a:ext cx="7747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Explicit mapping </a:t>
            </a:r>
            <a:r>
              <a:rPr lang="en-US" dirty="0"/>
              <a:t>of database content </a:t>
            </a:r>
            <a:r>
              <a:rPr lang="en-US" dirty="0" smtClean="0"/>
              <a:t>helps disambiguate non-unique and custom </a:t>
            </a:r>
            <a:r>
              <a:rPr lang="en-US" dirty="0" smtClean="0"/>
              <a:t>terminology:  Google Refine tools and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729350" y="-25400"/>
            <a:ext cx="5770125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and extending ontologies: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Neurolex.org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455737" y="6480175"/>
            <a:ext cx="24272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neurolex.org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2913062" cy="78175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/>
              <a:t>Semantic </a:t>
            </a:r>
            <a:r>
              <a:rPr lang="en-US" dirty="0" err="1" smtClean="0"/>
              <a:t>MediWiki</a:t>
            </a:r>
            <a:endParaRPr lang="en-US" dirty="0" smtClean="0"/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dirty="0" smtClean="0"/>
              <a:t>Provide </a:t>
            </a:r>
            <a:r>
              <a:rPr lang="en-US" dirty="0"/>
              <a:t>a simple</a:t>
            </a:r>
            <a:r>
              <a:rPr lang="en-US" dirty="0" smtClean="0"/>
              <a:t> interface </a:t>
            </a:r>
            <a:r>
              <a:rPr lang="en-US" dirty="0"/>
              <a:t>for defining the concepts required</a:t>
            </a:r>
            <a:endParaRPr lang="en-US" dirty="0" smtClean="0"/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/>
              <a:t>Light </a:t>
            </a:r>
            <a:r>
              <a:rPr lang="en-US" sz="1400" dirty="0"/>
              <a:t>weight semantics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/>
              <a:t>Good teaching tool for learning about semantic integration and the benefits of a consistent semantic </a:t>
            </a:r>
            <a:r>
              <a:rPr lang="en-US" sz="1400" dirty="0" smtClean="0"/>
              <a:t>framework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dirty="0"/>
              <a:t>Community based: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/>
              <a:t>Anyone can contribute their terms, concepts, things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/>
              <a:t>Anyone can edit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/>
              <a:t>Anyone can </a:t>
            </a:r>
            <a:r>
              <a:rPr lang="en-US" sz="1400" dirty="0" smtClean="0">
                <a:solidFill>
                  <a:schemeClr val="accent2"/>
                </a:solidFill>
              </a:rPr>
              <a:t>link</a:t>
            </a:r>
            <a:endParaRPr lang="en-US" sz="1600" dirty="0" smtClean="0">
              <a:solidFill>
                <a:srgbClr val="C0504D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C0504D"/>
                </a:solidFill>
              </a:rPr>
              <a:t>Accessible:  searched by Google</a:t>
            </a:r>
            <a:endParaRPr lang="en-US" sz="1600" dirty="0" smtClean="0"/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/>
              <a:t>Growing into a significant knowledge base for neuroscience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/>
              <a:t>International </a:t>
            </a:r>
            <a:r>
              <a:rPr lang="en-US" sz="1600" dirty="0" err="1" smtClean="0"/>
              <a:t>Neuroinformatics</a:t>
            </a:r>
            <a:r>
              <a:rPr lang="en-US" sz="1600" dirty="0" smtClean="0"/>
              <a:t> Coordinating Facility 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endParaRPr lang="en-US" sz="1600" dirty="0"/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endParaRPr lang="en-US" sz="1600" dirty="0"/>
          </a:p>
          <a:p>
            <a:pPr>
              <a:spcBef>
                <a:spcPts val="600"/>
              </a:spcBef>
              <a:defRPr/>
            </a:pPr>
            <a:endParaRPr lang="en-US" sz="1600" dirty="0"/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endParaRPr lang="en-US" sz="1600" dirty="0"/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5876925" y="5934075"/>
            <a:ext cx="262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Demo  D03</a:t>
            </a:r>
          </a:p>
        </p:txBody>
      </p:sp>
      <p:pic>
        <p:nvPicPr>
          <p:cNvPr id="25607" name="Picture 13" descr="Screen shot 2012-05-18 at 11.45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1117600"/>
            <a:ext cx="616267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shot 2012-05-18 at 11.46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66" y="2186517"/>
            <a:ext cx="4776634" cy="5142442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883025" y="6480175"/>
            <a:ext cx="52609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Larson et al, Frontiers in </a:t>
            </a:r>
            <a:r>
              <a:rPr lang="en-US" dirty="0" err="1" smtClean="0"/>
              <a:t>Neuroinformatics</a:t>
            </a:r>
            <a:r>
              <a:rPr lang="en-US" dirty="0" smtClean="0"/>
              <a:t>, in press</a:t>
            </a:r>
            <a:endParaRPr lang="en-US" dirty="0"/>
          </a:p>
        </p:txBody>
      </p:sp>
      <p:pic>
        <p:nvPicPr>
          <p:cNvPr id="9" name="Picture 8" descr="Screen Shot 2013-10-01 at 3.01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43" y="-25400"/>
            <a:ext cx="25087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NIF?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NIF</a:t>
            </a:r>
            <a:endParaRPr lang="en-US" dirty="0"/>
          </a:p>
        </p:txBody>
      </p:sp>
      <p:pic>
        <p:nvPicPr>
          <p:cNvPr id="14" name="Picture 13" descr="Screen Shot 2013-09-30 at 5.47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3"/>
            <a:ext cx="8968978" cy="6858000"/>
          </a:xfrm>
          <a:prstGeom prst="rect">
            <a:avLst/>
          </a:prstGeom>
        </p:spPr>
      </p:pic>
      <p:pic>
        <p:nvPicPr>
          <p:cNvPr id="7" name="Content Placeholder 6" descr="Screen Shot 2013-09-30 at 2.28.04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231" r="-5231"/>
          <a:stretch>
            <a:fillRect/>
          </a:stretch>
        </p:blipFill>
        <p:spPr>
          <a:xfrm>
            <a:off x="1312332" y="890166"/>
            <a:ext cx="3673632" cy="215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892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knowledge in the web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g6-WebTraff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6" y="2252219"/>
            <a:ext cx="6934827" cy="395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6948" y="6211669"/>
            <a:ext cx="55498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Because they are static URL’s, Wikis are searchable by Google</a:t>
            </a:r>
            <a:endParaRPr lang="en-US" dirty="0"/>
          </a:p>
        </p:txBody>
      </p:sp>
      <p:pic>
        <p:nvPicPr>
          <p:cNvPr id="9" name="Picture 8" descr="Screen Shot 2013-08-25 at 12.48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73" y="885158"/>
            <a:ext cx="6629400" cy="12827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Data Services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7277100" y="4991100"/>
            <a:ext cx="546100" cy="12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99400" y="4800600"/>
            <a:ext cx="94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</a:p>
          <a:p>
            <a:r>
              <a:rPr lang="en-US" dirty="0" smtClean="0"/>
              <a:t>Planned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289800" y="5270500"/>
            <a:ext cx="546100" cy="12700"/>
          </a:xfrm>
          <a:prstGeom prst="line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82900" y="2387601"/>
            <a:ext cx="4051300" cy="345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73700" y="1143001"/>
            <a:ext cx="3359142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4700" y="2616201"/>
            <a:ext cx="5549900" cy="174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1574780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Vocabulary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NITRC (</a:t>
            </a:r>
            <a:r>
              <a:rPr lang="en-US" dirty="0" err="1" smtClean="0"/>
              <a:t>autocomplete</a:t>
            </a:r>
            <a:r>
              <a:rPr lang="en-US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Neuroscience.com</a:t>
            </a:r>
            <a:r>
              <a:rPr lang="en-US" dirty="0" smtClean="0"/>
              <a:t> (annotate)</a:t>
            </a:r>
          </a:p>
          <a:p>
            <a:pPr marL="800100" lvl="1" indent="-342900"/>
            <a:r>
              <a:rPr lang="en-US" dirty="0" smtClean="0"/>
              <a:t>3.   INCF </a:t>
            </a:r>
            <a:r>
              <a:rPr lang="en-US" dirty="0" err="1" smtClean="0"/>
              <a:t>Atlasing</a:t>
            </a:r>
            <a:r>
              <a:rPr lang="en-US" dirty="0" smtClean="0"/>
              <a:t> tools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 Summary (NIF Navigator)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NIDA, Blueprint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NeuroLex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Individual Data Sources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DOMEO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OneMind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Eagle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DISCO Services (</a:t>
            </a:r>
            <a:r>
              <a:rPr lang="en-US" dirty="0" err="1" smtClean="0"/>
              <a:t>LinkOut</a:t>
            </a:r>
            <a:r>
              <a:rPr lang="en-US" dirty="0" smtClean="0"/>
              <a:t>) 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PubMed</a:t>
            </a:r>
            <a:r>
              <a:rPr lang="en-US" dirty="0" smtClean="0"/>
              <a:t> </a:t>
            </a:r>
          </a:p>
        </p:txBody>
      </p:sp>
      <p:pic>
        <p:nvPicPr>
          <p:cNvPr id="18" name="Picture 17" descr="Picture 17.png"/>
          <p:cNvPicPr>
            <a:picLocks noChangeAspect="1"/>
          </p:cNvPicPr>
          <p:nvPr/>
        </p:nvPicPr>
        <p:blipFill>
          <a:blip r:embed="rId3"/>
          <a:srcRect r="11233"/>
          <a:stretch>
            <a:fillRect/>
          </a:stretch>
        </p:blipFill>
        <p:spPr>
          <a:xfrm>
            <a:off x="3709452" y="952639"/>
            <a:ext cx="5059890" cy="27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Picture 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3860966"/>
            <a:ext cx="3244404" cy="226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Picture 18.png"/>
          <p:cNvPicPr>
            <a:picLocks noChangeAspect="1"/>
          </p:cNvPicPr>
          <p:nvPr/>
        </p:nvPicPr>
        <p:blipFill>
          <a:blip r:embed="rId5"/>
          <a:srcRect l="2445" t="23889" r="2787" b="2222"/>
          <a:stretch>
            <a:fillRect/>
          </a:stretch>
        </p:blipFill>
        <p:spPr>
          <a:xfrm>
            <a:off x="6477000" y="812800"/>
            <a:ext cx="2590800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72000" y="2899741"/>
            <a:ext cx="3238500" cy="190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62579" y="6305900"/>
            <a:ext cx="38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Anita </a:t>
            </a:r>
            <a:r>
              <a:rPr lang="en-US" dirty="0" err="1" smtClean="0"/>
              <a:t>Bandrowski</a:t>
            </a:r>
            <a:r>
              <a:rPr lang="en-US" dirty="0" smtClean="0"/>
              <a:t>, Jeff </a:t>
            </a:r>
            <a:r>
              <a:rPr lang="en-US" dirty="0" err="1" smtClean="0"/>
              <a:t>Grethe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6.png"/>
          <p:cNvPicPr>
            <a:picLocks noChangeAspect="1"/>
          </p:cNvPicPr>
          <p:nvPr/>
        </p:nvPicPr>
        <p:blipFill rotWithShape="1">
          <a:blip r:embed="rId3">
            <a:alphaModFix amt="6000"/>
          </a:blip>
          <a:srcRect l="3178" t="1162" r="13030" b="2405"/>
          <a:stretch/>
        </p:blipFill>
        <p:spPr>
          <a:xfrm>
            <a:off x="0" y="0"/>
            <a:ext cx="9144000" cy="6164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49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use NIF to...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110"/>
            <a:ext cx="5003800" cy="5221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Find resources</a:t>
            </a:r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“Where can I find a translation of </a:t>
            </a:r>
            <a:r>
              <a:rPr lang="en-US" sz="1600" i="1" dirty="0" err="1" smtClean="0"/>
              <a:t>Talaraich</a:t>
            </a:r>
            <a:r>
              <a:rPr lang="en-US" sz="1600" i="1" dirty="0" smtClean="0"/>
              <a:t> to MNI </a:t>
            </a:r>
            <a:r>
              <a:rPr lang="en-US" sz="1600" i="1" dirty="0" err="1" smtClean="0"/>
              <a:t>coorindates</a:t>
            </a:r>
            <a:r>
              <a:rPr lang="en-US" sz="1600" dirty="0" smtClean="0"/>
              <a:t>- NIF Forum</a:t>
            </a:r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“Where are all the </a:t>
            </a:r>
            <a:r>
              <a:rPr lang="en-US" sz="1600" i="1" dirty="0" err="1" smtClean="0"/>
              <a:t>biospecimen</a:t>
            </a:r>
            <a:r>
              <a:rPr lang="en-US" sz="1600" i="1" dirty="0" smtClean="0"/>
              <a:t> repositories?”</a:t>
            </a:r>
            <a:r>
              <a:rPr lang="en-US" sz="1600" dirty="0" smtClean="0"/>
              <a:t>-One Mind for Research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i="1" dirty="0" smtClean="0">
                <a:solidFill>
                  <a:srgbClr val="000000"/>
                </a:solidFill>
              </a:rPr>
              <a:t>What </a:t>
            </a:r>
            <a:r>
              <a:rPr lang="en-US" sz="1600" i="1" dirty="0" err="1" smtClean="0">
                <a:solidFill>
                  <a:srgbClr val="000000"/>
                </a:solidFill>
              </a:rPr>
              <a:t>biospecimen</a:t>
            </a:r>
            <a:r>
              <a:rPr lang="en-US" sz="1600" i="1" dirty="0" smtClean="0">
                <a:solidFill>
                  <a:srgbClr val="000000"/>
                </a:solidFill>
              </a:rPr>
              <a:t> banks are available with tissues from opiate addicts?”-</a:t>
            </a:r>
            <a:r>
              <a:rPr lang="en-US" sz="1600" i="1" dirty="0" smtClean="0">
                <a:solidFill>
                  <a:srgbClr val="000000"/>
                </a:solidFill>
              </a:rPr>
              <a:t>NIH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Find answers</a:t>
            </a:r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What is the amount of data published on males </a:t>
            </a:r>
            <a:r>
              <a:rPr lang="en-US" sz="1600" i="1" dirty="0" err="1" smtClean="0"/>
              <a:t>vs</a:t>
            </a:r>
            <a:r>
              <a:rPr lang="en-US" sz="1600" i="1" dirty="0" smtClean="0"/>
              <a:t> females- NIH</a:t>
            </a:r>
          </a:p>
          <a:p>
            <a:pPr lvl="1">
              <a:spcBef>
                <a:spcPts val="0"/>
              </a:spcBef>
            </a:pPr>
            <a:r>
              <a:rPr lang="en-US" sz="1600" i="1" dirty="0" smtClean="0">
                <a:solidFill>
                  <a:srgbClr val="000000"/>
                </a:solidFill>
              </a:rPr>
              <a:t>“Where is my gene expressed”- </a:t>
            </a:r>
            <a:r>
              <a:rPr lang="en-US" sz="1600" i="1" dirty="0" smtClean="0">
                <a:solidFill>
                  <a:srgbClr val="000000"/>
                </a:solidFill>
              </a:rPr>
              <a:t>Researcher</a:t>
            </a:r>
            <a:endParaRPr lang="en-US" sz="1600" i="1" dirty="0" smtClean="0"/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“What projects to the ventral lateral geniculate nucleus”</a:t>
            </a:r>
            <a:r>
              <a:rPr lang="en-US" sz="1600" i="1" dirty="0" smtClean="0"/>
              <a:t>-researcher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Track </a:t>
            </a:r>
            <a:r>
              <a:rPr lang="en-US" sz="2000" b="1" dirty="0" smtClean="0"/>
              <a:t>resource utilization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What projects are using my antibody/mouse/database</a:t>
            </a:r>
            <a:r>
              <a:rPr lang="en-US" sz="16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Serve as a springboard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NIF ontologies, tools and data resources are used by many groups </a:t>
            </a:r>
            <a:r>
              <a:rPr lang="en-US" sz="1600" i="1" dirty="0" smtClean="0"/>
              <a:t>(20,000 hits/month on NIF services)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NIF technologies and expertise jumpstart related efforts</a:t>
            </a:r>
          </a:p>
          <a:p>
            <a:pPr lvl="1">
              <a:spcBef>
                <a:spcPts val="0"/>
              </a:spcBef>
            </a:pPr>
            <a:endParaRPr lang="en-US" sz="1000" b="1" i="1" dirty="0" smtClean="0"/>
          </a:p>
          <a:p>
            <a:pPr>
              <a:spcBef>
                <a:spcPts val="0"/>
              </a:spcBef>
            </a:pPr>
            <a:endParaRPr lang="en-US" sz="1200" b="1" i="1" dirty="0" smtClean="0"/>
          </a:p>
          <a:p>
            <a:pPr>
              <a:spcBef>
                <a:spcPts val="0"/>
              </a:spcBef>
            </a:pPr>
            <a:endParaRPr lang="en-US" sz="400" b="1" i="1" dirty="0" smtClean="0"/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>
              <a:spcBef>
                <a:spcPts val="0"/>
              </a:spcBef>
            </a:pP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007100"/>
            <a:ext cx="9144000" cy="15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10-01 at 12.05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75" y="785110"/>
            <a:ext cx="3792556" cy="23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3-09-30 at 2.30.49 PM.png"/>
          <p:cNvPicPr>
            <a:picLocks noChangeAspect="1"/>
          </p:cNvPicPr>
          <p:nvPr/>
        </p:nvPicPr>
        <p:blipFill>
          <a:blip r:embed="rId5"/>
          <a:srcRect r="30423" b="50087"/>
          <a:stretch>
            <a:fillRect/>
          </a:stretch>
        </p:blipFill>
        <p:spPr>
          <a:xfrm>
            <a:off x="6723495" y="3048000"/>
            <a:ext cx="3180438" cy="3695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0029" y="6164452"/>
            <a:ext cx="19134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Top search terms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1865" y="415778"/>
            <a:ext cx="19134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Top NIF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2" y="1796532"/>
            <a:ext cx="6773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2298" y="2863334"/>
            <a:ext cx="16246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0989" y="2142093"/>
            <a:ext cx="98261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-33242"/>
            <a:ext cx="89027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NIF Analytics:  The Neuroscience Landscape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1513" y="6000363"/>
            <a:ext cx="38438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Exposing knowledge gaps and biases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0" y="899692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Where are the data?</a:t>
            </a:r>
            <a:endParaRPr lang="en-US" i="1" dirty="0"/>
          </a:p>
        </p:txBody>
      </p:sp>
      <p:pic>
        <p:nvPicPr>
          <p:cNvPr id="10" name="Picture 9" descr="Screen shot 2012-04-14 at 11.0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27" y="2292487"/>
            <a:ext cx="8301815" cy="31140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4300" y="2669579"/>
            <a:ext cx="356233" cy="2478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40534" y="2251357"/>
            <a:ext cx="1037726" cy="526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8260" y="1304880"/>
            <a:ext cx="1657266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Striatum</a:t>
            </a:r>
          </a:p>
          <a:p>
            <a:r>
              <a:rPr lang="en-US" dirty="0" smtClean="0"/>
              <a:t>Hypothalamus</a:t>
            </a:r>
          </a:p>
          <a:p>
            <a:r>
              <a:rPr lang="en-US" dirty="0" smtClean="0"/>
              <a:t>Olfactory bulb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50881" y="5132413"/>
            <a:ext cx="356235" cy="929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>
            <a:off x="1007116" y="5178882"/>
            <a:ext cx="542096" cy="202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9211" y="5381716"/>
            <a:ext cx="165726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4298" y="2530177"/>
            <a:ext cx="356235" cy="929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53721" y="2143347"/>
            <a:ext cx="57311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0279" y="1487457"/>
            <a:ext cx="8983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944792" y="3428554"/>
            <a:ext cx="235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Brain region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9201" y="1789692"/>
            <a:ext cx="235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source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1379" y="1856789"/>
            <a:ext cx="1033276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cxnSp>
        <p:nvCxnSpPr>
          <p:cNvPr id="23" name="Straight Connector 22"/>
          <p:cNvCxnSpPr>
            <a:endCxn id="22" idx="2"/>
          </p:cNvCxnSpPr>
          <p:nvPr/>
        </p:nvCxnSpPr>
        <p:spPr>
          <a:xfrm rot="16200000" flipV="1">
            <a:off x="7449522" y="2424617"/>
            <a:ext cx="39699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7793"/>
            <a:ext cx="91440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 is an initiative of the NIH Blueprint consortium of institutes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types of resources (data, tools, materials, services) are available to the neuroscience community?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are there?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domains do they cover?  What domains do they not cover?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they?</a:t>
            </a:r>
          </a:p>
          <a:p>
            <a:pPr lvl="2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sites</a:t>
            </a:r>
          </a:p>
          <a:p>
            <a:pPr lvl="2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</a:p>
          <a:p>
            <a:pPr lvl="2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</a:p>
          <a:p>
            <a:pPr lvl="2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Supplementary material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uses them?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creates them?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find them?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make them better in the future?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739" y="6491697"/>
            <a:ext cx="2214261" cy="36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neuinfo.org</a:t>
            </a:r>
            <a:endParaRPr lang="en-US" dirty="0"/>
          </a:p>
        </p:txBody>
      </p:sp>
      <p:pic>
        <p:nvPicPr>
          <p:cNvPr id="9" name="Picture 8" descr="Picture 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79"/>
            <a:ext cx="9144000" cy="1416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8363" y="3892875"/>
            <a:ext cx="286856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576"/>
              </a:spcBef>
              <a:buClr>
                <a:schemeClr val="accent1"/>
              </a:buClr>
              <a:buSzPct val="180000"/>
              <a:buFont typeface="Arial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PDF files</a:t>
            </a:r>
          </a:p>
          <a:p>
            <a:pPr lvl="1">
              <a:spcBef>
                <a:spcPts val="576"/>
              </a:spcBef>
              <a:buClr>
                <a:schemeClr val="accent1"/>
              </a:buClr>
              <a:buSzPct val="180000"/>
              <a:buFont typeface="Arial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Desk drawers</a:t>
            </a:r>
          </a:p>
        </p:txBody>
      </p:sp>
      <p:pic>
        <p:nvPicPr>
          <p:cNvPr id="7" name="Picture 6" descr="Picture 56.png"/>
          <p:cNvPicPr>
            <a:picLocks noChangeAspect="1"/>
          </p:cNvPicPr>
          <p:nvPr/>
        </p:nvPicPr>
        <p:blipFill>
          <a:blip r:embed="rId3">
            <a:alphaModFix amt="8000"/>
          </a:blip>
          <a:srcRect l="3253" r="14098"/>
          <a:stretch>
            <a:fillRect/>
          </a:stretch>
        </p:blipFill>
        <p:spPr>
          <a:xfrm>
            <a:off x="0" y="953162"/>
            <a:ext cx="9135701" cy="553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0" y="4035425"/>
            <a:ext cx="4572000" cy="2743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868900"/>
            <a:ext cx="4368800" cy="4833938"/>
          </a:xfrm>
        </p:spPr>
        <p:txBody>
          <a:bodyPr/>
          <a:lstStyle/>
          <a:p>
            <a:r>
              <a:rPr lang="en-US" sz="2400" dirty="0" smtClean="0"/>
              <a:t>Return visits:</a:t>
            </a:r>
          </a:p>
          <a:p>
            <a:pPr lvl="1"/>
            <a:r>
              <a:rPr lang="en-US" sz="2000" dirty="0" smtClean="0"/>
              <a:t>&gt;1000 per month come more than once</a:t>
            </a:r>
          </a:p>
          <a:p>
            <a:r>
              <a:rPr lang="en-US" sz="2400" dirty="0" smtClean="0"/>
              <a:t>196 sites have NIF links on their pages</a:t>
            </a:r>
          </a:p>
          <a:p>
            <a:r>
              <a:rPr lang="en-US" sz="2400" dirty="0" smtClean="0"/>
              <a:t>&gt; 100 research libraries list us in their library guides</a:t>
            </a:r>
          </a:p>
          <a:p>
            <a:pPr lvl="1"/>
            <a:r>
              <a:rPr lang="en-US" sz="2000" dirty="0" smtClean="0"/>
              <a:t>~350 colleges and universities visit per month</a:t>
            </a:r>
          </a:p>
          <a:p>
            <a:r>
              <a:rPr lang="en-US" sz="2400" dirty="0" smtClean="0"/>
              <a:t>3 professional societies</a:t>
            </a:r>
          </a:p>
          <a:p>
            <a:r>
              <a:rPr lang="en-US" sz="2400" dirty="0" smtClean="0"/>
              <a:t>&gt; 21 papers that </a:t>
            </a:r>
            <a:r>
              <a:rPr lang="en-US" sz="2400" i="1" dirty="0" smtClean="0"/>
              <a:t>use</a:t>
            </a:r>
            <a:r>
              <a:rPr lang="en-US" sz="2400" dirty="0" smtClean="0"/>
              <a:t> NIF</a:t>
            </a:r>
          </a:p>
          <a:p>
            <a:pPr lvl="1"/>
            <a:r>
              <a:rPr lang="en-US" sz="2000" dirty="0" smtClean="0"/>
              <a:t>2 that mention uses of data</a:t>
            </a:r>
          </a:p>
          <a:p>
            <a:pPr lvl="1"/>
            <a:r>
              <a:rPr lang="en-US" sz="2000" dirty="0" smtClean="0"/>
              <a:t>5 that use NIF ontology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</p:txBody>
      </p:sp>
      <p:pic>
        <p:nvPicPr>
          <p:cNvPr id="7" name="Picture 6" descr="Screen Shot 2013-09-30 at 3.09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66775"/>
            <a:ext cx="3657600" cy="328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3-09-30 at 3.12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3495675"/>
            <a:ext cx="1651000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4572000" y="40354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034374"/>
            <a:ext cx="7772400" cy="1362075"/>
          </a:xfrm>
        </p:spPr>
        <p:txBody>
          <a:bodyPr/>
          <a:lstStyle/>
          <a:p>
            <a:r>
              <a:rPr lang="en-US" dirty="0" smtClean="0"/>
              <a:t>NIF Resource Services:  Linking and tracking resource utilization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resource growth and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0225"/>
            <a:ext cx="3691467" cy="4833938"/>
          </a:xfrm>
        </p:spPr>
        <p:txBody>
          <a:bodyPr/>
          <a:lstStyle/>
          <a:p>
            <a:r>
              <a:rPr lang="en-US" dirty="0" smtClean="0"/>
              <a:t>Promoting resources in our federation</a:t>
            </a:r>
          </a:p>
          <a:p>
            <a:pPr lvl="1"/>
            <a:r>
              <a:rPr lang="en-US" dirty="0" smtClean="0"/>
              <a:t>Webinar series</a:t>
            </a:r>
          </a:p>
          <a:p>
            <a:pPr lvl="1"/>
            <a:r>
              <a:rPr lang="en-US" dirty="0" smtClean="0"/>
              <a:t>NIF Digest</a:t>
            </a:r>
          </a:p>
          <a:p>
            <a:r>
              <a:rPr lang="en-US" dirty="0" smtClean="0"/>
              <a:t>Providing resource growth statistics</a:t>
            </a:r>
          </a:p>
          <a:p>
            <a:r>
              <a:rPr lang="en-US" dirty="0" smtClean="0"/>
              <a:t>Making sure resources are “alive”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67206" y="1198563"/>
            <a:ext cx="3367360" cy="4734428"/>
            <a:chOff x="3829307" y="1198563"/>
            <a:chExt cx="3367360" cy="4734428"/>
          </a:xfrm>
        </p:grpSpPr>
        <p:pic>
          <p:nvPicPr>
            <p:cNvPr id="4" name="Picture 3" descr="Screen Shot 2013-09-30 at 2.25.47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9307" y="1198563"/>
              <a:ext cx="3367360" cy="4365096"/>
            </a:xfrm>
            <a:prstGeom prst="rect">
              <a:avLst/>
            </a:prstGeom>
            <a:ln>
              <a:solidFill>
                <a:srgbClr val="4F81BD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829307" y="5563659"/>
              <a:ext cx="336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25 databases for August 2013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0" y="6097601"/>
            <a:ext cx="4419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NIF provides support for resource providers;  they are our customers too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4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DISCO Dashboard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2CC5-36DC-EA49-AF74-C705ED2BE0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982" t="2355" r="1168" b="19600"/>
          <a:stretch/>
        </p:blipFill>
        <p:spPr bwMode="auto">
          <a:xfrm>
            <a:off x="190499" y="1193800"/>
            <a:ext cx="7315201" cy="4165600"/>
          </a:xfrm>
          <a:prstGeom prst="rect">
            <a:avLst/>
          </a:prstGeom>
          <a:ln>
            <a:noFill/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292" t="10180" r="3095" b="34438"/>
          <a:stretch/>
        </p:blipFill>
        <p:spPr bwMode="auto">
          <a:xfrm>
            <a:off x="2514599" y="3804946"/>
            <a:ext cx="5549901" cy="226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48200" y="1435100"/>
            <a:ext cx="4241800" cy="3035300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</a:ln>
          <a:effectLst>
            <a:outerShdw blurRad="203200" dist="152400" dir="27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Management of registry resources through a single administrative dashboard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ssociated </a:t>
            </a:r>
            <a:r>
              <a:rPr lang="en-US" sz="2000" dirty="0">
                <a:solidFill>
                  <a:srgbClr val="000000"/>
                </a:solidFill>
              </a:rPr>
              <a:t>discovery </a:t>
            </a:r>
            <a:r>
              <a:rPr lang="en-US" sz="2000" dirty="0" smtClean="0">
                <a:solidFill>
                  <a:srgbClr val="000000"/>
                </a:solidFill>
              </a:rPr>
              <a:t>pipeline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Tools </a:t>
            </a:r>
            <a:r>
              <a:rPr lang="en-US" sz="2000" dirty="0">
                <a:solidFill>
                  <a:srgbClr val="000000"/>
                </a:solidFill>
              </a:rPr>
              <a:t>to manage data </a:t>
            </a:r>
            <a:r>
              <a:rPr lang="en-US" sz="2000" dirty="0" smtClean="0">
                <a:solidFill>
                  <a:srgbClr val="000000"/>
                </a:solidFill>
              </a:rPr>
              <a:t>updates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Change tracking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Globally unique identifier creation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6199880"/>
            <a:ext cx="659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5A6F8C"/>
                </a:solidFill>
              </a:rPr>
              <a:t>Luis </a:t>
            </a:r>
            <a:r>
              <a:rPr lang="en-US" b="1" dirty="0" err="1" smtClean="0">
                <a:solidFill>
                  <a:srgbClr val="5A6F8C"/>
                </a:solidFill>
              </a:rPr>
              <a:t>Marenco</a:t>
            </a:r>
            <a:r>
              <a:rPr lang="en-US" b="1" dirty="0" smtClean="0">
                <a:solidFill>
                  <a:srgbClr val="5A6F8C"/>
                </a:solidFill>
              </a:rPr>
              <a:t>, </a:t>
            </a:r>
            <a:r>
              <a:rPr lang="en-US" b="1" dirty="0" err="1" smtClean="0">
                <a:solidFill>
                  <a:srgbClr val="5A6F8C"/>
                </a:solidFill>
              </a:rPr>
              <a:t>Rixin</a:t>
            </a:r>
            <a:r>
              <a:rPr lang="en-US" b="1" dirty="0" smtClean="0">
                <a:solidFill>
                  <a:srgbClr val="5A6F8C"/>
                </a:solidFill>
              </a:rPr>
              <a:t> Wang, </a:t>
            </a:r>
            <a:r>
              <a:rPr lang="en-US" b="1" dirty="0" err="1" smtClean="0">
                <a:solidFill>
                  <a:srgbClr val="5A6F8C"/>
                </a:solidFill>
              </a:rPr>
              <a:t>Perrry</a:t>
            </a:r>
            <a:r>
              <a:rPr lang="en-US" b="1" dirty="0" smtClean="0">
                <a:solidFill>
                  <a:srgbClr val="5A6F8C"/>
                </a:solidFill>
              </a:rPr>
              <a:t> Miller, Gordon Shepherd</a:t>
            </a:r>
            <a:endParaRPr lang="en-US" b="1" dirty="0">
              <a:solidFill>
                <a:srgbClr val="5A6F8C"/>
              </a:solidFill>
            </a:endParaRPr>
          </a:p>
          <a:p>
            <a:pPr algn="r"/>
            <a:r>
              <a:rPr lang="en-US" b="1" dirty="0" smtClean="0">
                <a:solidFill>
                  <a:srgbClr val="5A6F8C"/>
                </a:solidFill>
              </a:rPr>
              <a:t>Yale University</a:t>
            </a:r>
            <a:endParaRPr lang="en-US" b="1" dirty="0">
              <a:solidFill>
                <a:srgbClr val="5A6F8C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4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Cross-index and resource integration</a:t>
            </a:r>
            <a:endParaRPr lang="en-US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0" y="1077793"/>
            <a:ext cx="5334000" cy="2867264"/>
          </a:xfrm>
          <a:prstGeom prst="rect">
            <a:avLst/>
          </a:prstGeom>
          <a:ln w="28575" cap="flat" cmpd="sng" algn="ctr">
            <a:solidFill>
              <a:srgbClr val="092D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10"/>
          <p:cNvGrpSpPr>
            <a:grpSpLocks noGrp="1"/>
          </p:cNvGrpSpPr>
          <p:nvPr/>
        </p:nvGrpSpPr>
        <p:grpSpPr>
          <a:xfrm>
            <a:off x="4011898" y="1966118"/>
            <a:ext cx="4981003" cy="2925763"/>
            <a:chOff x="0" y="1803457"/>
            <a:chExt cx="9144000" cy="464141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6" name="Picture 5" descr="Picture 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03457"/>
              <a:ext cx="9144000" cy="11544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7" name="Picture 6" descr="Picture 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19400"/>
              <a:ext cx="9144000" cy="36254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10" name="Content Placeholder 3" descr="Screen Shot 2013-06-24 at 5.42.29 PM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4233831"/>
            <a:ext cx="4885267" cy="241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3-06-24 at 5.48.1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70" y="5531406"/>
            <a:ext cx="1601830" cy="747962"/>
          </a:xfrm>
          <a:prstGeom prst="rect">
            <a:avLst/>
          </a:prstGeom>
        </p:spPr>
      </p:pic>
      <p:pic>
        <p:nvPicPr>
          <p:cNvPr id="12" name="Picture 11" descr="Screen Shot 2013-10-02 at 2.11.25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00" y="2693824"/>
            <a:ext cx="1879600" cy="7747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875867" y="1077793"/>
            <a:ext cx="2235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NIF Data Federation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40366" y="4977408"/>
            <a:ext cx="2235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Pub Med Link Out via NIF Link Out Broker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6864" y="6013072"/>
            <a:ext cx="29871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Literature annotation with unique identifiers via DOMEO</a:t>
            </a: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2269067" y="3183467"/>
            <a:ext cx="701103" cy="170841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 rot="2197651">
            <a:off x="4184164" y="3468524"/>
            <a:ext cx="701103" cy="170841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 rot="18150265">
            <a:off x="3528388" y="1111911"/>
            <a:ext cx="701103" cy="170841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Requests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833938"/>
          </a:xfrm>
        </p:spPr>
        <p:txBody>
          <a:bodyPr/>
          <a:lstStyle/>
          <a:p>
            <a:r>
              <a:rPr lang="en-US" sz="2400" dirty="0" smtClean="0"/>
              <a:t>Make it easier to find resources:</a:t>
            </a:r>
          </a:p>
          <a:p>
            <a:pPr lvl="1"/>
            <a:r>
              <a:rPr lang="en-US" sz="2000" dirty="0" smtClean="0"/>
              <a:t>Spell checking</a:t>
            </a:r>
          </a:p>
          <a:p>
            <a:pPr lvl="1"/>
            <a:r>
              <a:rPr lang="en-US" sz="2000" dirty="0" smtClean="0"/>
              <a:t>More expressive search, e.g., questions</a:t>
            </a:r>
          </a:p>
          <a:p>
            <a:r>
              <a:rPr lang="en-US" sz="2400" dirty="0" smtClean="0"/>
              <a:t>Make it easier to track usage</a:t>
            </a:r>
          </a:p>
          <a:p>
            <a:pPr lvl="1"/>
            <a:r>
              <a:rPr lang="en-US" sz="2000" dirty="0" smtClean="0"/>
              <a:t>Resource identification project-NIF Registry identifiers into published literature</a:t>
            </a:r>
          </a:p>
          <a:p>
            <a:r>
              <a:rPr lang="en-US" sz="2400" dirty="0" smtClean="0"/>
              <a:t>Personalized services</a:t>
            </a:r>
          </a:p>
          <a:p>
            <a:pPr lvl="1"/>
            <a:r>
              <a:rPr lang="en-US" sz="2000" dirty="0" smtClean="0"/>
              <a:t>Send updates/new sources that are relevant</a:t>
            </a:r>
          </a:p>
          <a:p>
            <a:pPr lvl="1"/>
            <a:r>
              <a:rPr lang="en-US" sz="2000" dirty="0" smtClean="0"/>
              <a:t>“other people who searched for X looked at Y”</a:t>
            </a:r>
          </a:p>
          <a:p>
            <a:r>
              <a:rPr lang="en-US" sz="2400" dirty="0" smtClean="0"/>
              <a:t>Ranking of data federation results</a:t>
            </a:r>
          </a:p>
          <a:p>
            <a:r>
              <a:rPr lang="en-US" sz="2400" dirty="0" smtClean="0"/>
              <a:t>Keeping contents current</a:t>
            </a:r>
          </a:p>
          <a:p>
            <a:r>
              <a:rPr lang="en-US" sz="2400" dirty="0" smtClean="0"/>
              <a:t>Measuring success:</a:t>
            </a:r>
          </a:p>
          <a:p>
            <a:pPr lvl="1"/>
            <a:r>
              <a:rPr lang="en-US" sz="2000" dirty="0" smtClean="0"/>
              <a:t>Are we reaching our core audience;  how can we tell?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487333"/>
            <a:ext cx="9144000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912533" y="6163733"/>
            <a:ext cx="6231467" cy="6942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NIF recently redesigned the portal to decouple the front end and the back end to make NIF more flexible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21" y="55563"/>
            <a:ext cx="8229600" cy="1143000"/>
          </a:xfrm>
        </p:spPr>
        <p:txBody>
          <a:bodyPr/>
          <a:lstStyle/>
          <a:p>
            <a:r>
              <a:rPr lang="en-US" dirty="0" smtClean="0"/>
              <a:t>Resource View</a:t>
            </a:r>
            <a:endParaRPr lang="en-US" dirty="0"/>
          </a:p>
        </p:txBody>
      </p:sp>
      <p:pic>
        <p:nvPicPr>
          <p:cNvPr id="9" name="Picture 8" descr="Screen Shot 2013-10-01 at 2.18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462"/>
            <a:ext cx="9144000" cy="58805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35603" y="5079993"/>
            <a:ext cx="3014136" cy="10668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Snippets constructed from data record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37201" y="4013189"/>
            <a:ext cx="2807848" cy="965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Combines Registry and selected databases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35602" y="283197"/>
            <a:ext cx="3149600" cy="5926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dev.scicrunch.com/nif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the Registry Current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738" y="4239341"/>
            <a:ext cx="8303766" cy="4114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 lvl="1"/>
            <a:r>
              <a:rPr lang="en-US" sz="1800" dirty="0" smtClean="0"/>
              <a:t>NIF employs an automated link checker </a:t>
            </a:r>
          </a:p>
          <a:p>
            <a:pPr lvl="1"/>
            <a:r>
              <a:rPr lang="en-US" sz="1800" dirty="0" smtClean="0"/>
              <a:t>Last analysis:  478/6100 invalid URL’s (~8%)</a:t>
            </a:r>
          </a:p>
          <a:p>
            <a:pPr lvl="1"/>
            <a:r>
              <a:rPr lang="en-US" sz="1800" dirty="0" smtClean="0"/>
              <a:t>199 can’t locate at another university or</a:t>
            </a:r>
            <a:r>
              <a:rPr lang="en-US" sz="1800" dirty="0" smtClean="0"/>
              <a:t> URL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out of service (~3%)</a:t>
            </a:r>
          </a:p>
          <a:p>
            <a:pPr lvl="1"/>
            <a:r>
              <a:rPr lang="en-US" sz="1800" dirty="0" smtClean="0">
                <a:sym typeface="Wingdings"/>
              </a:rPr>
              <a:t>Bigger issue: </a:t>
            </a:r>
            <a:r>
              <a:rPr lang="en-US" sz="1800" dirty="0" smtClean="0">
                <a:sym typeface="Wingdings"/>
              </a:rPr>
              <a:t> 30-50% of resources </a:t>
            </a:r>
            <a:r>
              <a:rPr lang="en-US" sz="1800" dirty="0" smtClean="0">
                <a:sym typeface="Wingdings"/>
              </a:rPr>
              <a:t>are no longer updated or </a:t>
            </a:r>
            <a:r>
              <a:rPr lang="en-US" sz="1800" dirty="0" smtClean="0">
                <a:sym typeface="Wingdings"/>
              </a:rPr>
              <a:t>maintained</a:t>
            </a:r>
            <a:endParaRPr lang="en-US" sz="1800" dirty="0" smtClean="0">
              <a:sym typeface="Wingdings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062808" y="1282597"/>
            <a:ext cx="6959600" cy="3505200"/>
            <a:chOff x="1193800" y="2907268"/>
            <a:chExt cx="6959600" cy="3505200"/>
          </a:xfrm>
        </p:grpSpPr>
        <p:graphicFrame>
          <p:nvGraphicFramePr>
            <p:cNvPr id="8" name="Chart 7"/>
            <p:cNvGraphicFramePr/>
            <p:nvPr/>
          </p:nvGraphicFramePr>
          <p:xfrm>
            <a:off x="1193800" y="2907268"/>
            <a:ext cx="66548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1371600" y="3276600"/>
            <a:ext cx="6781800" cy="283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 rot="5400000">
            <a:off x="6870696" y="3180157"/>
            <a:ext cx="267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added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6843" y="2443953"/>
            <a:ext cx="186015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updated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14133" y="6197600"/>
            <a:ext cx="6129867" cy="66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NIF has 5 years of data tracking digital resources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108" y="197949"/>
            <a:ext cx="4822506" cy="1143000"/>
          </a:xfrm>
        </p:spPr>
        <p:txBody>
          <a:bodyPr/>
          <a:lstStyle/>
          <a:p>
            <a:r>
              <a:rPr lang="en-US" b="1" dirty="0" smtClean="0"/>
              <a:t>Keeping content up to date</a:t>
            </a:r>
            <a:endParaRPr lang="en-US" b="1" dirty="0"/>
          </a:p>
        </p:txBody>
      </p:sp>
      <p:pic>
        <p:nvPicPr>
          <p:cNvPr id="5" name="Picture 4" descr="Screen Shot 2013-06-23 at 7.32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178525"/>
            <a:ext cx="3776410" cy="2192888"/>
          </a:xfrm>
          <a:prstGeom prst="rect">
            <a:avLst/>
          </a:prstGeom>
        </p:spPr>
      </p:pic>
      <p:pic>
        <p:nvPicPr>
          <p:cNvPr id="7" name="Picture 6" descr="Screen Shot 2013-06-23 at 7.31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6" y="2441407"/>
            <a:ext cx="3776410" cy="2208065"/>
          </a:xfrm>
          <a:prstGeom prst="rect">
            <a:avLst/>
          </a:prstGeom>
        </p:spPr>
      </p:pic>
      <p:pic>
        <p:nvPicPr>
          <p:cNvPr id="8" name="Picture 7" descr="Screen Shot 2013-06-23 at 7.32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01" y="4719466"/>
            <a:ext cx="3676721" cy="2132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391" y="593838"/>
            <a:ext cx="158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Connectome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391" y="2804233"/>
            <a:ext cx="158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Tractography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0391" y="4965143"/>
            <a:ext cx="158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01095"/>
            <a:ext cx="38070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New tags come into existence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New resource types come into existence, e.g., Mobile apps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Resources add new types of content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Change name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Change scope</a:t>
            </a:r>
          </a:p>
          <a:p>
            <a:pPr marL="0" lvl="1">
              <a:buFont typeface="Arial"/>
              <a:buChar char="•"/>
            </a:pPr>
            <a:r>
              <a:rPr lang="en-US" sz="2400" dirty="0" smtClean="0"/>
              <a:t>&gt; 7000 updates to the registry last year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23566" y="6020855"/>
            <a:ext cx="483281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It’s a challenge to keep the registry up to date;  sitemaps, curation, ontologies, community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07100"/>
            <a:ext cx="9144000" cy="15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2" y="28287"/>
            <a:ext cx="8880828" cy="1143000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Neuroscience Information Framework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3472" y="1303337"/>
            <a:ext cx="340712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NIF has developed a production technology platform for researchers to: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Analyze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Integrate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neuroscience-relevant information</a:t>
            </a:r>
            <a:endParaRPr lang="en-US" dirty="0" smtClean="0"/>
          </a:p>
          <a:p>
            <a:r>
              <a:rPr lang="en-US" dirty="0" smtClean="0"/>
              <a:t>Since 2008, NIF has assembled the largest searchable catalog of neuroscience data and resources on the web</a:t>
            </a:r>
          </a:p>
          <a:p>
            <a:r>
              <a:rPr lang="en-US" dirty="0" smtClean="0"/>
              <a:t>Cost-effective and innovative strategy for managing data assets</a:t>
            </a:r>
            <a:endParaRPr lang="en-US" dirty="0"/>
          </a:p>
        </p:txBody>
      </p:sp>
      <p:pic>
        <p:nvPicPr>
          <p:cNvPr id="9" name="Picture 8" descr="Screen Shot 2013-06-09 at 7.05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303337"/>
            <a:ext cx="4572000" cy="333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86322" y="463846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“This unique data depository serves as a model for other Web sites to provide research data. “ </a:t>
            </a:r>
            <a:r>
              <a:rPr lang="en-US" dirty="0" smtClean="0"/>
              <a:t>- </a:t>
            </a:r>
            <a:r>
              <a:rPr lang="en-US" b="1" dirty="0" smtClean="0"/>
              <a:t>Choice Reviews Online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55100" y="506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2822" y="5694159"/>
            <a:ext cx="46355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NIF is poised to capitalize on the new tools and emphasis on big data and open science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1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99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Musings from the NIF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4" y="1255403"/>
            <a:ext cx="8896586" cy="3962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Every resource is resource limited:  few have enough time, money, staff or  expertise required to do everything they would like</a:t>
            </a:r>
          </a:p>
          <a:p>
            <a:pPr lvl="1"/>
            <a:r>
              <a:rPr lang="en-US" sz="1800" dirty="0" smtClean="0"/>
              <a:t>If the market can support 11 MRI databases, fine</a:t>
            </a:r>
          </a:p>
          <a:p>
            <a:pPr lvl="1"/>
            <a:r>
              <a:rPr lang="en-US" sz="1800" dirty="0" smtClean="0"/>
              <a:t>Some consolidation, coordination is usually warranted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Big, broad and messy beats small, narrow and neat</a:t>
            </a:r>
          </a:p>
          <a:p>
            <a:pPr lvl="1"/>
            <a:r>
              <a:rPr lang="en-US" sz="1800" dirty="0" smtClean="0"/>
              <a:t>Without trying to integrate a lot of data, we will not know what needs to be done</a:t>
            </a:r>
          </a:p>
          <a:p>
            <a:pPr lvl="1"/>
            <a:r>
              <a:rPr lang="en-US" sz="1800" dirty="0" smtClean="0"/>
              <a:t>Progressive refinement;  addition of complexity through layers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Be flexible and opportunistic</a:t>
            </a:r>
          </a:p>
          <a:p>
            <a:pPr lvl="1"/>
            <a:r>
              <a:rPr lang="en-US" sz="1800" dirty="0" smtClean="0"/>
              <a:t>A single  optimal technology/container for all types of scientific data and information does not exist;  technology is changing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Think globally;  act locally:</a:t>
            </a:r>
          </a:p>
          <a:p>
            <a:pPr lvl="1"/>
            <a:r>
              <a:rPr lang="en-US" sz="1800" dirty="0" smtClean="0"/>
              <a:t>No source, not even NIF, is THE source;  we are all a source</a:t>
            </a:r>
          </a:p>
          <a:p>
            <a:pPr lvl="1"/>
            <a:r>
              <a:rPr lang="en-US" sz="1800" dirty="0" smtClean="0"/>
              <a:t>Think about interoperation from the inception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609600" y="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NIF team (past and present)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381000" y="1066800"/>
            <a:ext cx="4724400" cy="4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smtClean="0"/>
              <a:t>Jeff </a:t>
            </a:r>
            <a:r>
              <a:rPr lang="en-US" sz="1600" dirty="0" err="1" smtClean="0"/>
              <a:t>Grethe</a:t>
            </a:r>
            <a:r>
              <a:rPr lang="en-US" sz="1600" dirty="0" smtClean="0"/>
              <a:t>, UCSD, Co Investigator, Interim PI</a:t>
            </a:r>
          </a:p>
          <a:p>
            <a:pPr>
              <a:spcBef>
                <a:spcPts val="400"/>
              </a:spcBef>
            </a:pPr>
            <a:r>
              <a:rPr lang="en-US" sz="1600" dirty="0" err="1" smtClean="0"/>
              <a:t>Amarnath</a:t>
            </a:r>
            <a:r>
              <a:rPr lang="en-US" sz="1600" dirty="0" smtClean="0"/>
              <a:t> </a:t>
            </a:r>
            <a:r>
              <a:rPr lang="en-US" sz="1600" dirty="0"/>
              <a:t>Gupta, UCSD, Co Investigator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Anita </a:t>
            </a:r>
            <a:r>
              <a:rPr lang="en-US" sz="1600" dirty="0" err="1" smtClean="0"/>
              <a:t>Bandrowski</a:t>
            </a:r>
            <a:r>
              <a:rPr lang="en-US" sz="1600" dirty="0" smtClean="0"/>
              <a:t>, NIF Project Leader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Gordon </a:t>
            </a:r>
            <a:r>
              <a:rPr lang="en-US" sz="1600" dirty="0"/>
              <a:t>Shepherd, Yale University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Perry Miller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Luis </a:t>
            </a:r>
            <a:r>
              <a:rPr lang="en-US" sz="1600" dirty="0" err="1" smtClean="0"/>
              <a:t>Marenco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err="1" smtClean="0"/>
              <a:t>Rixin</a:t>
            </a:r>
            <a:r>
              <a:rPr lang="en-US" sz="1600" dirty="0" smtClean="0"/>
              <a:t> Wang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David Van Essen, Washington University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Erin Reid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Paul Sternberg, Cal Tech</a:t>
            </a:r>
          </a:p>
          <a:p>
            <a:pPr>
              <a:spcBef>
                <a:spcPts val="400"/>
              </a:spcBef>
            </a:pPr>
            <a:r>
              <a:rPr lang="en-US" sz="1600" dirty="0" err="1"/>
              <a:t>Arun</a:t>
            </a:r>
            <a:r>
              <a:rPr lang="en-US" sz="1600" dirty="0"/>
              <a:t> </a:t>
            </a:r>
            <a:r>
              <a:rPr lang="en-US" sz="1600" dirty="0" err="1"/>
              <a:t>Rangarajan</a:t>
            </a:r>
            <a:endParaRPr lang="en-US" sz="1600" dirty="0"/>
          </a:p>
          <a:p>
            <a:pPr>
              <a:spcBef>
                <a:spcPts val="400"/>
              </a:spcBef>
            </a:pPr>
            <a:r>
              <a:rPr lang="en-US" sz="1600" dirty="0"/>
              <a:t>Hans Michael </a:t>
            </a:r>
            <a:r>
              <a:rPr lang="en-US" sz="1600" dirty="0" smtClean="0"/>
              <a:t>Muller</a:t>
            </a:r>
          </a:p>
          <a:p>
            <a:pPr>
              <a:spcBef>
                <a:spcPts val="400"/>
              </a:spcBef>
            </a:pPr>
            <a:r>
              <a:rPr lang="en-US" sz="1600" dirty="0" err="1" smtClean="0"/>
              <a:t>Yuling</a:t>
            </a:r>
            <a:r>
              <a:rPr lang="en-US" sz="1600" dirty="0" smtClean="0"/>
              <a:t> Li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Giorgio Ascoli, George Mason University</a:t>
            </a:r>
          </a:p>
          <a:p>
            <a:pPr>
              <a:spcBef>
                <a:spcPts val="400"/>
              </a:spcBef>
            </a:pPr>
            <a:r>
              <a:rPr lang="en-US" sz="1600" dirty="0" err="1"/>
              <a:t>Sridevi</a:t>
            </a:r>
            <a:r>
              <a:rPr lang="en-US" sz="1600" dirty="0"/>
              <a:t> </a:t>
            </a:r>
            <a:r>
              <a:rPr lang="en-US" sz="1600" dirty="0" err="1" smtClean="0"/>
              <a:t>Polavarum</a:t>
            </a:r>
            <a:endParaRPr lang="en-US" sz="1600" dirty="0" smtClean="0"/>
          </a:p>
        </p:txBody>
      </p:sp>
      <p:sp>
        <p:nvSpPr>
          <p:cNvPr id="17412" name="Text Box 1027"/>
          <p:cNvSpPr txBox="1">
            <a:spLocks noChangeArrowheads="1"/>
          </p:cNvSpPr>
          <p:nvPr/>
        </p:nvSpPr>
        <p:spPr bwMode="auto">
          <a:xfrm>
            <a:off x="5105400" y="786385"/>
            <a:ext cx="3657600" cy="59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 smtClean="0"/>
              <a:t>Fahim</a:t>
            </a:r>
            <a:r>
              <a:rPr lang="en-US" sz="1600" dirty="0" smtClean="0"/>
              <a:t> Imam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Larry </a:t>
            </a:r>
            <a:r>
              <a:rPr lang="en-US" sz="1600" dirty="0" err="1" smtClean="0"/>
              <a:t>Lui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Andrea Arnaud Stagg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Jonathan </a:t>
            </a:r>
            <a:r>
              <a:rPr lang="en-US" sz="1600" dirty="0" err="1" smtClean="0"/>
              <a:t>Cachat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Jennifer Lawrence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Svetlana </a:t>
            </a:r>
            <a:r>
              <a:rPr lang="en-US" sz="1600" dirty="0" err="1" smtClean="0"/>
              <a:t>Sulima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Davis Banks</a:t>
            </a:r>
          </a:p>
          <a:p>
            <a:pPr>
              <a:spcBef>
                <a:spcPts val="400"/>
              </a:spcBef>
            </a:pPr>
            <a:r>
              <a:rPr lang="en-US" sz="1600" dirty="0" err="1" smtClean="0"/>
              <a:t>Vadim</a:t>
            </a:r>
            <a:r>
              <a:rPr lang="en-US" sz="1600" dirty="0" smtClean="0"/>
              <a:t> </a:t>
            </a:r>
            <a:r>
              <a:rPr lang="en-US" sz="1600" dirty="0" err="1"/>
              <a:t>Astakhov</a:t>
            </a:r>
            <a:endParaRPr lang="en-US" sz="1600" dirty="0"/>
          </a:p>
          <a:p>
            <a:pPr>
              <a:spcBef>
                <a:spcPts val="400"/>
              </a:spcBef>
            </a:pPr>
            <a:r>
              <a:rPr lang="en-US" sz="1600" dirty="0" err="1"/>
              <a:t>Xufei</a:t>
            </a:r>
            <a:r>
              <a:rPr lang="en-US" sz="1600" dirty="0"/>
              <a:t> </a:t>
            </a:r>
            <a:r>
              <a:rPr lang="en-US" sz="1600" dirty="0" err="1"/>
              <a:t>Qian</a:t>
            </a:r>
            <a:endParaRPr lang="en-US" sz="1600" dirty="0"/>
          </a:p>
          <a:p>
            <a:pPr>
              <a:spcBef>
                <a:spcPts val="400"/>
              </a:spcBef>
            </a:pPr>
            <a:r>
              <a:rPr lang="en-US" sz="1600" dirty="0"/>
              <a:t>Chris </a:t>
            </a:r>
            <a:r>
              <a:rPr lang="en-US" sz="1600" dirty="0" smtClean="0"/>
              <a:t>Condit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Mark </a:t>
            </a:r>
            <a:r>
              <a:rPr lang="en-US" sz="1600" dirty="0" err="1" smtClean="0"/>
              <a:t>Ellisman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/>
              <a:t>Stephen </a:t>
            </a:r>
            <a:r>
              <a:rPr lang="en-US" sz="1600" dirty="0" smtClean="0"/>
              <a:t>Larson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Willie Wong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Tim Clark, Harvard University</a:t>
            </a:r>
            <a:endParaRPr lang="en-US" sz="1600" dirty="0"/>
          </a:p>
          <a:p>
            <a:pPr>
              <a:spcBef>
                <a:spcPts val="400"/>
              </a:spcBef>
            </a:pPr>
            <a:r>
              <a:rPr lang="en-US" sz="1600" dirty="0"/>
              <a:t>Paolo </a:t>
            </a:r>
            <a:r>
              <a:rPr lang="en-US" sz="1600" dirty="0" err="1" smtClean="0"/>
              <a:t>Ciccarese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Karen </a:t>
            </a:r>
            <a:r>
              <a:rPr lang="en-US" sz="1600" dirty="0"/>
              <a:t>Skinner, NIH, Program </a:t>
            </a:r>
            <a:r>
              <a:rPr lang="en-US" sz="1600" dirty="0" smtClean="0"/>
              <a:t>Officer (retired)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Jonathan Pollock, NIH, Program Officer</a:t>
            </a:r>
          </a:p>
          <a:p>
            <a:pPr>
              <a:spcBef>
                <a:spcPts val="400"/>
              </a:spcBef>
            </a:pPr>
            <a:endParaRPr lang="en-US" sz="1600" dirty="0"/>
          </a:p>
          <a:p>
            <a:pPr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44253" y="6202304"/>
            <a:ext cx="661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my colleagues in Monarch, </a:t>
            </a:r>
            <a:r>
              <a:rPr lang="en-US" dirty="0" err="1" smtClean="0"/>
              <a:t>dkNet</a:t>
            </a:r>
            <a:r>
              <a:rPr lang="en-US" dirty="0" smtClean="0"/>
              <a:t>, 3DVC, Force 11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10-01 at 1.46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402"/>
            <a:ext cx="8432800" cy="56491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931" y="0"/>
            <a:ext cx="814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 searches across 3 main indices:  Registry, Federation and Literature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1695539"/>
            <a:ext cx="2810935" cy="2547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Federation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200 databases/400M records</a:t>
            </a:r>
          </a:p>
          <a:p>
            <a:pPr algn="ctr"/>
            <a:r>
              <a:rPr lang="en-US" sz="2000" b="1" dirty="0" smtClean="0"/>
              <a:t>Registry</a:t>
            </a:r>
            <a:r>
              <a:rPr lang="en-US" sz="2000" dirty="0" smtClean="0"/>
              <a:t>:  6300 resources</a:t>
            </a:r>
          </a:p>
          <a:p>
            <a:pPr algn="ctr"/>
            <a:r>
              <a:rPr lang="en-US" sz="2000" dirty="0" smtClean="0"/>
              <a:t>(2500 databases)</a:t>
            </a:r>
          </a:p>
          <a:p>
            <a:pPr algn="ctr"/>
            <a:r>
              <a:rPr lang="en-US" sz="2000" b="1" dirty="0" smtClean="0"/>
              <a:t>Literature</a:t>
            </a:r>
            <a:r>
              <a:rPr lang="en-US" sz="2000" dirty="0" smtClean="0"/>
              <a:t>:  22 million articles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0" y="1744385"/>
            <a:ext cx="1616437" cy="120201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3-10-01 at 1.54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402"/>
            <a:ext cx="9144000" cy="5919071"/>
          </a:xfrm>
          <a:prstGeom prst="rect">
            <a:avLst/>
          </a:prstGeom>
        </p:spPr>
      </p:pic>
      <p:pic>
        <p:nvPicPr>
          <p:cNvPr id="19" name="Picture 18" descr="Screen Shot 2013-10-01 at 1.52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3734"/>
            <a:ext cx="9144000" cy="5912905"/>
          </a:xfrm>
          <a:prstGeom prst="rect">
            <a:avLst/>
          </a:prstGeom>
        </p:spPr>
      </p:pic>
      <p:pic>
        <p:nvPicPr>
          <p:cNvPr id="20" name="Picture 19" descr="Screen Shot 2013-10-01 at 1.55.4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0596"/>
            <a:ext cx="9144000" cy="5336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656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NIF must work with ecosystem as it is today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20372"/>
            <a:ext cx="9144000" cy="48342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NIF was one of the first projects to attempt data integration in the neurosciences on a large scale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NIF is supported by a contract that specified the number of resources to be added per year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Designed to be populated rapidly;  set up process for progressive refinement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No budget was allocated to retrofit existing resources;  had to work with them in their current state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 designed a system that required little to no cooperation or work from providers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Supports many formats:  relational, XML, RDF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19100" y="-26553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NIF Semantic Framework:  NIFSTD ontology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07963" y="5283200"/>
            <a:ext cx="8582025" cy="1346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1800" b="0" dirty="0" smtClean="0">
                <a:effectLst/>
                <a:ea typeface="Arial" charset="0"/>
                <a:cs typeface="Arial" charset="0"/>
              </a:rPr>
              <a:t>NIF covers multiple structural scales and domains of relevance to neuroscience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1800" b="0" dirty="0" smtClean="0">
                <a:effectLst/>
                <a:ea typeface="Arial" charset="0"/>
                <a:cs typeface="Arial" charset="0"/>
              </a:rPr>
              <a:t>Aggregate of community ontologies with some extensions for neuroscience, e.g., Gene Ontology, </a:t>
            </a:r>
            <a:r>
              <a:rPr lang="en-US" sz="1800" b="0" dirty="0" err="1" smtClean="0">
                <a:effectLst/>
                <a:ea typeface="Arial" charset="0"/>
                <a:cs typeface="Arial" charset="0"/>
              </a:rPr>
              <a:t>Chebi</a:t>
            </a:r>
            <a:r>
              <a:rPr lang="en-US" sz="1800" b="0" dirty="0" smtClean="0">
                <a:effectLst/>
                <a:ea typeface="Arial" charset="0"/>
                <a:cs typeface="Arial" charset="0"/>
              </a:rPr>
              <a:t>, Protein Ontology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1800" b="0" dirty="0" smtClean="0">
              <a:effectLst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762000"/>
            <a:ext cx="1797050" cy="6746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NIFSTD</a:t>
            </a:r>
          </a:p>
        </p:txBody>
      </p:sp>
      <p:sp>
        <p:nvSpPr>
          <p:cNvPr id="6" name="Oval 5"/>
          <p:cNvSpPr/>
          <p:nvPr/>
        </p:nvSpPr>
        <p:spPr>
          <a:xfrm>
            <a:off x="104774" y="1754188"/>
            <a:ext cx="1419225" cy="503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Organism</a:t>
            </a:r>
          </a:p>
        </p:txBody>
      </p:sp>
      <p:sp>
        <p:nvSpPr>
          <p:cNvPr id="8" name="Oval 7"/>
          <p:cNvSpPr/>
          <p:nvPr/>
        </p:nvSpPr>
        <p:spPr>
          <a:xfrm>
            <a:off x="5324475" y="2770188"/>
            <a:ext cx="1563688" cy="501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NS Function</a:t>
            </a:r>
          </a:p>
        </p:txBody>
      </p:sp>
      <p:sp>
        <p:nvSpPr>
          <p:cNvPr id="10" name="Oval 9"/>
          <p:cNvSpPr/>
          <p:nvPr/>
        </p:nvSpPr>
        <p:spPr>
          <a:xfrm>
            <a:off x="706438" y="2770188"/>
            <a:ext cx="1363662" cy="501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Molecule</a:t>
            </a:r>
          </a:p>
        </p:txBody>
      </p:sp>
      <p:sp>
        <p:nvSpPr>
          <p:cNvPr id="11" name="Oval 10"/>
          <p:cNvSpPr/>
          <p:nvPr/>
        </p:nvSpPr>
        <p:spPr>
          <a:xfrm>
            <a:off x="7450138" y="2770188"/>
            <a:ext cx="1693862" cy="501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Investigation</a:t>
            </a:r>
          </a:p>
        </p:txBody>
      </p:sp>
      <p:sp>
        <p:nvSpPr>
          <p:cNvPr id="12" name="Oval 11"/>
          <p:cNvSpPr/>
          <p:nvPr/>
        </p:nvSpPr>
        <p:spPr>
          <a:xfrm>
            <a:off x="2932113" y="2770188"/>
            <a:ext cx="1601787" cy="501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 err="1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Subcellular</a:t>
            </a:r>
            <a:r>
              <a:rPr lang="en-US" sz="1200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 structure</a:t>
            </a:r>
            <a:endParaRPr lang="en-US" sz="120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" y="4265613"/>
            <a:ext cx="1792288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Macromolecule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2625" y="4249738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Gene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33475" y="4757738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1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Molecule Descriptors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59275" y="4249738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Techniques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03850" y="4868863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Reagent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29450" y="4868863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Protocols</a:t>
            </a:r>
          </a:p>
        </p:txBody>
      </p:sp>
      <p:cxnSp>
        <p:nvCxnSpPr>
          <p:cNvPr id="19" name="Elbow Connector 18"/>
          <p:cNvCxnSpPr>
            <a:stCxn id="4" idx="4"/>
            <a:endCxn id="6" idx="0"/>
          </p:cNvCxnSpPr>
          <p:nvPr/>
        </p:nvCxnSpPr>
        <p:spPr>
          <a:xfrm rot="5400000">
            <a:off x="2562226" y="-311150"/>
            <a:ext cx="317500" cy="381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" idx="4"/>
            <a:endCxn id="5" idx="0"/>
          </p:cNvCxnSpPr>
          <p:nvPr/>
        </p:nvCxnSpPr>
        <p:spPr>
          <a:xfrm rot="5400000">
            <a:off x="3512344" y="638969"/>
            <a:ext cx="317500" cy="19129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4"/>
            <a:endCxn id="28" idx="0"/>
          </p:cNvCxnSpPr>
          <p:nvPr/>
        </p:nvCxnSpPr>
        <p:spPr>
          <a:xfrm rot="5400000">
            <a:off x="4321969" y="1448594"/>
            <a:ext cx="317500" cy="2936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4"/>
            <a:endCxn id="7" idx="0"/>
          </p:cNvCxnSpPr>
          <p:nvPr/>
        </p:nvCxnSpPr>
        <p:spPr>
          <a:xfrm rot="16200000" flipH="1">
            <a:off x="5320507" y="743744"/>
            <a:ext cx="317500" cy="17033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4"/>
            <a:endCxn id="9" idx="0"/>
          </p:cNvCxnSpPr>
          <p:nvPr/>
        </p:nvCxnSpPr>
        <p:spPr>
          <a:xfrm rot="16200000" flipH="1">
            <a:off x="6248401" y="-184150"/>
            <a:ext cx="317500" cy="3559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4"/>
            <a:endCxn id="10" idx="0"/>
          </p:cNvCxnSpPr>
          <p:nvPr/>
        </p:nvCxnSpPr>
        <p:spPr>
          <a:xfrm rot="5400000">
            <a:off x="2341563" y="484188"/>
            <a:ext cx="1333500" cy="323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4"/>
            <a:endCxn id="12" idx="0"/>
          </p:cNvCxnSpPr>
          <p:nvPr/>
        </p:nvCxnSpPr>
        <p:spPr>
          <a:xfrm rot="5400000">
            <a:off x="3513932" y="1656556"/>
            <a:ext cx="1333500" cy="8937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4"/>
            <a:endCxn id="8" idx="0"/>
          </p:cNvCxnSpPr>
          <p:nvPr/>
        </p:nvCxnSpPr>
        <p:spPr>
          <a:xfrm rot="16200000" flipH="1">
            <a:off x="4699794" y="1364457"/>
            <a:ext cx="1333500" cy="1477962"/>
          </a:xfrm>
          <a:prstGeom prst="bentConnector3">
            <a:avLst>
              <a:gd name="adj1" fmla="val 716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4"/>
            <a:endCxn id="11" idx="0"/>
          </p:cNvCxnSpPr>
          <p:nvPr/>
        </p:nvCxnSpPr>
        <p:spPr>
          <a:xfrm rot="16200000" flipH="1">
            <a:off x="5795963" y="268288"/>
            <a:ext cx="1333500" cy="3670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760788" y="1754188"/>
            <a:ext cx="1146175" cy="503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Cell</a:t>
            </a:r>
          </a:p>
        </p:txBody>
      </p:sp>
      <p:cxnSp>
        <p:nvCxnSpPr>
          <p:cNvPr id="29" name="Elbow Connector 28"/>
          <p:cNvCxnSpPr>
            <a:stCxn id="10" idx="4"/>
            <a:endCxn id="13" idx="0"/>
          </p:cNvCxnSpPr>
          <p:nvPr/>
        </p:nvCxnSpPr>
        <p:spPr>
          <a:xfrm rot="5400000">
            <a:off x="646113" y="3522663"/>
            <a:ext cx="993775" cy="4921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4"/>
            <a:endCxn id="14" idx="0"/>
          </p:cNvCxnSpPr>
          <p:nvPr/>
        </p:nvCxnSpPr>
        <p:spPr>
          <a:xfrm rot="16200000" flipH="1">
            <a:off x="1551782" y="3107531"/>
            <a:ext cx="977900" cy="1306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4"/>
            <a:endCxn id="15" idx="0"/>
          </p:cNvCxnSpPr>
          <p:nvPr/>
        </p:nvCxnSpPr>
        <p:spPr>
          <a:xfrm rot="16200000" flipH="1">
            <a:off x="888207" y="3771106"/>
            <a:ext cx="1485900" cy="487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1" idx="4"/>
            <a:endCxn id="16" idx="0"/>
          </p:cNvCxnSpPr>
          <p:nvPr/>
        </p:nvCxnSpPr>
        <p:spPr>
          <a:xfrm rot="5400000">
            <a:off x="6211094" y="2162969"/>
            <a:ext cx="977900" cy="31956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4"/>
            <a:endCxn id="37" idx="0"/>
          </p:cNvCxnSpPr>
          <p:nvPr/>
        </p:nvCxnSpPr>
        <p:spPr>
          <a:xfrm rot="5400000">
            <a:off x="7014369" y="2966244"/>
            <a:ext cx="977900" cy="1589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4"/>
            <a:endCxn id="38" idx="0"/>
          </p:cNvCxnSpPr>
          <p:nvPr/>
        </p:nvCxnSpPr>
        <p:spPr>
          <a:xfrm rot="16200000" flipH="1">
            <a:off x="7821613" y="3746500"/>
            <a:ext cx="977900" cy="28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1" idx="4"/>
            <a:endCxn id="17" idx="0"/>
          </p:cNvCxnSpPr>
          <p:nvPr/>
        </p:nvCxnSpPr>
        <p:spPr>
          <a:xfrm rot="5400000">
            <a:off x="6423819" y="2994819"/>
            <a:ext cx="1597025" cy="2151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1" idx="4"/>
            <a:endCxn id="18" idx="0"/>
          </p:cNvCxnSpPr>
          <p:nvPr/>
        </p:nvCxnSpPr>
        <p:spPr>
          <a:xfrm rot="5400000">
            <a:off x="7236619" y="3807619"/>
            <a:ext cx="1597025" cy="5254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965825" y="4249738"/>
            <a:ext cx="1484313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Resource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83488" y="4249738"/>
            <a:ext cx="1484312" cy="34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Instrument</a:t>
            </a:r>
            <a:endParaRPr lang="en-US" sz="140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5526088" y="1754188"/>
            <a:ext cx="1611312" cy="503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Dysfunction</a:t>
            </a:r>
            <a:endParaRPr lang="en-US" sz="120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7583488" y="1754188"/>
            <a:ext cx="1206500" cy="503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Quality</a:t>
            </a:r>
          </a:p>
        </p:txBody>
      </p:sp>
      <p:sp>
        <p:nvSpPr>
          <p:cNvPr id="5" name="Oval 4"/>
          <p:cNvSpPr/>
          <p:nvPr/>
        </p:nvSpPr>
        <p:spPr>
          <a:xfrm>
            <a:off x="1911350" y="1754188"/>
            <a:ext cx="1606550" cy="503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Anatomical Structure</a:t>
            </a:r>
            <a:endParaRPr lang="en-US" sz="100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38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resources get added to the NIF?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01653"/>
            <a:ext cx="2971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NIF curators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Nomination by the community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Semi-automated text mining pipelines</a:t>
            </a:r>
          </a:p>
          <a:p>
            <a:pPr lvl="1">
              <a:buFont typeface="Wingdings" pitchFamily="-104" charset="2"/>
              <a:buChar char="à"/>
            </a:pPr>
            <a:r>
              <a:rPr lang="en-US" sz="2000" dirty="0" smtClean="0">
                <a:sym typeface="Wingdings"/>
              </a:rPr>
              <a:t>NIF Registry</a:t>
            </a:r>
          </a:p>
          <a:p>
            <a:pPr lvl="1">
              <a:buFont typeface="Wingdings" pitchFamily="-104" charset="2"/>
              <a:buChar char="à"/>
            </a:pPr>
            <a:r>
              <a:rPr lang="en-US" sz="2000" dirty="0" smtClean="0">
                <a:sym typeface="Wingdings"/>
              </a:rPr>
              <a:t>Requires no special skills</a:t>
            </a:r>
          </a:p>
          <a:p>
            <a:pPr lvl="1">
              <a:buFont typeface="Wingdings" pitchFamily="-104" charset="2"/>
              <a:buChar char="à"/>
            </a:pPr>
            <a:r>
              <a:rPr lang="en-US" sz="2000" dirty="0" smtClean="0">
                <a:sym typeface="Wingdings"/>
              </a:rPr>
              <a:t>Site map available for local hosting</a:t>
            </a:r>
          </a:p>
          <a:p>
            <a:pPr>
              <a:buFont typeface="Arial"/>
              <a:buChar char="•"/>
            </a:pPr>
            <a:endParaRPr lang="en-US" sz="20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ym typeface="Wingdings"/>
              </a:rPr>
              <a:t>NIF Data Federation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ym typeface="Wingdings"/>
              </a:rPr>
              <a:t>DISCO </a:t>
            </a:r>
            <a:r>
              <a:rPr lang="en-US" sz="2000" dirty="0" err="1" smtClean="0">
                <a:sym typeface="Wingdings"/>
              </a:rPr>
              <a:t>interop</a:t>
            </a:r>
            <a:endParaRPr lang="en-US" sz="2000" dirty="0" smtClean="0"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ym typeface="Wingdings"/>
              </a:rPr>
              <a:t>Requires some programming skill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ym typeface="Wingdings"/>
              </a:rPr>
              <a:t>Open Source Brain &lt; 2 hr</a:t>
            </a:r>
          </a:p>
          <a:p>
            <a:pPr lvl="1">
              <a:buFont typeface="Arial"/>
              <a:buChar char="•"/>
            </a:pPr>
            <a:endParaRPr lang="en-US" sz="2000" dirty="0" smtClean="0">
              <a:sym typeface="Wingdings"/>
            </a:endParaRPr>
          </a:p>
          <a:p>
            <a:pPr lvl="1">
              <a:buFont typeface="Wingdings" pitchFamily="-104" charset="2"/>
              <a:buChar char="à"/>
            </a:pPr>
            <a:endParaRPr lang="en-US" sz="2000" dirty="0" smtClean="0">
              <a:sym typeface="Wingdings"/>
            </a:endParaRPr>
          </a:p>
          <a:p>
            <a:pPr>
              <a:buFont typeface="Wingdings" pitchFamily="-104" charset="2"/>
              <a:buChar char="à"/>
            </a:pPr>
            <a:endParaRPr lang="en-US" sz="2000" dirty="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  <p:pic>
        <p:nvPicPr>
          <p:cNvPr id="8" name="Picture 7" descr="Screen Shot 2013-06-09 at 11.4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445" y="1198563"/>
            <a:ext cx="4756058" cy="48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51842" y="6211696"/>
            <a:ext cx="4506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Two tiered system:  low barrier to </a:t>
            </a:r>
            <a:r>
              <a:rPr lang="en-US" dirty="0" smtClean="0"/>
              <a:t>entry + progressive refinement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3-06-23 at 10.51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" y="1289050"/>
            <a:ext cx="9347962" cy="599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federation:  What are the connections of the hippocampus?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" y="1579338"/>
            <a:ext cx="4038600" cy="927100"/>
          </a:xfrm>
          <a:prstGeom prst="roundRect">
            <a:avLst/>
          </a:prstGeom>
          <a:solidFill>
            <a:srgbClr val="CCFFCC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Hippocampus OR “</a:t>
            </a:r>
            <a:r>
              <a:rPr lang="en-US" dirty="0" err="1" smtClean="0">
                <a:solidFill>
                  <a:srgbClr val="000000"/>
                </a:solidFill>
              </a:rPr>
              <a:t>Cornu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Ammonis</a:t>
            </a:r>
            <a:r>
              <a:rPr lang="en-US" dirty="0" smtClean="0">
                <a:solidFill>
                  <a:srgbClr val="000000"/>
                </a:solidFill>
              </a:rPr>
              <a:t>” OR “</a:t>
            </a:r>
            <a:r>
              <a:rPr lang="en-US" dirty="0" err="1" smtClean="0">
                <a:solidFill>
                  <a:srgbClr val="000000"/>
                </a:solidFill>
              </a:rPr>
              <a:t>Ammon’s</a:t>
            </a:r>
            <a:r>
              <a:rPr lang="en-US" dirty="0" smtClean="0">
                <a:solidFill>
                  <a:srgbClr val="000000"/>
                </a:solidFill>
              </a:rPr>
              <a:t> horn”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838200" y="1966688"/>
            <a:ext cx="7990226" cy="4862427"/>
            <a:chOff x="838200" y="1676400"/>
            <a:chExt cx="7990226" cy="4862427"/>
          </a:xfrm>
          <a:solidFill>
            <a:srgbClr val="CCFFCC"/>
          </a:solidFill>
        </p:grpSpPr>
        <p:grpSp>
          <p:nvGrpSpPr>
            <p:cNvPr id="4" name="Group 10"/>
            <p:cNvGrpSpPr/>
            <p:nvPr/>
          </p:nvGrpSpPr>
          <p:grpSpPr>
            <a:xfrm>
              <a:off x="838200" y="1676400"/>
              <a:ext cx="7990226" cy="4025900"/>
              <a:chOff x="838200" y="1155700"/>
              <a:chExt cx="7990226" cy="4025900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5691526" y="1155700"/>
                <a:ext cx="3136900" cy="1117600"/>
              </a:xfrm>
              <a:prstGeom prst="roundRect">
                <a:avLst/>
              </a:prstGeom>
              <a:grpFill/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Query expansion:  Synonyms and related concepts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Boolean queries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838200" y="1981200"/>
                <a:ext cx="2209800" cy="1765300"/>
              </a:xfrm>
              <a:prstGeom prst="roundRect">
                <a:avLst/>
              </a:prstGeom>
              <a:grpFill/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 sources categorized by “data type” and level of nervous system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759200" y="4013200"/>
                <a:ext cx="2209800" cy="1168400"/>
              </a:xfrm>
              <a:prstGeom prst="roundRect">
                <a:avLst/>
              </a:prstGeom>
              <a:grpFill/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Common views across multiple sources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248400" y="3162300"/>
                <a:ext cx="2209800" cy="1168400"/>
              </a:xfrm>
              <a:prstGeom prst="roundRect">
                <a:avLst/>
              </a:prstGeom>
              <a:grpFill/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Tutorials for using full resource when getting there from NIF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067420" y="5417499"/>
              <a:ext cx="1664896" cy="1121328"/>
            </a:xfrm>
            <a:prstGeom prst="roundRect">
              <a:avLst/>
            </a:prstGeom>
            <a:grp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Link back to record in original source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889" r="11002" b="10000"/>
          <a:stretch/>
        </p:blipFill>
        <p:spPr>
          <a:xfrm>
            <a:off x="0" y="-1"/>
            <a:ext cx="9156700" cy="6866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Progressive Refinement of Data</a:t>
            </a:r>
            <a:endParaRPr lang="en-US" b="1" dirty="0">
              <a:solidFill>
                <a:srgbClr val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0900" y="4838700"/>
            <a:ext cx="214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Discoverability</a:t>
            </a:r>
            <a:endParaRPr lang="en-US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59441" y="2997200"/>
            <a:ext cx="180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Accessibility</a:t>
            </a:r>
            <a:endParaRPr lang="en-US" sz="2400" b="1" i="1" dirty="0"/>
          </a:p>
        </p:txBody>
      </p:sp>
      <p:sp>
        <p:nvSpPr>
          <p:cNvPr id="21" name="Striped Right Arrow 20"/>
          <p:cNvSpPr/>
          <p:nvPr/>
        </p:nvSpPr>
        <p:spPr>
          <a:xfrm rot="16200000">
            <a:off x="3866510" y="3753722"/>
            <a:ext cx="1194832" cy="748588"/>
          </a:xfrm>
          <a:prstGeom prst="stripedRightArrow">
            <a:avLst>
              <a:gd name="adj1" fmla="val 60179"/>
              <a:gd name="adj2" fmla="val 61876"/>
            </a:avLst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59441" y="1233249"/>
            <a:ext cx="187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Web of Data</a:t>
            </a:r>
            <a:endParaRPr lang="en-US" sz="2400" b="1" i="1" dirty="0"/>
          </a:p>
        </p:txBody>
      </p:sp>
      <p:sp>
        <p:nvSpPr>
          <p:cNvPr id="23" name="Striped Right Arrow 22"/>
          <p:cNvSpPr/>
          <p:nvPr/>
        </p:nvSpPr>
        <p:spPr>
          <a:xfrm rot="16200000">
            <a:off x="3866510" y="1937622"/>
            <a:ext cx="1194832" cy="748588"/>
          </a:xfrm>
          <a:prstGeom prst="stripedRightArrow">
            <a:avLst>
              <a:gd name="adj1" fmla="val 60179"/>
              <a:gd name="adj2" fmla="val 61876"/>
            </a:avLst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698500" y="37386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0"/>
              </a:spcBef>
              <a:defRPr/>
            </a:pPr>
            <a:r>
              <a:rPr lang="en-US" dirty="0"/>
              <a:t>Data specified via simple semantics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Data in a usable </a:t>
            </a:r>
            <a:r>
              <a:rPr lang="en-US" dirty="0" smtClean="0"/>
              <a:t>form</a:t>
            </a:r>
          </a:p>
          <a:p>
            <a:pPr lvl="2">
              <a:spcBef>
                <a:spcPts val="0"/>
              </a:spcBef>
              <a:defRPr/>
            </a:pPr>
            <a:r>
              <a:rPr lang="en-US" b="1" dirty="0" smtClean="0"/>
              <a:t>Semantically-enabled search</a:t>
            </a:r>
            <a:endParaRPr lang="en-US" b="1" dirty="0"/>
          </a:p>
        </p:txBody>
      </p:sp>
      <p:sp>
        <p:nvSpPr>
          <p:cNvPr id="28" name="Striped Right Arrow 27"/>
          <p:cNvSpPr/>
          <p:nvPr/>
        </p:nvSpPr>
        <p:spPr>
          <a:xfrm rot="16200000">
            <a:off x="3866510" y="5586986"/>
            <a:ext cx="1194832" cy="748588"/>
          </a:xfrm>
          <a:prstGeom prst="stripedRightArrow">
            <a:avLst>
              <a:gd name="adj1" fmla="val 60179"/>
              <a:gd name="adj2" fmla="val 61876"/>
            </a:avLst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98500" y="2189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0"/>
              </a:spcBef>
              <a:defRPr/>
            </a:pPr>
            <a:r>
              <a:rPr lang="en-US" dirty="0" smtClean="0"/>
              <a:t>Enhanced semantics</a:t>
            </a:r>
            <a:endParaRPr lang="en-US" dirty="0"/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Standardized representation</a:t>
            </a:r>
          </a:p>
          <a:p>
            <a:pPr lvl="2">
              <a:spcBef>
                <a:spcPts val="0"/>
              </a:spcBef>
              <a:defRPr/>
            </a:pPr>
            <a:r>
              <a:rPr lang="en-US" b="1" dirty="0" smtClean="0"/>
              <a:t>Linked Open Data - RDF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-698500" y="5093036"/>
            <a:ext cx="4915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0"/>
              </a:spcBef>
              <a:defRPr/>
            </a:pPr>
            <a:r>
              <a:rPr lang="en-US" dirty="0"/>
              <a:t>Data </a:t>
            </a:r>
            <a:r>
              <a:rPr lang="en-US" dirty="0" smtClean="0"/>
              <a:t>resources simply described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Automated data harvesting technologies </a:t>
            </a:r>
          </a:p>
          <a:p>
            <a:pPr lvl="2">
              <a:spcBef>
                <a:spcPts val="0"/>
              </a:spcBef>
              <a:defRPr/>
            </a:pPr>
            <a:r>
              <a:rPr lang="en-US" b="1" dirty="0" smtClean="0"/>
              <a:t>Common resource registry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5860439" y="5060098"/>
            <a:ext cx="3125413" cy="156966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114300" dir="2700000" algn="tl" rotWithShape="0">
              <a:srgbClr val="000000">
                <a:alpha val="5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Processing of data from different sources can be tailored to requirements…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2CC5-36DC-EA49-AF74-C705ED2BE0F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45146" y="1715054"/>
            <a:ext cx="3428999" cy="2975474"/>
            <a:chOff x="5645146" y="1715054"/>
            <a:chExt cx="3428999" cy="29754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9075" r="21405" b="1666"/>
            <a:stretch/>
          </p:blipFill>
          <p:spPr>
            <a:xfrm>
              <a:off x="5645146" y="1715054"/>
              <a:ext cx="3428999" cy="2975474"/>
            </a:xfrm>
            <a:prstGeom prst="rect">
              <a:avLst/>
            </a:prstGeom>
            <a:effectLst>
              <a:outerShdw blurRad="152400" dist="114300" dir="2700000" algn="tl" rotWithShape="0">
                <a:srgbClr val="000000">
                  <a:alpha val="5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5692321" y="1759857"/>
              <a:ext cx="539750" cy="204108"/>
            </a:xfrm>
            <a:prstGeom prst="rect">
              <a:avLst/>
            </a:prstGeom>
            <a:solidFill>
              <a:srgbClr val="002E32"/>
            </a:solidFill>
            <a:ln>
              <a:solidFill>
                <a:srgbClr val="092D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kCOIN_r03C_r02_WEB_trans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733145" y="1759856"/>
              <a:ext cx="539750" cy="223037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>
          <a:xfrm>
            <a:off x="0" y="2663325"/>
            <a:ext cx="9074145" cy="1588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93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print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1784</Words>
  <Application>Microsoft Macintosh PowerPoint</Application>
  <PresentationFormat>On-screen Show (4:3)</PresentationFormat>
  <Paragraphs>324</Paragraphs>
  <Slides>31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Blueprint7</vt:lpstr>
      <vt:lpstr>Experience with the development and operation of the Neuroscience Information Framework (NIF) portal</vt:lpstr>
      <vt:lpstr>Slide 2</vt:lpstr>
      <vt:lpstr>The Neuroscience Information Framework</vt:lpstr>
      <vt:lpstr>Slide 4</vt:lpstr>
      <vt:lpstr>NIF must work with ecosystem as it is today</vt:lpstr>
      <vt:lpstr>NIF Semantic Framework:  NIFSTD ontology</vt:lpstr>
      <vt:lpstr>How do resources get added to the NIF?</vt:lpstr>
      <vt:lpstr>Inside the federation:  What are the connections of the hippocampus?</vt:lpstr>
      <vt:lpstr>Progressive Refinement of Data</vt:lpstr>
      <vt:lpstr>390 million records!  NIF Concept Mapper</vt:lpstr>
      <vt:lpstr>Column level mapping:  Reducing false positives</vt:lpstr>
      <vt:lpstr>Entity mapping</vt:lpstr>
      <vt:lpstr>Working with and extending ontologies:  Neurolex.org</vt:lpstr>
      <vt:lpstr>Who uses NIF?</vt:lpstr>
      <vt:lpstr>Usage of NIF</vt:lpstr>
      <vt:lpstr>Building knowledge in the web</vt:lpstr>
      <vt:lpstr>Data Services</vt:lpstr>
      <vt:lpstr>People use NIF to...</vt:lpstr>
      <vt:lpstr>NIF Analytics:  The Neuroscience Landscape</vt:lpstr>
      <vt:lpstr>Metrics of success</vt:lpstr>
      <vt:lpstr>NIF Resource Services:  Linking and tracking resource utilization</vt:lpstr>
      <vt:lpstr>Tracking resource growth and utilization</vt:lpstr>
      <vt:lpstr>DISCO Dashboard</vt:lpstr>
      <vt:lpstr>Cross-index and resource integration</vt:lpstr>
      <vt:lpstr>Challenges and opportunities</vt:lpstr>
      <vt:lpstr>User Requests and Challenges</vt:lpstr>
      <vt:lpstr>Resource View</vt:lpstr>
      <vt:lpstr>Keeping the Registry Current</vt:lpstr>
      <vt:lpstr>Keeping content up to date</vt:lpstr>
      <vt:lpstr>Musings from the NIF  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possibility and probability of establishing a global neuroscience information framework</dc:title>
  <dc:creator>Maryann Martone</dc:creator>
  <cp:lastModifiedBy>Maryann Martone</cp:lastModifiedBy>
  <cp:revision>952</cp:revision>
  <dcterms:created xsi:type="dcterms:W3CDTF">2013-09-30T21:14:37Z</dcterms:created>
  <dcterms:modified xsi:type="dcterms:W3CDTF">2013-10-02T12:58:06Z</dcterms:modified>
</cp:coreProperties>
</file>