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366" r:id="rId2"/>
    <p:sldId id="365" r:id="rId3"/>
    <p:sldId id="372" r:id="rId4"/>
    <p:sldId id="371" r:id="rId5"/>
    <p:sldId id="349" r:id="rId6"/>
    <p:sldId id="339" r:id="rId7"/>
    <p:sldId id="341" r:id="rId8"/>
    <p:sldId id="377" r:id="rId9"/>
    <p:sldId id="340" r:id="rId10"/>
    <p:sldId id="373" r:id="rId11"/>
    <p:sldId id="344" r:id="rId12"/>
    <p:sldId id="304" r:id="rId13"/>
    <p:sldId id="305" r:id="rId14"/>
    <p:sldId id="356" r:id="rId15"/>
    <p:sldId id="357" r:id="rId16"/>
    <p:sldId id="306" r:id="rId17"/>
    <p:sldId id="307" r:id="rId18"/>
    <p:sldId id="358" r:id="rId19"/>
    <p:sldId id="359" r:id="rId20"/>
    <p:sldId id="360" r:id="rId21"/>
    <p:sldId id="361" r:id="rId22"/>
    <p:sldId id="354" r:id="rId23"/>
    <p:sldId id="362" r:id="rId24"/>
    <p:sldId id="367" r:id="rId25"/>
    <p:sldId id="376" r:id="rId26"/>
    <p:sldId id="374" r:id="rId27"/>
    <p:sldId id="364" r:id="rId28"/>
    <p:sldId id="337" r:id="rId29"/>
    <p:sldId id="316" r:id="rId30"/>
    <p:sldId id="29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88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6FF66"/>
    <a:srgbClr val="00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2463" autoAdjust="0"/>
  </p:normalViewPr>
  <p:slideViewPr>
    <p:cSldViewPr>
      <p:cViewPr>
        <p:scale>
          <a:sx n="100" d="100"/>
          <a:sy n="100" d="100"/>
        </p:scale>
        <p:origin x="-144" y="-80"/>
      </p:cViewPr>
      <p:guideLst>
        <p:guide orient="horz" pos="3888"/>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456D4B-8E7B-8641-8842-E07DD2A56894}" type="datetimeFigureOut">
              <a:rPr lang="en-US" smtClean="0"/>
              <a:t>09/10/2014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9F77586-E1EC-7A42-BDAD-A1D351C1F5D9}" type="slidenum">
              <a:rPr lang="en-US" smtClean="0"/>
              <a:t>‹#›</a:t>
            </a:fld>
            <a:endParaRPr lang="en-US"/>
          </a:p>
        </p:txBody>
      </p:sp>
    </p:spTree>
    <p:extLst>
      <p:ext uri="{BB962C8B-B14F-4D97-AF65-F5344CB8AC3E}">
        <p14:creationId xmlns:p14="http://schemas.microsoft.com/office/powerpoint/2010/main" val="679431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C15DDC-3F97-4D89-8BF1-6F74F4790686}" type="datetimeFigureOut">
              <a:rPr lang="en-GB" smtClean="0"/>
              <a:t>09/10/2014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E03FF8-0F8D-48A5-9919-024745E41734}" type="slidenum">
              <a:rPr lang="en-GB" smtClean="0"/>
              <a:t>‹#›</a:t>
            </a:fld>
            <a:endParaRPr lang="en-GB"/>
          </a:p>
        </p:txBody>
      </p:sp>
    </p:spTree>
    <p:extLst>
      <p:ext uri="{BB962C8B-B14F-4D97-AF65-F5344CB8AC3E}">
        <p14:creationId xmlns:p14="http://schemas.microsoft.com/office/powerpoint/2010/main" val="3809483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malacards.org/card/triploidy" TargetMode="External"/><Relationship Id="rId4" Type="http://schemas.openxmlformats.org/officeDocument/2006/relationships/hyperlink" Target="http://www.malacards.org/card/limb_girdle_muscular_dystrophy_type_2h"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US" dirty="0">
                <a:latin typeface="Arial" charset="0"/>
              </a:rPr>
              <a:t>The slide shows the core resources at the EBI to show the range of data you can access through the EBI. </a:t>
            </a:r>
            <a:r>
              <a:rPr lang="en-US" dirty="0" smtClean="0">
                <a:latin typeface="Arial" charset="0"/>
              </a:rPr>
              <a:t>10 million</a:t>
            </a:r>
            <a:r>
              <a:rPr lang="en-US" baseline="0" dirty="0" smtClean="0">
                <a:latin typeface="Arial" charset="0"/>
              </a:rPr>
              <a:t> web hits per day and API access too. All of these resources references a biological sample – and this is where our focus for this project is</a:t>
            </a:r>
            <a:endParaRPr lang="en-US" dirty="0">
              <a:latin typeface="Arial" charset="0"/>
            </a:endParaRPr>
          </a:p>
          <a:p>
            <a:pPr defTabSz="914400"/>
            <a:endParaRPr lang="en-GB" dirty="0">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AFD1A0-7407-C142-867F-A8A418E14C6D}" type="slidenum">
              <a:rPr lang="en-GB" sz="1200"/>
              <a:pPr eaLnBrk="1" hangingPunct="1"/>
              <a:t>2</a:t>
            </a:fld>
            <a:endParaRPr lang="en-GB"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we identified</a:t>
            </a:r>
            <a:r>
              <a:rPr lang="en-US" baseline="0" dirty="0" smtClean="0"/>
              <a:t> such pattern, we wanted to build a tool that data producers could use to describe their phenotypes using ontology terms. This is </a:t>
            </a:r>
            <a:r>
              <a:rPr lang="en-US" baseline="0" dirty="0" err="1" smtClean="0"/>
              <a:t>Phenotator</a:t>
            </a:r>
            <a:r>
              <a:rPr lang="en-US" baseline="0" dirty="0" smtClean="0"/>
              <a:t> which is available at…..and allows…..</a:t>
            </a:r>
          </a:p>
          <a:p>
            <a:endParaRPr lang="en-US" dirty="0"/>
          </a:p>
        </p:txBody>
      </p:sp>
      <p:sp>
        <p:nvSpPr>
          <p:cNvPr id="4" name="Slide Number Placeholder 3"/>
          <p:cNvSpPr>
            <a:spLocks noGrp="1"/>
          </p:cNvSpPr>
          <p:nvPr>
            <p:ph type="sldNum" sz="quarter" idx="10"/>
          </p:nvPr>
        </p:nvSpPr>
        <p:spPr/>
        <p:txBody>
          <a:bodyPr/>
          <a:lstStyle/>
          <a:p>
            <a:fld id="{65E03FF8-0F8D-48A5-9919-024745E41734}" type="slidenum">
              <a:rPr lang="en-GB" smtClean="0"/>
              <a:t>16</a:t>
            </a:fld>
            <a:endParaRPr lang="en-GB"/>
          </a:p>
        </p:txBody>
      </p:sp>
    </p:spTree>
    <p:extLst>
      <p:ext uri="{BB962C8B-B14F-4D97-AF65-F5344CB8AC3E}">
        <p14:creationId xmlns:p14="http://schemas.microsoft.com/office/powerpoint/2010/main" val="1793355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the overall strategy for ontology building has been…..</a:t>
            </a:r>
            <a:endParaRPr lang="en-US" dirty="0"/>
          </a:p>
        </p:txBody>
      </p:sp>
      <p:sp>
        <p:nvSpPr>
          <p:cNvPr id="4" name="Slide Number Placeholder 3"/>
          <p:cNvSpPr>
            <a:spLocks noGrp="1"/>
          </p:cNvSpPr>
          <p:nvPr>
            <p:ph type="sldNum" sz="quarter" idx="10"/>
          </p:nvPr>
        </p:nvSpPr>
        <p:spPr/>
        <p:txBody>
          <a:bodyPr/>
          <a:lstStyle/>
          <a:p>
            <a:fld id="{51543B8B-BCF2-3E4D-B195-515558B61AC0}" type="slidenum">
              <a:rPr lang="en-US" smtClean="0"/>
              <a:t>17</a:t>
            </a:fld>
            <a:endParaRPr lang="en-US"/>
          </a:p>
        </p:txBody>
      </p:sp>
    </p:spTree>
    <p:extLst>
      <p:ext uri="{BB962C8B-B14F-4D97-AF65-F5344CB8AC3E}">
        <p14:creationId xmlns:p14="http://schemas.microsoft.com/office/powerpoint/2010/main" val="1658310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Pink is life sciences</a:t>
            </a:r>
            <a:r>
              <a:rPr lang="en-GB" baseline="0" dirty="0" smtClean="0"/>
              <a:t> data, we offer a chunk, citation, version, change is of interest to IMI projects e.g. OpenPhacts and 100K genomes  both for open and closed data</a:t>
            </a:r>
            <a:endParaRPr lang="en-GB" dirty="0"/>
          </a:p>
        </p:txBody>
      </p:sp>
      <p:sp>
        <p:nvSpPr>
          <p:cNvPr id="4" name="Slide Number Placeholder 3"/>
          <p:cNvSpPr>
            <a:spLocks noGrp="1"/>
          </p:cNvSpPr>
          <p:nvPr>
            <p:ph type="sldNum" sz="quarter" idx="10"/>
          </p:nvPr>
        </p:nvSpPr>
        <p:spPr/>
        <p:txBody>
          <a:bodyPr/>
          <a:lstStyle/>
          <a:p>
            <a:fld id="{801674FE-CF1D-4230-B346-81FE79DE6848}" type="slidenum">
              <a:rPr lang="el-GR" smtClean="0"/>
              <a:t>25</a:t>
            </a:fld>
            <a:endParaRPr lang="el-GR"/>
          </a:p>
        </p:txBody>
      </p:sp>
    </p:spTree>
    <p:extLst>
      <p:ext uri="{BB962C8B-B14F-4D97-AF65-F5344CB8AC3E}">
        <p14:creationId xmlns:p14="http://schemas.microsoft.com/office/powerpoint/2010/main" val="1124165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Partners working on it come from …</a:t>
            </a:r>
            <a:endParaRPr lang="en-US" dirty="0"/>
          </a:p>
        </p:txBody>
      </p:sp>
      <p:sp>
        <p:nvSpPr>
          <p:cNvPr id="4" name="Slide Number Placeholder 3"/>
          <p:cNvSpPr>
            <a:spLocks noGrp="1"/>
          </p:cNvSpPr>
          <p:nvPr>
            <p:ph type="sldNum" sz="quarter" idx="10"/>
          </p:nvPr>
        </p:nvSpPr>
        <p:spPr/>
        <p:txBody>
          <a:bodyPr/>
          <a:lstStyle/>
          <a:p>
            <a:fld id="{65E03FF8-0F8D-48A5-9919-024745E41734}" type="slidenum">
              <a:rPr lang="en-GB" smtClean="0"/>
              <a:t>28</a:t>
            </a:fld>
            <a:endParaRPr lang="en-GB"/>
          </a:p>
        </p:txBody>
      </p:sp>
    </p:spTree>
    <p:extLst>
      <p:ext uri="{BB962C8B-B14F-4D97-AF65-F5344CB8AC3E}">
        <p14:creationId xmlns:p14="http://schemas.microsoft.com/office/powerpoint/2010/main" val="1512426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of these can break if we don’t manage</a:t>
            </a:r>
            <a:r>
              <a:rPr lang="en-GB" baseline="0" dirty="0" smtClean="0"/>
              <a:t> our changes - </a:t>
            </a:r>
            <a:endParaRPr lang="en-GB" dirty="0"/>
          </a:p>
        </p:txBody>
      </p:sp>
      <p:sp>
        <p:nvSpPr>
          <p:cNvPr id="4" name="Slide Number Placeholder 3"/>
          <p:cNvSpPr>
            <a:spLocks noGrp="1"/>
          </p:cNvSpPr>
          <p:nvPr>
            <p:ph type="sldNum" sz="quarter" idx="10"/>
          </p:nvPr>
        </p:nvSpPr>
        <p:spPr/>
        <p:txBody>
          <a:bodyPr/>
          <a:lstStyle/>
          <a:p>
            <a:fld id="{801674FE-CF1D-4230-B346-81FE79DE6848}" type="slidenum">
              <a:rPr lang="el-GR" smtClean="0"/>
              <a:t>4</a:t>
            </a:fld>
            <a:endParaRPr lang="el-GR"/>
          </a:p>
        </p:txBody>
      </p:sp>
    </p:spTree>
    <p:extLst>
      <p:ext uri="{BB962C8B-B14F-4D97-AF65-F5344CB8AC3E}">
        <p14:creationId xmlns:p14="http://schemas.microsoft.com/office/powerpoint/2010/main" val="823859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Wp6 brings </a:t>
            </a:r>
            <a:r>
              <a:rPr lang="en-US" dirty="0" err="1" smtClean="0"/>
              <a:t>Ris</a:t>
            </a:r>
            <a:r>
              <a:rPr lang="en-US" dirty="0" smtClean="0"/>
              <a:t> together</a:t>
            </a:r>
            <a:endParaRPr lang="en-US" dirty="0"/>
          </a:p>
        </p:txBody>
      </p:sp>
      <p:sp>
        <p:nvSpPr>
          <p:cNvPr id="4" name="Slide Number Placeholder 3"/>
          <p:cNvSpPr>
            <a:spLocks noGrp="1"/>
          </p:cNvSpPr>
          <p:nvPr>
            <p:ph type="sldNum" sz="quarter" idx="10"/>
          </p:nvPr>
        </p:nvSpPr>
        <p:spPr/>
        <p:txBody>
          <a:bodyPr/>
          <a:lstStyle/>
          <a:p>
            <a:fld id="{65E03FF8-0F8D-48A5-9919-024745E41734}" type="slidenum">
              <a:rPr lang="en-GB" smtClean="0"/>
              <a:t>5</a:t>
            </a:fld>
            <a:endParaRPr lang="en-GB"/>
          </a:p>
        </p:txBody>
      </p:sp>
    </p:spTree>
    <p:extLst>
      <p:ext uri="{BB962C8B-B14F-4D97-AF65-F5344CB8AC3E}">
        <p14:creationId xmlns:p14="http://schemas.microsoft.com/office/powerpoint/2010/main" val="1550248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Imaging assays are carried</a:t>
            </a:r>
            <a:r>
              <a:rPr lang="en-US" baseline="0" dirty="0" smtClean="0"/>
              <a:t> out in cell lines, mouse and human tissues with a higher degree of feasibility in cell lines, where additional information are available and assays can be carried out more easily. But, like in many other domains, the power derives from the ability of combining information generated in each one of these domains.</a:t>
            </a:r>
            <a:endParaRPr lang="en-US" dirty="0"/>
          </a:p>
        </p:txBody>
      </p:sp>
      <p:sp>
        <p:nvSpPr>
          <p:cNvPr id="4" name="Slide Number Placeholder 3"/>
          <p:cNvSpPr>
            <a:spLocks noGrp="1"/>
          </p:cNvSpPr>
          <p:nvPr>
            <p:ph type="sldNum" sz="quarter" idx="10"/>
          </p:nvPr>
        </p:nvSpPr>
        <p:spPr/>
        <p:txBody>
          <a:bodyPr/>
          <a:lstStyle/>
          <a:p>
            <a:fld id="{65E03FF8-0F8D-48A5-9919-024745E41734}" type="slidenum">
              <a:rPr lang="en-GB" smtClean="0"/>
              <a:t>6</a:t>
            </a:fld>
            <a:endParaRPr lang="en-GB"/>
          </a:p>
        </p:txBody>
      </p:sp>
    </p:spTree>
    <p:extLst>
      <p:ext uri="{BB962C8B-B14F-4D97-AF65-F5344CB8AC3E}">
        <p14:creationId xmlns:p14="http://schemas.microsoft.com/office/powerpoint/2010/main" val="1719008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title</a:t>
            </a:r>
            <a:r>
              <a:rPr lang="en-US" baseline="0" dirty="0" smtClean="0"/>
              <a:t> says, </a:t>
            </a:r>
            <a:r>
              <a:rPr lang="en-US" sz="1200" baseline="0" dirty="0" smtClean="0"/>
              <a:t>t</a:t>
            </a:r>
            <a:r>
              <a:rPr lang="en-US" sz="1200" dirty="0" smtClean="0"/>
              <a:t>o compare and integrate image data we need interoperable standards. Imaging</a:t>
            </a:r>
            <a:r>
              <a:rPr lang="en-US" sz="1200" baseline="0" dirty="0" smtClean="0"/>
              <a:t> field is not as advanced in terms of standardization as other fields are. </a:t>
            </a:r>
            <a:r>
              <a:rPr lang="en-US" sz="1200" dirty="0" smtClean="0"/>
              <a:t>Currently,</a:t>
            </a:r>
            <a:r>
              <a:rPr lang="en-US" sz="1200" baseline="0" dirty="0" smtClean="0"/>
              <a:t> such integration is impeded by a variety of image formats and the lack of sufficient metadata, alongside the lack of an ontology to describe cellular phenotypes.</a:t>
            </a:r>
            <a:endParaRPr lang="en-US" dirty="0"/>
          </a:p>
        </p:txBody>
      </p:sp>
      <p:sp>
        <p:nvSpPr>
          <p:cNvPr id="4" name="Slide Number Placeholder 3"/>
          <p:cNvSpPr>
            <a:spLocks noGrp="1"/>
          </p:cNvSpPr>
          <p:nvPr>
            <p:ph type="sldNum" sz="quarter" idx="10"/>
          </p:nvPr>
        </p:nvSpPr>
        <p:spPr/>
        <p:txBody>
          <a:bodyPr/>
          <a:lstStyle/>
          <a:p>
            <a:fld id="{65E03FF8-0F8D-48A5-9919-024745E41734}" type="slidenum">
              <a:rPr lang="en-GB" smtClean="0"/>
              <a:t>7</a:t>
            </a:fld>
            <a:endParaRPr lang="en-GB"/>
          </a:p>
        </p:txBody>
      </p:sp>
    </p:spTree>
    <p:extLst>
      <p:ext uri="{BB962C8B-B14F-4D97-AF65-F5344CB8AC3E}">
        <p14:creationId xmlns:p14="http://schemas.microsoft.com/office/powerpoint/2010/main" val="432887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to analyze imaging</a:t>
            </a:r>
            <a:r>
              <a:rPr lang="en-US" baseline="0" dirty="0" smtClean="0"/>
              <a:t> data across domains</a:t>
            </a:r>
            <a:endParaRPr lang="en-US" dirty="0"/>
          </a:p>
        </p:txBody>
      </p:sp>
      <p:sp>
        <p:nvSpPr>
          <p:cNvPr id="4" name="Slide Number Placeholder 3"/>
          <p:cNvSpPr>
            <a:spLocks noGrp="1"/>
          </p:cNvSpPr>
          <p:nvPr>
            <p:ph type="sldNum" sz="quarter" idx="10"/>
          </p:nvPr>
        </p:nvSpPr>
        <p:spPr/>
        <p:txBody>
          <a:bodyPr/>
          <a:lstStyle/>
          <a:p>
            <a:fld id="{65E03FF8-0F8D-48A5-9919-024745E41734}" type="slidenum">
              <a:rPr lang="en-GB" smtClean="0"/>
              <a:t>8</a:t>
            </a:fld>
            <a:endParaRPr lang="en-GB"/>
          </a:p>
        </p:txBody>
      </p:sp>
    </p:spTree>
    <p:extLst>
      <p:ext uri="{BB962C8B-B14F-4D97-AF65-F5344CB8AC3E}">
        <p14:creationId xmlns:p14="http://schemas.microsoft.com/office/powerpoint/2010/main" val="1904206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When we introduce a genetic</a:t>
            </a:r>
            <a:r>
              <a:rPr lang="en-US" baseline="0" dirty="0" smtClean="0"/>
              <a:t> alteration, this might result in a cellular phenotype, such as an alteration of the cellular morphology or the duration of a cellular process. Matching a cellular phenotype from a tissue (for which the genetic information is unknown) to a phenotype observed in a cell line (for which we know the genetic information) can help us understand the cellular mechanism associated with a disease and identify new tumor markers. Often such matching is done by chance but how can we make it systematic? What is the status of the field?</a:t>
            </a:r>
            <a:endParaRPr lang="en-US" dirty="0" smtClean="0"/>
          </a:p>
          <a:p>
            <a:pPr marL="228600" indent="-228600">
              <a:buAutoNum type="alphaLcPeriod"/>
            </a:pPr>
            <a:r>
              <a:rPr lang="en-US" dirty="0" smtClean="0"/>
              <a:t>H2b-GFP (PAPPA)</a:t>
            </a:r>
          </a:p>
          <a:p>
            <a:pPr marL="228600" indent="-228600">
              <a:buAutoNum type="alphaLcPeriod"/>
            </a:pPr>
            <a:r>
              <a:rPr lang="en-US" baseline="0" dirty="0" smtClean="0"/>
              <a:t>p-H3</a:t>
            </a:r>
          </a:p>
          <a:p>
            <a:pPr marL="0" indent="0">
              <a:buNone/>
            </a:pPr>
            <a:r>
              <a:rPr lang="en-US" dirty="0" smtClean="0"/>
              <a:t>Diseases associated with PAPPA include </a:t>
            </a:r>
            <a:r>
              <a:rPr lang="en-US" i="1" dirty="0" smtClean="0">
                <a:hlinkClick r:id="rId3" tooltip="See triploidy at MalaCards"/>
              </a:rPr>
              <a:t>triploidy</a:t>
            </a:r>
            <a:r>
              <a:rPr lang="en-US" dirty="0" smtClean="0"/>
              <a:t>, and </a:t>
            </a:r>
            <a:r>
              <a:rPr lang="en-US" i="1" dirty="0" smtClean="0">
                <a:hlinkClick r:id="rId4" tooltip="See limb-girdle muscular dystrophy type 2h at MalaCards"/>
              </a:rPr>
              <a:t>limb-girdle muscular dystrophy type 2h</a:t>
            </a:r>
            <a:r>
              <a:rPr lang="en-US" dirty="0" smtClean="0"/>
              <a:t>,</a:t>
            </a:r>
            <a:endParaRPr lang="en-US" dirty="0"/>
          </a:p>
        </p:txBody>
      </p:sp>
      <p:sp>
        <p:nvSpPr>
          <p:cNvPr id="4" name="Slide Number Placeholder 3"/>
          <p:cNvSpPr>
            <a:spLocks noGrp="1"/>
          </p:cNvSpPr>
          <p:nvPr>
            <p:ph type="sldNum" sz="quarter" idx="10"/>
          </p:nvPr>
        </p:nvSpPr>
        <p:spPr/>
        <p:txBody>
          <a:bodyPr/>
          <a:lstStyle/>
          <a:p>
            <a:fld id="{65E03FF8-0F8D-48A5-9919-024745E41734}" type="slidenum">
              <a:rPr lang="en-GB" smtClean="0"/>
              <a:t>9</a:t>
            </a:fld>
            <a:endParaRPr lang="en-GB"/>
          </a:p>
        </p:txBody>
      </p:sp>
    </p:spTree>
    <p:extLst>
      <p:ext uri="{BB962C8B-B14F-4D97-AF65-F5344CB8AC3E}">
        <p14:creationId xmlns:p14="http://schemas.microsoft.com/office/powerpoint/2010/main" val="1960707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look at the cellular phenotypes</a:t>
            </a:r>
            <a:r>
              <a:rPr lang="en-US" baseline="0" dirty="0" smtClean="0"/>
              <a:t> reported in various imaging data sets, we see that such phenotypes are composed of an entity which is characterized by some quality</a:t>
            </a:r>
            <a:endParaRPr lang="en-US" dirty="0"/>
          </a:p>
        </p:txBody>
      </p:sp>
      <p:sp>
        <p:nvSpPr>
          <p:cNvPr id="4" name="Slide Number Placeholder 3"/>
          <p:cNvSpPr>
            <a:spLocks noGrp="1"/>
          </p:cNvSpPr>
          <p:nvPr>
            <p:ph type="sldNum" sz="quarter" idx="10"/>
          </p:nvPr>
        </p:nvSpPr>
        <p:spPr/>
        <p:txBody>
          <a:bodyPr/>
          <a:lstStyle/>
          <a:p>
            <a:fld id="{65E03FF8-0F8D-48A5-9919-024745E41734}" type="slidenum">
              <a:rPr lang="en-GB" smtClean="0"/>
              <a:t>12</a:t>
            </a:fld>
            <a:endParaRPr lang="en-GB"/>
          </a:p>
        </p:txBody>
      </p:sp>
    </p:spTree>
    <p:extLst>
      <p:ext uri="{BB962C8B-B14F-4D97-AF65-F5344CB8AC3E}">
        <p14:creationId xmlns:p14="http://schemas.microsoft.com/office/powerpoint/2010/main" val="153056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are we going about implementing a new ontology utilizing ontologies that are already available</a:t>
            </a:r>
            <a:endParaRPr lang="en-US" dirty="0"/>
          </a:p>
        </p:txBody>
      </p:sp>
      <p:sp>
        <p:nvSpPr>
          <p:cNvPr id="4" name="Slide Number Placeholder 3"/>
          <p:cNvSpPr>
            <a:spLocks noGrp="1"/>
          </p:cNvSpPr>
          <p:nvPr>
            <p:ph type="sldNum" sz="quarter" idx="10"/>
          </p:nvPr>
        </p:nvSpPr>
        <p:spPr/>
        <p:txBody>
          <a:bodyPr/>
          <a:lstStyle/>
          <a:p>
            <a:fld id="{65E03FF8-0F8D-48A5-9919-024745E41734}" type="slidenum">
              <a:rPr lang="en-GB" smtClean="0"/>
              <a:t>13</a:t>
            </a:fld>
            <a:endParaRPr lang="en-GB"/>
          </a:p>
        </p:txBody>
      </p:sp>
    </p:spTree>
    <p:extLst>
      <p:ext uri="{BB962C8B-B14F-4D97-AF65-F5344CB8AC3E}">
        <p14:creationId xmlns:p14="http://schemas.microsoft.com/office/powerpoint/2010/main" val="8487400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Afbeelding 6" descr="BMB_PPT_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lvl1pPr>
              <a:defRPr>
                <a:solidFill>
                  <a:srgbClr val="FFFFFF"/>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505200" y="6356350"/>
            <a:ext cx="3733800" cy="365125"/>
          </a:xfrm>
          <a:prstGeom prst="rect">
            <a:avLst/>
          </a:prstGeom>
        </p:spPr>
        <p:txBody>
          <a:bodyPr/>
          <a:lstStyle>
            <a:lvl1pPr>
              <a:defRPr sz="800">
                <a:solidFill>
                  <a:schemeClr val="bg1"/>
                </a:solidFill>
              </a:defRPr>
            </a:lvl1pPr>
          </a:lstStyle>
          <a:p>
            <a:pPr algn="l"/>
            <a:r>
              <a:rPr lang="en-GB" i="1" dirty="0" smtClean="0"/>
              <a:t>Funded by FP7 Capacities Specific Programme, grant agreement no. 284209</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5800" y="6159266"/>
            <a:ext cx="685800" cy="557866"/>
          </a:xfrm>
          <a:prstGeom prst="rect">
            <a:avLst/>
          </a:prstGeom>
        </p:spPr>
      </p:pic>
      <p:pic>
        <p:nvPicPr>
          <p:cNvPr id="9" name="Picture 4"/>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91400" y="6169276"/>
            <a:ext cx="838200" cy="56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rgbClr val="E6E6E6"/>
        </a:solidFill>
        <a:effectLst/>
      </p:bgPr>
    </p:bg>
    <p:spTree>
      <p:nvGrpSpPr>
        <p:cNvPr id="1" name=""/>
        <p:cNvGrpSpPr/>
        <p:nvPr/>
      </p:nvGrpSpPr>
      <p:grpSpPr>
        <a:xfrm>
          <a:off x="0" y="0"/>
          <a:ext cx="0" cy="0"/>
          <a:chOff x="0" y="0"/>
          <a:chExt cx="0" cy="0"/>
        </a:xfrm>
      </p:grpSpPr>
      <p:pic>
        <p:nvPicPr>
          <p:cNvPr id="2" name="Picture 1" descr="EMBL_EBI_DNA_dark2.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57005" cy="6880448"/>
          </a:xfrm>
          <a:prstGeom prst="rect">
            <a:avLst/>
          </a:prstGeom>
        </p:spPr>
      </p:pic>
      <p:sp>
        <p:nvSpPr>
          <p:cNvPr id="3079" name="Rectangle 7"/>
          <p:cNvSpPr>
            <a:spLocks noGrp="1" noChangeArrowheads="1"/>
          </p:cNvSpPr>
          <p:nvPr>
            <p:ph type="subTitle" idx="1" hasCustomPrompt="1"/>
          </p:nvPr>
        </p:nvSpPr>
        <p:spPr>
          <a:xfrm>
            <a:off x="532554" y="1797029"/>
            <a:ext cx="6400800" cy="610284"/>
          </a:xfrm>
        </p:spPr>
        <p:txBody>
          <a:bodyPr/>
          <a:lstStyle>
            <a:lvl1pPr marL="0" indent="0">
              <a:buFontTx/>
              <a:buNone/>
              <a:defRPr sz="2600" b="0" i="0">
                <a:solidFill>
                  <a:srgbClr val="FFFFFF"/>
                </a:solidFill>
                <a:latin typeface="HelveticaNeueLT Pro 45 Lt"/>
                <a:cs typeface="HelveticaNeueLT Pro 45 Lt"/>
              </a:defRPr>
            </a:lvl1pPr>
          </a:lstStyle>
          <a:p>
            <a:r>
              <a:rPr lang="en-US" dirty="0" smtClean="0"/>
              <a:t>Subtitle</a:t>
            </a:r>
            <a:endParaRPr lang="en-US" dirty="0"/>
          </a:p>
        </p:txBody>
      </p:sp>
      <p:sp>
        <p:nvSpPr>
          <p:cNvPr id="3074" name="Rectangle 2"/>
          <p:cNvSpPr>
            <a:spLocks noGrp="1" noChangeArrowheads="1"/>
          </p:cNvSpPr>
          <p:nvPr>
            <p:ph type="ctrTitle" hasCustomPrompt="1"/>
          </p:nvPr>
        </p:nvSpPr>
        <p:spPr>
          <a:xfrm>
            <a:off x="533401" y="1040419"/>
            <a:ext cx="7772400" cy="685718"/>
          </a:xfrm>
          <a:effectLst>
            <a:outerShdw blurRad="50800" dist="38100" dir="5400000" algn="t" rotWithShape="0">
              <a:prstClr val="black">
                <a:alpha val="40000"/>
              </a:prstClr>
            </a:outerShdw>
          </a:effectLst>
        </p:spPr>
        <p:txBody>
          <a:bodyPr/>
          <a:lstStyle>
            <a:lvl1pPr>
              <a:defRPr sz="3500" b="0" i="0">
                <a:solidFill>
                  <a:srgbClr val="FFFFFF"/>
                </a:solidFill>
                <a:latin typeface="HelveticaNeueLT Pro 45 Lt"/>
                <a:cs typeface="HelveticaNeueLT Pro 45 Lt"/>
              </a:defRPr>
            </a:lvl1pPr>
          </a:lstStyle>
          <a:p>
            <a:r>
              <a:rPr lang="de-DE" dirty="0" smtClean="0"/>
              <a:t>Title</a:t>
            </a:r>
            <a:endParaRPr lang="de-DE" dirty="0"/>
          </a:p>
        </p:txBody>
      </p:sp>
      <p:sp>
        <p:nvSpPr>
          <p:cNvPr id="7" name="Text Placeholder 6"/>
          <p:cNvSpPr>
            <a:spLocks noGrp="1"/>
          </p:cNvSpPr>
          <p:nvPr>
            <p:ph type="body" sz="quarter" idx="10" hasCustomPrompt="1"/>
          </p:nvPr>
        </p:nvSpPr>
        <p:spPr>
          <a:xfrm>
            <a:off x="533400" y="3851275"/>
            <a:ext cx="4487863" cy="614363"/>
          </a:xfrm>
        </p:spPr>
        <p:txBody>
          <a:bodyPr/>
          <a:lstStyle>
            <a:lvl1pPr marL="0" indent="0">
              <a:buNone/>
              <a:defRPr b="0" i="0">
                <a:solidFill>
                  <a:schemeClr val="bg1"/>
                </a:solidFill>
                <a:latin typeface="HelveticaNeueLT Pro 35 Th"/>
                <a:cs typeface="HelveticaNeueLT Pro 35 Th"/>
              </a:defRPr>
            </a:lvl1pPr>
          </a:lstStyle>
          <a:p>
            <a:pPr lvl="0"/>
            <a:r>
              <a:rPr lang="en-GB" dirty="0" smtClean="0"/>
              <a:t>Author name</a:t>
            </a:r>
          </a:p>
        </p:txBody>
      </p:sp>
      <p:pic>
        <p:nvPicPr>
          <p:cNvPr id="9" name="Picture 2" descr="EMBL_EBI_RGB_InversedUpda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63932" y="6310719"/>
            <a:ext cx="1459431" cy="45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526923"/>
      </p:ext>
    </p:extLst>
  </p:cSld>
  <p:clrMapOvr>
    <a:masterClrMapping/>
  </p:clrMapOvr>
  <p:transition xmlns:p14="http://schemas.microsoft.com/office/powerpoint/2010/mai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159266"/>
            <a:ext cx="685800" cy="557866"/>
          </a:xfrm>
          <a:prstGeom prst="rect">
            <a:avLst/>
          </a:prstGeom>
        </p:spPr>
      </p:pic>
      <p:pic>
        <p:nvPicPr>
          <p:cNvPr id="8"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400" y="6169276"/>
            <a:ext cx="838200" cy="56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3"/>
          <p:cNvSpPr>
            <a:spLocks noGrp="1"/>
          </p:cNvSpPr>
          <p:nvPr>
            <p:ph type="dt" sz="half" idx="10"/>
          </p:nvPr>
        </p:nvSpPr>
        <p:spPr>
          <a:xfrm>
            <a:off x="3505200" y="6356350"/>
            <a:ext cx="3733800" cy="365125"/>
          </a:xfrm>
          <a:prstGeom prst="rect">
            <a:avLst/>
          </a:prstGeom>
        </p:spPr>
        <p:txBody>
          <a:bodyPr/>
          <a:lstStyle>
            <a:lvl1pPr>
              <a:defRPr sz="800">
                <a:solidFill>
                  <a:schemeClr val="bg2">
                    <a:lumMod val="75000"/>
                  </a:schemeClr>
                </a:solidFill>
              </a:defRPr>
            </a:lvl1pPr>
          </a:lstStyle>
          <a:p>
            <a:pPr algn="l"/>
            <a:r>
              <a:rPr lang="en-GB" i="1" smtClean="0"/>
              <a:t>Funded by FP7 Capacities Specific Programme, grant agreement no. 284209</a:t>
            </a:r>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159266"/>
            <a:ext cx="685800" cy="557866"/>
          </a:xfrm>
          <a:prstGeom prst="rect">
            <a:avLst/>
          </a:prstGeom>
        </p:spPr>
      </p:pic>
      <p:pic>
        <p:nvPicPr>
          <p:cNvPr id="8"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400" y="6169276"/>
            <a:ext cx="838200" cy="56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3"/>
          <p:cNvSpPr>
            <a:spLocks noGrp="1"/>
          </p:cNvSpPr>
          <p:nvPr>
            <p:ph type="dt" sz="half" idx="10"/>
          </p:nvPr>
        </p:nvSpPr>
        <p:spPr>
          <a:xfrm>
            <a:off x="3505200" y="6356350"/>
            <a:ext cx="3733800" cy="365125"/>
          </a:xfrm>
          <a:prstGeom prst="rect">
            <a:avLst/>
          </a:prstGeom>
        </p:spPr>
        <p:txBody>
          <a:bodyPr/>
          <a:lstStyle>
            <a:lvl1pPr>
              <a:defRPr sz="800">
                <a:solidFill>
                  <a:schemeClr val="bg2">
                    <a:lumMod val="75000"/>
                  </a:schemeClr>
                </a:solidFill>
              </a:defRPr>
            </a:lvl1pPr>
          </a:lstStyle>
          <a:p>
            <a:pPr algn="l"/>
            <a:r>
              <a:rPr lang="en-GB" i="1" smtClean="0"/>
              <a:t>Funded by FP7 Capacities Specific Programme, grant agreement no. 284209</a:t>
            </a:r>
            <a:endParaRPr lang="en-US" dirty="0"/>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159266"/>
            <a:ext cx="685800" cy="557866"/>
          </a:xfrm>
          <a:prstGeom prst="rect">
            <a:avLst/>
          </a:prstGeom>
        </p:spPr>
      </p:pic>
      <p:pic>
        <p:nvPicPr>
          <p:cNvPr id="9"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400" y="6169276"/>
            <a:ext cx="838200" cy="56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ate Placeholder 3"/>
          <p:cNvSpPr>
            <a:spLocks noGrp="1"/>
          </p:cNvSpPr>
          <p:nvPr>
            <p:ph type="dt" sz="half" idx="10"/>
          </p:nvPr>
        </p:nvSpPr>
        <p:spPr>
          <a:xfrm>
            <a:off x="3505200" y="6356350"/>
            <a:ext cx="3733800" cy="365125"/>
          </a:xfrm>
          <a:prstGeom prst="rect">
            <a:avLst/>
          </a:prstGeom>
        </p:spPr>
        <p:txBody>
          <a:bodyPr/>
          <a:lstStyle>
            <a:lvl1pPr>
              <a:defRPr sz="800">
                <a:solidFill>
                  <a:schemeClr val="bg2">
                    <a:lumMod val="75000"/>
                  </a:schemeClr>
                </a:solidFill>
              </a:defRPr>
            </a:lvl1pPr>
          </a:lstStyle>
          <a:p>
            <a:pPr algn="l"/>
            <a:r>
              <a:rPr lang="en-GB" i="1" smtClean="0"/>
              <a:t>Funded by FP7 Capacities Specific Programme, grant agreement no. 284209</a:t>
            </a:r>
            <a:endParaRPr lang="en-US" dirty="0"/>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159266"/>
            <a:ext cx="685800" cy="557866"/>
          </a:xfrm>
          <a:prstGeom prst="rect">
            <a:avLst/>
          </a:prstGeom>
        </p:spPr>
      </p:pic>
      <p:pic>
        <p:nvPicPr>
          <p:cNvPr id="11"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400" y="6169276"/>
            <a:ext cx="838200" cy="56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ate Placeholder 3"/>
          <p:cNvSpPr>
            <a:spLocks noGrp="1"/>
          </p:cNvSpPr>
          <p:nvPr>
            <p:ph type="dt" sz="half" idx="10"/>
          </p:nvPr>
        </p:nvSpPr>
        <p:spPr>
          <a:xfrm>
            <a:off x="3505200" y="6356350"/>
            <a:ext cx="3733800" cy="365125"/>
          </a:xfrm>
          <a:prstGeom prst="rect">
            <a:avLst/>
          </a:prstGeom>
        </p:spPr>
        <p:txBody>
          <a:bodyPr/>
          <a:lstStyle>
            <a:lvl1pPr>
              <a:defRPr sz="800">
                <a:solidFill>
                  <a:schemeClr val="bg2">
                    <a:lumMod val="75000"/>
                  </a:schemeClr>
                </a:solidFill>
              </a:defRPr>
            </a:lvl1pPr>
          </a:lstStyle>
          <a:p>
            <a:pPr algn="l"/>
            <a:r>
              <a:rPr lang="en-GB" i="1" smtClean="0"/>
              <a:t>Funded by FP7 Capacities Specific Programme, grant agreement no. 284209</a:t>
            </a:r>
            <a:endParaRPr lang="en-US" dirty="0"/>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159266"/>
            <a:ext cx="685800" cy="557866"/>
          </a:xfrm>
          <a:prstGeom prst="rect">
            <a:avLst/>
          </a:prstGeom>
        </p:spPr>
      </p:pic>
      <p:pic>
        <p:nvPicPr>
          <p:cNvPr id="7"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400" y="6169276"/>
            <a:ext cx="838200" cy="56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ate Placeholder 3"/>
          <p:cNvSpPr>
            <a:spLocks noGrp="1"/>
          </p:cNvSpPr>
          <p:nvPr>
            <p:ph type="dt" sz="half" idx="10"/>
          </p:nvPr>
        </p:nvSpPr>
        <p:spPr>
          <a:xfrm>
            <a:off x="3505200" y="6356350"/>
            <a:ext cx="3733800" cy="365125"/>
          </a:xfrm>
          <a:prstGeom prst="rect">
            <a:avLst/>
          </a:prstGeom>
        </p:spPr>
        <p:txBody>
          <a:bodyPr/>
          <a:lstStyle>
            <a:lvl1pPr>
              <a:defRPr sz="800">
                <a:solidFill>
                  <a:schemeClr val="bg2">
                    <a:lumMod val="75000"/>
                  </a:schemeClr>
                </a:solidFill>
              </a:defRPr>
            </a:lvl1pPr>
          </a:lstStyle>
          <a:p>
            <a:pPr algn="l"/>
            <a:r>
              <a:rPr lang="en-GB" i="1" smtClean="0"/>
              <a:t>Funded by FP7 Capacities Specific Programme, grant agreement no. 284209</a:t>
            </a:r>
            <a:endParaRPr lang="en-US" dirty="0"/>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159266"/>
            <a:ext cx="685800" cy="557866"/>
          </a:xfrm>
          <a:prstGeom prst="rect">
            <a:avLst/>
          </a:prstGeom>
        </p:spPr>
      </p:pic>
      <p:pic>
        <p:nvPicPr>
          <p:cNvPr id="6"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400" y="6169276"/>
            <a:ext cx="838200" cy="56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3"/>
          <p:cNvSpPr>
            <a:spLocks noGrp="1"/>
          </p:cNvSpPr>
          <p:nvPr>
            <p:ph type="dt" sz="half" idx="10"/>
          </p:nvPr>
        </p:nvSpPr>
        <p:spPr>
          <a:xfrm>
            <a:off x="3505200" y="6356350"/>
            <a:ext cx="3733800" cy="365125"/>
          </a:xfrm>
          <a:prstGeom prst="rect">
            <a:avLst/>
          </a:prstGeom>
        </p:spPr>
        <p:txBody>
          <a:bodyPr/>
          <a:lstStyle>
            <a:lvl1pPr>
              <a:defRPr sz="800">
                <a:solidFill>
                  <a:schemeClr val="bg2">
                    <a:lumMod val="75000"/>
                  </a:schemeClr>
                </a:solidFill>
              </a:defRPr>
            </a:lvl1pPr>
          </a:lstStyle>
          <a:p>
            <a:pPr algn="l"/>
            <a:r>
              <a:rPr lang="en-GB" i="1" smtClean="0"/>
              <a:t>Funded by FP7 Capacities Specific Programme, grant agreement no. 284209</a:t>
            </a:r>
            <a:endParaRPr lang="en-US" dirty="0"/>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159266"/>
            <a:ext cx="685800" cy="557866"/>
          </a:xfrm>
          <a:prstGeom prst="rect">
            <a:avLst/>
          </a:prstGeom>
        </p:spPr>
      </p:pic>
      <p:pic>
        <p:nvPicPr>
          <p:cNvPr id="9"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400" y="6169276"/>
            <a:ext cx="838200" cy="56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ate Placeholder 3"/>
          <p:cNvSpPr>
            <a:spLocks noGrp="1"/>
          </p:cNvSpPr>
          <p:nvPr>
            <p:ph type="dt" sz="half" idx="10"/>
          </p:nvPr>
        </p:nvSpPr>
        <p:spPr>
          <a:xfrm>
            <a:off x="3505200" y="6356350"/>
            <a:ext cx="3733800" cy="365125"/>
          </a:xfrm>
          <a:prstGeom prst="rect">
            <a:avLst/>
          </a:prstGeom>
        </p:spPr>
        <p:txBody>
          <a:bodyPr/>
          <a:lstStyle>
            <a:lvl1pPr>
              <a:defRPr sz="800">
                <a:solidFill>
                  <a:schemeClr val="bg2">
                    <a:lumMod val="75000"/>
                  </a:schemeClr>
                </a:solidFill>
              </a:defRPr>
            </a:lvl1pPr>
          </a:lstStyle>
          <a:p>
            <a:pPr algn="l"/>
            <a:r>
              <a:rPr lang="en-GB" i="1" smtClean="0"/>
              <a:t>Funded by FP7 Capacities Specific Programme, grant agreement no. 284209</a:t>
            </a:r>
            <a:endParaRPr lang="en-US" dirty="0"/>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159266"/>
            <a:ext cx="685800" cy="557866"/>
          </a:xfrm>
          <a:prstGeom prst="rect">
            <a:avLst/>
          </a:prstGeom>
        </p:spPr>
      </p:pic>
      <p:pic>
        <p:nvPicPr>
          <p:cNvPr id="9"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400" y="6169276"/>
            <a:ext cx="838200" cy="56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ate Placeholder 3"/>
          <p:cNvSpPr>
            <a:spLocks noGrp="1"/>
          </p:cNvSpPr>
          <p:nvPr>
            <p:ph type="dt" sz="half" idx="10"/>
          </p:nvPr>
        </p:nvSpPr>
        <p:spPr>
          <a:xfrm>
            <a:off x="3505200" y="6356350"/>
            <a:ext cx="3733800" cy="365125"/>
          </a:xfrm>
          <a:prstGeom prst="rect">
            <a:avLst/>
          </a:prstGeom>
        </p:spPr>
        <p:txBody>
          <a:bodyPr/>
          <a:lstStyle>
            <a:lvl1pPr>
              <a:defRPr sz="800">
                <a:solidFill>
                  <a:schemeClr val="bg2">
                    <a:lumMod val="75000"/>
                  </a:schemeClr>
                </a:solidFill>
              </a:defRPr>
            </a:lvl1pPr>
          </a:lstStyle>
          <a:p>
            <a:pPr algn="l"/>
            <a:r>
              <a:rPr lang="en-GB" i="1" smtClean="0"/>
              <a:t>Funded by FP7 Capacities Specific Programme, grant agreement no. 284209</a:t>
            </a:r>
            <a:endParaRPr lang="en-US" dirty="0"/>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jpg"/><Relationship Id="rId13" Type="http://schemas.openxmlformats.org/officeDocument/2006/relationships/image" Target="../media/image2.gif"/><Relationship Id="rId1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descr="BMB_PPT_STANDARD.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smtClean="0"/>
              <a:t>Insert title here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2"/>
          </p:nvPr>
        </p:nvSpPr>
        <p:spPr>
          <a:xfrm>
            <a:off x="3505200" y="6356350"/>
            <a:ext cx="3733800" cy="365125"/>
          </a:xfrm>
          <a:prstGeom prst="rect">
            <a:avLst/>
          </a:prstGeom>
        </p:spPr>
        <p:txBody>
          <a:bodyPr/>
          <a:lstStyle>
            <a:lvl1pPr>
              <a:defRPr sz="800">
                <a:solidFill>
                  <a:schemeClr val="bg2">
                    <a:lumMod val="75000"/>
                  </a:schemeClr>
                </a:solidFill>
              </a:defRPr>
            </a:lvl1pPr>
          </a:lstStyle>
          <a:p>
            <a:pPr algn="l"/>
            <a:r>
              <a:rPr lang="en-GB" i="1" smtClean="0"/>
              <a:t>Funded by FP7 Capacities Specific Programme, grant agreement no. 284209</a:t>
            </a:r>
            <a:endParaRPr lang="en-US" dirty="0"/>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05800" y="6159266"/>
            <a:ext cx="685800" cy="557866"/>
          </a:xfrm>
          <a:prstGeom prst="rect">
            <a:avLst/>
          </a:prstGeom>
        </p:spPr>
      </p:pic>
      <p:pic>
        <p:nvPicPr>
          <p:cNvPr id="10" name="Picture 4"/>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391400" y="6169276"/>
            <a:ext cx="838200" cy="56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Clr>
          <a:schemeClr val="bg2"/>
        </a:buClr>
        <a:buFont typeface="Wingdings" charset="2"/>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bg2"/>
        </a:buClr>
        <a:buSzPct val="50000"/>
        <a:buFont typeface="Wingdings" charset="2"/>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2"/>
        </a:buClr>
        <a:buSzPct val="50000"/>
        <a:buFont typeface="Wingdings" charset="2"/>
        <a:buChar char=""/>
        <a:defRPr sz="2000" kern="1200" baseline="0">
          <a:solidFill>
            <a:schemeClr val="tx1"/>
          </a:solidFill>
          <a:latin typeface="+mn-lt"/>
          <a:ea typeface="+mn-ea"/>
          <a:cs typeface="+mn-cs"/>
        </a:defRPr>
      </a:lvl3pPr>
      <a:lvl4pPr marL="1600200" indent="-228600" algn="l" defTabSz="457200" rtl="0" eaLnBrk="1" latinLnBrk="0" hangingPunct="1">
        <a:spcBef>
          <a:spcPct val="20000"/>
        </a:spcBef>
        <a:buClr>
          <a:schemeClr val="bg2"/>
        </a:buClr>
        <a:buSzPct val="50000"/>
        <a:buFont typeface="Wingdings" charset="2"/>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2"/>
        </a:buClr>
        <a:buSzPct val="50000"/>
        <a:buFont typeface="Wingdings" charset="2"/>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tiff"/></Relationships>
</file>

<file path=ppt/slides/_rels/slide21.xml.rels><?xml version="1.0" encoding="UTF-8" standalone="yes"?>
<Relationships xmlns="http://schemas.openxmlformats.org/package/2006/relationships"><Relationship Id="rId3" Type="http://schemas.openxmlformats.org/officeDocument/2006/relationships/hyperlink" Target="http://www.ebi.ac.uk/fgpt/zooma" TargetMode="External"/><Relationship Id="rId4" Type="http://schemas.openxmlformats.org/officeDocument/2006/relationships/image" Target="../media/image45.tiff"/><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 Id="rId3" Type="http://schemas.openxmlformats.org/officeDocument/2006/relationships/image" Target="../media/image48.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jpeg"/><Relationship Id="rId13"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tiff"/><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gif"/><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08520" y="980728"/>
            <a:ext cx="8136904" cy="1679575"/>
          </a:xfrm>
        </p:spPr>
        <p:txBody>
          <a:bodyPr>
            <a:normAutofit/>
          </a:bodyPr>
          <a:lstStyle/>
          <a:p>
            <a:r>
              <a:rPr lang="en-US" dirty="0">
                <a:latin typeface="Arial" charset="0"/>
              </a:rPr>
              <a:t>Interoperability of large scale image data sets with ontologies</a:t>
            </a:r>
            <a:endParaRPr lang="en-US" dirty="0"/>
          </a:p>
        </p:txBody>
      </p:sp>
      <p:sp>
        <p:nvSpPr>
          <p:cNvPr id="8" name="Subtitle 2"/>
          <p:cNvSpPr>
            <a:spLocks noGrp="1"/>
          </p:cNvSpPr>
          <p:nvPr>
            <p:ph type="subTitle" idx="1"/>
          </p:nvPr>
        </p:nvSpPr>
        <p:spPr>
          <a:xfrm>
            <a:off x="512422" y="3212976"/>
            <a:ext cx="6895020" cy="2520280"/>
          </a:xfrm>
        </p:spPr>
        <p:txBody>
          <a:bodyPr>
            <a:normAutofit fontScale="92500" lnSpcReduction="20000"/>
          </a:bodyPr>
          <a:lstStyle/>
          <a:p>
            <a:r>
              <a:rPr lang="en-US" sz="3600" dirty="0" err="1" smtClean="0"/>
              <a:t>CrEDIBLE</a:t>
            </a:r>
            <a:r>
              <a:rPr lang="en-US" sz="3600" dirty="0" smtClean="0"/>
              <a:t> </a:t>
            </a:r>
            <a:r>
              <a:rPr lang="en-US" sz="3600" dirty="0" err="1" smtClean="0"/>
              <a:t>wokshop</a:t>
            </a:r>
            <a:endParaRPr lang="en-US" sz="3600" dirty="0" smtClean="0"/>
          </a:p>
          <a:p>
            <a:r>
              <a:rPr lang="en-US" sz="3600" dirty="0" smtClean="0"/>
              <a:t>10 October </a:t>
            </a:r>
            <a:r>
              <a:rPr lang="en-US" sz="3700" dirty="0"/>
              <a:t>2014, Sophia </a:t>
            </a:r>
            <a:r>
              <a:rPr lang="en-US" sz="3700" dirty="0" err="1"/>
              <a:t>Antipolis</a:t>
            </a:r>
            <a:endParaRPr lang="en-US" sz="3700" dirty="0"/>
          </a:p>
          <a:p>
            <a:endParaRPr lang="en-US" dirty="0" smtClean="0"/>
          </a:p>
          <a:p>
            <a:r>
              <a:rPr lang="en-US" dirty="0" smtClean="0"/>
              <a:t>Simon Jupp</a:t>
            </a:r>
          </a:p>
          <a:p>
            <a:r>
              <a:rPr lang="en-US" dirty="0" smtClean="0"/>
              <a:t>Samples Phenotypes and Ontologies Team</a:t>
            </a:r>
          </a:p>
          <a:p>
            <a:r>
              <a:rPr lang="en-US" dirty="0" smtClean="0"/>
              <a:t>EMBL-European Bioinformatics Institute</a:t>
            </a:r>
          </a:p>
        </p:txBody>
      </p:sp>
    </p:spTree>
    <p:extLst>
      <p:ext uri="{BB962C8B-B14F-4D97-AF65-F5344CB8AC3E}">
        <p14:creationId xmlns:p14="http://schemas.microsoft.com/office/powerpoint/2010/main" val="88893816"/>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cases</a:t>
            </a:r>
            <a:endParaRPr lang="en-US" dirty="0"/>
          </a:p>
        </p:txBody>
      </p:sp>
      <p:sp>
        <p:nvSpPr>
          <p:cNvPr id="3" name="Content Placeholder 2"/>
          <p:cNvSpPr>
            <a:spLocks noGrp="1"/>
          </p:cNvSpPr>
          <p:nvPr>
            <p:ph idx="1"/>
          </p:nvPr>
        </p:nvSpPr>
        <p:spPr>
          <a:xfrm>
            <a:off x="533400" y="1453926"/>
            <a:ext cx="8153400" cy="4351338"/>
          </a:xfrm>
        </p:spPr>
        <p:txBody>
          <a:bodyPr>
            <a:normAutofit fontScale="92500" lnSpcReduction="10000"/>
          </a:bodyPr>
          <a:lstStyle/>
          <a:p>
            <a:r>
              <a:rPr lang="en-US" dirty="0" smtClean="0"/>
              <a:t>Defined classes: </a:t>
            </a:r>
            <a:r>
              <a:rPr lang="en-US" i="1" dirty="0" smtClean="0"/>
              <a:t>“Abnormal cellular membrane phenotypes”</a:t>
            </a:r>
            <a:r>
              <a:rPr lang="en-US" dirty="0" smtClean="0"/>
              <a:t> includes all parts of the cellular membrane </a:t>
            </a:r>
          </a:p>
          <a:p>
            <a:r>
              <a:rPr lang="en-US" dirty="0" smtClean="0"/>
              <a:t>Real queries </a:t>
            </a:r>
          </a:p>
          <a:p>
            <a:pPr lvl="1"/>
            <a:r>
              <a:rPr lang="en-US" sz="1600" dirty="0" smtClean="0"/>
              <a:t>Genes </a:t>
            </a:r>
            <a:r>
              <a:rPr lang="en-US" sz="1600" dirty="0"/>
              <a:t>/ </a:t>
            </a:r>
            <a:r>
              <a:rPr lang="en-US" sz="1600" dirty="0" err="1"/>
              <a:t>siRNAs</a:t>
            </a:r>
            <a:r>
              <a:rPr lang="en-US" sz="1600" dirty="0"/>
              <a:t> / Images having a </a:t>
            </a:r>
            <a:r>
              <a:rPr lang="en-US" sz="1600" dirty="0">
                <a:solidFill>
                  <a:srgbClr val="FF0000"/>
                </a:solidFill>
              </a:rPr>
              <a:t>mitotic phenotype </a:t>
            </a:r>
            <a:r>
              <a:rPr lang="en-US" sz="1600" dirty="0"/>
              <a:t>in all screens or in one particular screen.</a:t>
            </a:r>
          </a:p>
          <a:p>
            <a:pPr lvl="1"/>
            <a:r>
              <a:rPr lang="en-US" sz="1600" dirty="0" smtClean="0"/>
              <a:t>Genes </a:t>
            </a:r>
            <a:r>
              <a:rPr lang="en-US" sz="1600" dirty="0"/>
              <a:t>/ </a:t>
            </a:r>
            <a:r>
              <a:rPr lang="en-US" sz="1600" dirty="0" err="1"/>
              <a:t>siRNAs</a:t>
            </a:r>
            <a:r>
              <a:rPr lang="en-US" sz="1600" dirty="0"/>
              <a:t> / Images having a </a:t>
            </a:r>
            <a:r>
              <a:rPr lang="en-US" sz="1600" dirty="0">
                <a:solidFill>
                  <a:srgbClr val="FF0000"/>
                </a:solidFill>
              </a:rPr>
              <a:t>cytokinesis phenotype </a:t>
            </a:r>
            <a:r>
              <a:rPr lang="en-US" sz="1600" dirty="0"/>
              <a:t>in all screens or in one particular screen.</a:t>
            </a:r>
          </a:p>
          <a:p>
            <a:pPr lvl="1"/>
            <a:r>
              <a:rPr lang="en-US" sz="1600" dirty="0" smtClean="0"/>
              <a:t>Genes </a:t>
            </a:r>
            <a:r>
              <a:rPr lang="en-US" sz="1600" dirty="0"/>
              <a:t>/ </a:t>
            </a:r>
            <a:r>
              <a:rPr lang="en-US" sz="1600" dirty="0" err="1"/>
              <a:t>siRNAs</a:t>
            </a:r>
            <a:r>
              <a:rPr lang="en-US" sz="1600" dirty="0"/>
              <a:t> / Images having a </a:t>
            </a:r>
            <a:r>
              <a:rPr lang="en-US" sz="1600" dirty="0">
                <a:solidFill>
                  <a:srgbClr val="FF0000"/>
                </a:solidFill>
              </a:rPr>
              <a:t>mitotic phenotype</a:t>
            </a:r>
            <a:r>
              <a:rPr lang="en-US" sz="1600" dirty="0"/>
              <a:t>, but </a:t>
            </a:r>
            <a:r>
              <a:rPr lang="en-US" sz="1600" dirty="0">
                <a:solidFill>
                  <a:srgbClr val="FF00FF"/>
                </a:solidFill>
              </a:rPr>
              <a:t>no</a:t>
            </a:r>
            <a:r>
              <a:rPr lang="en-US" sz="1600" dirty="0"/>
              <a:t> </a:t>
            </a:r>
            <a:r>
              <a:rPr lang="en-US" sz="1600" dirty="0">
                <a:solidFill>
                  <a:srgbClr val="FF0000"/>
                </a:solidFill>
              </a:rPr>
              <a:t>cell death</a:t>
            </a:r>
            <a:r>
              <a:rPr lang="en-US" sz="1600" dirty="0"/>
              <a:t>.</a:t>
            </a:r>
          </a:p>
          <a:p>
            <a:pPr lvl="1"/>
            <a:r>
              <a:rPr lang="en-US" sz="1600" dirty="0" smtClean="0"/>
              <a:t>Genes </a:t>
            </a:r>
            <a:r>
              <a:rPr lang="en-US" sz="1600" dirty="0"/>
              <a:t>/ </a:t>
            </a:r>
            <a:r>
              <a:rPr lang="en-US" sz="1600" dirty="0" err="1"/>
              <a:t>siRNAs</a:t>
            </a:r>
            <a:r>
              <a:rPr lang="en-US" sz="1600" dirty="0"/>
              <a:t> / Images having </a:t>
            </a:r>
            <a:r>
              <a:rPr lang="en-US" sz="1600" dirty="0">
                <a:solidFill>
                  <a:srgbClr val="FF0000"/>
                </a:solidFill>
              </a:rPr>
              <a:t>a mitotic phenotype</a:t>
            </a:r>
            <a:r>
              <a:rPr lang="en-US" sz="1600" dirty="0"/>
              <a:t>, but </a:t>
            </a:r>
            <a:r>
              <a:rPr lang="en-US" sz="1600" dirty="0">
                <a:solidFill>
                  <a:srgbClr val="FF00FF"/>
                </a:solidFill>
              </a:rPr>
              <a:t>no</a:t>
            </a:r>
            <a:r>
              <a:rPr lang="en-US" sz="1600" dirty="0"/>
              <a:t> problem in </a:t>
            </a:r>
            <a:r>
              <a:rPr lang="en-US" sz="1600" dirty="0">
                <a:solidFill>
                  <a:srgbClr val="FF0000"/>
                </a:solidFill>
              </a:rPr>
              <a:t>Prophase</a:t>
            </a:r>
            <a:r>
              <a:rPr lang="en-US" sz="1600" dirty="0"/>
              <a:t>.</a:t>
            </a:r>
          </a:p>
          <a:p>
            <a:pPr lvl="1"/>
            <a:r>
              <a:rPr lang="en-US" sz="1600" dirty="0" smtClean="0"/>
              <a:t>Genes </a:t>
            </a:r>
            <a:r>
              <a:rPr lang="en-US" sz="1600" dirty="0"/>
              <a:t>/ </a:t>
            </a:r>
            <a:r>
              <a:rPr lang="en-US" sz="1600" dirty="0" err="1"/>
              <a:t>siRNAs</a:t>
            </a:r>
            <a:r>
              <a:rPr lang="en-US" sz="1600" dirty="0"/>
              <a:t> / Images having a </a:t>
            </a:r>
            <a:r>
              <a:rPr lang="en-US" sz="1600" dirty="0">
                <a:solidFill>
                  <a:srgbClr val="FF0000"/>
                </a:solidFill>
              </a:rPr>
              <a:t>mitotic phenotype </a:t>
            </a:r>
            <a:r>
              <a:rPr lang="en-US" sz="1600" dirty="0">
                <a:solidFill>
                  <a:srgbClr val="FF00FF"/>
                </a:solidFill>
              </a:rPr>
              <a:t>followed</a:t>
            </a:r>
            <a:r>
              <a:rPr lang="en-US" sz="1600" dirty="0"/>
              <a:t> by </a:t>
            </a:r>
            <a:r>
              <a:rPr lang="en-US" sz="1600" dirty="0">
                <a:solidFill>
                  <a:srgbClr val="FF0000"/>
                </a:solidFill>
              </a:rPr>
              <a:t>cytokinesis defects</a:t>
            </a:r>
            <a:r>
              <a:rPr lang="en-US" sz="1600" dirty="0"/>
              <a:t>.</a:t>
            </a:r>
          </a:p>
          <a:p>
            <a:pPr lvl="1"/>
            <a:r>
              <a:rPr lang="en-US" sz="1600" dirty="0" smtClean="0"/>
              <a:t>Genes </a:t>
            </a:r>
            <a:r>
              <a:rPr lang="en-US" sz="1600" dirty="0"/>
              <a:t>/ </a:t>
            </a:r>
            <a:r>
              <a:rPr lang="en-US" sz="1600" dirty="0" err="1"/>
              <a:t>siRNAs</a:t>
            </a:r>
            <a:r>
              <a:rPr lang="en-US" sz="1600" dirty="0"/>
              <a:t> / Images having </a:t>
            </a:r>
            <a:r>
              <a:rPr lang="en-US" sz="1600" dirty="0">
                <a:solidFill>
                  <a:srgbClr val="FF0000"/>
                </a:solidFill>
              </a:rPr>
              <a:t>a mitotic phenotype </a:t>
            </a:r>
            <a:r>
              <a:rPr lang="en-US" sz="1600" dirty="0">
                <a:solidFill>
                  <a:srgbClr val="FF00FF"/>
                </a:solidFill>
              </a:rPr>
              <a:t>before</a:t>
            </a:r>
            <a:r>
              <a:rPr lang="en-US" sz="1600" dirty="0"/>
              <a:t> 30 hours in all screens or in one </a:t>
            </a:r>
            <a:r>
              <a:rPr lang="en-US" sz="1600" dirty="0" smtClean="0"/>
              <a:t>particular </a:t>
            </a:r>
            <a:r>
              <a:rPr lang="en-US" sz="1600" dirty="0"/>
              <a:t>screen.</a:t>
            </a:r>
          </a:p>
          <a:p>
            <a:pPr lvl="1"/>
            <a:r>
              <a:rPr lang="en-US" sz="1600" dirty="0" smtClean="0"/>
              <a:t>Genes </a:t>
            </a:r>
            <a:r>
              <a:rPr lang="en-US" sz="1600" dirty="0"/>
              <a:t>/ </a:t>
            </a:r>
            <a:r>
              <a:rPr lang="en-US" sz="1600" dirty="0" err="1"/>
              <a:t>siRNAs</a:t>
            </a:r>
            <a:r>
              <a:rPr lang="en-US" sz="1600" dirty="0"/>
              <a:t> / Images having a </a:t>
            </a:r>
            <a:r>
              <a:rPr lang="en-US" sz="1600" dirty="0">
                <a:solidFill>
                  <a:srgbClr val="FF0000"/>
                </a:solidFill>
              </a:rPr>
              <a:t>mitotic phenotype </a:t>
            </a:r>
            <a:r>
              <a:rPr lang="en-US" sz="1600" dirty="0"/>
              <a:t>restricted to </a:t>
            </a:r>
            <a:r>
              <a:rPr lang="en-US" sz="1600" dirty="0">
                <a:solidFill>
                  <a:srgbClr val="FF0000"/>
                </a:solidFill>
              </a:rPr>
              <a:t>human</a:t>
            </a:r>
            <a:r>
              <a:rPr lang="en-US" sz="1600" dirty="0"/>
              <a:t> and </a:t>
            </a:r>
            <a:r>
              <a:rPr lang="en-US" sz="1600" dirty="0">
                <a:solidFill>
                  <a:srgbClr val="FF0000"/>
                </a:solidFill>
              </a:rPr>
              <a:t>Drosophila</a:t>
            </a:r>
            <a:r>
              <a:rPr lang="en-US" sz="1600" dirty="0"/>
              <a:t>.</a:t>
            </a:r>
            <a:endParaRPr lang="en-US" sz="1600" dirty="0" smtClean="0"/>
          </a:p>
        </p:txBody>
      </p:sp>
    </p:spTree>
    <p:extLst>
      <p:ext uri="{BB962C8B-B14F-4D97-AF65-F5344CB8AC3E}">
        <p14:creationId xmlns:p14="http://schemas.microsoft.com/office/powerpoint/2010/main" val="3558832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94122"/>
          </a:xfrm>
        </p:spPr>
        <p:txBody>
          <a:bodyPr>
            <a:normAutofit/>
          </a:bodyPr>
          <a:lstStyle/>
          <a:p>
            <a:r>
              <a:rPr lang="en-US" sz="3200" dirty="0" smtClean="0"/>
              <a:t>Existing ontologies are not enough</a:t>
            </a:r>
            <a:endParaRPr lang="en-US" sz="3200" dirty="0"/>
          </a:p>
        </p:txBody>
      </p:sp>
      <p:sp>
        <p:nvSpPr>
          <p:cNvPr id="3" name="Content Placeholder 2"/>
          <p:cNvSpPr>
            <a:spLocks noGrp="1"/>
          </p:cNvSpPr>
          <p:nvPr>
            <p:ph idx="1"/>
          </p:nvPr>
        </p:nvSpPr>
        <p:spPr>
          <a:xfrm>
            <a:off x="467544" y="1412776"/>
            <a:ext cx="8229600" cy="4525963"/>
          </a:xfrm>
        </p:spPr>
        <p:txBody>
          <a:bodyPr>
            <a:noAutofit/>
          </a:bodyPr>
          <a:lstStyle/>
          <a:p>
            <a:pPr>
              <a:spcBef>
                <a:spcPts val="2376"/>
              </a:spcBef>
            </a:pPr>
            <a:r>
              <a:rPr lang="en-US" sz="2400" dirty="0"/>
              <a:t>Existing </a:t>
            </a:r>
            <a:r>
              <a:rPr lang="en-US" sz="2400" dirty="0" smtClean="0"/>
              <a:t>ontologies </a:t>
            </a:r>
            <a:r>
              <a:rPr lang="en-GB" sz="2400" dirty="0" smtClean="0"/>
              <a:t>either lack coverage or are incomplete to describe cellular scale phenotypes</a:t>
            </a:r>
          </a:p>
          <a:p>
            <a:pPr>
              <a:spcBef>
                <a:spcPts val="2376"/>
              </a:spcBef>
            </a:pPr>
            <a:r>
              <a:rPr lang="en-US" sz="2400" dirty="0" smtClean="0"/>
              <a:t>No species neutral ontology for </a:t>
            </a:r>
            <a:r>
              <a:rPr lang="en-US" sz="2400" dirty="0"/>
              <a:t>c</a:t>
            </a:r>
            <a:r>
              <a:rPr lang="en-US" sz="2400" dirty="0" smtClean="0"/>
              <a:t>ellular phenotypes</a:t>
            </a:r>
          </a:p>
          <a:p>
            <a:pPr>
              <a:spcBef>
                <a:spcPts val="2376"/>
              </a:spcBef>
            </a:pPr>
            <a:r>
              <a:rPr lang="en-US" sz="2400" dirty="0" smtClean="0"/>
              <a:t>Such ontology is needed for data interoperability</a:t>
            </a:r>
          </a:p>
          <a:p>
            <a:pPr>
              <a:spcBef>
                <a:spcPts val="2376"/>
              </a:spcBef>
              <a:buFont typeface="Wingdings" charset="2"/>
              <a:buChar char="Ø"/>
            </a:pPr>
            <a:r>
              <a:rPr lang="en-GB" sz="2400" b="1" dirty="0" smtClean="0"/>
              <a:t>WP6 developed the</a:t>
            </a:r>
            <a:r>
              <a:rPr lang="en-GB" sz="2400" dirty="0" smtClean="0"/>
              <a:t/>
            </a:r>
            <a:br>
              <a:rPr lang="en-GB" sz="2400" dirty="0" smtClean="0"/>
            </a:br>
            <a:r>
              <a:rPr lang="en-GB" sz="2400" b="1" dirty="0" smtClean="0">
                <a:solidFill>
                  <a:srgbClr val="008000"/>
                </a:solidFill>
              </a:rPr>
              <a:t>Cellular </a:t>
            </a:r>
            <a:r>
              <a:rPr lang="en-GB" sz="2400" b="1" dirty="0">
                <a:solidFill>
                  <a:srgbClr val="008000"/>
                </a:solidFill>
              </a:rPr>
              <a:t>Microscopy Phenotype </a:t>
            </a:r>
            <a:r>
              <a:rPr lang="en-GB" sz="2400" b="1" dirty="0" smtClean="0">
                <a:solidFill>
                  <a:srgbClr val="008000"/>
                </a:solidFill>
              </a:rPr>
              <a:t>Ontology (CMPO)</a:t>
            </a:r>
            <a:endParaRPr lang="en-US" sz="2400" baseline="30000" dirty="0"/>
          </a:p>
        </p:txBody>
      </p:sp>
      <p:sp>
        <p:nvSpPr>
          <p:cNvPr id="4" name="Slide Number Placeholder 4"/>
          <p:cNvSpPr txBox="1">
            <a:spLocks/>
          </p:cNvSpPr>
          <p:nvPr/>
        </p:nvSpPr>
        <p:spPr>
          <a:xfrm>
            <a:off x="224408" y="6329162"/>
            <a:ext cx="459160" cy="2226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EFB47EF-924F-4041-885F-FCD1BE3FD8D0}" type="slidenum">
              <a:rPr lang="de-DE" sz="1400" smtClean="0"/>
              <a:pPr>
                <a:defRPr/>
              </a:pPr>
              <a:t>11</a:t>
            </a:fld>
            <a:endParaRPr lang="de-DE" sz="1400" dirty="0"/>
          </a:p>
        </p:txBody>
      </p:sp>
    </p:spTree>
    <p:extLst>
      <p:ext uri="{BB962C8B-B14F-4D97-AF65-F5344CB8AC3E}">
        <p14:creationId xmlns:p14="http://schemas.microsoft.com/office/powerpoint/2010/main" val="94143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64096"/>
          </a:xfrm>
        </p:spPr>
        <p:txBody>
          <a:bodyPr>
            <a:noAutofit/>
          </a:bodyPr>
          <a:lstStyle/>
          <a:p>
            <a:r>
              <a:rPr lang="en-US" sz="3600" dirty="0"/>
              <a:t>Cellular phenotypes: entities, processes and </a:t>
            </a:r>
            <a:r>
              <a:rPr lang="en-US" sz="3600" dirty="0" smtClean="0"/>
              <a:t>qualities</a:t>
            </a:r>
            <a:endParaRPr lang="en-US" sz="3600" dirty="0"/>
          </a:p>
        </p:txBody>
      </p:sp>
      <p:grpSp>
        <p:nvGrpSpPr>
          <p:cNvPr id="5" name="Group 4"/>
          <p:cNvGrpSpPr/>
          <p:nvPr/>
        </p:nvGrpSpPr>
        <p:grpSpPr>
          <a:xfrm>
            <a:off x="323528" y="1772816"/>
            <a:ext cx="3878191" cy="4359238"/>
            <a:chOff x="189753" y="1518034"/>
            <a:chExt cx="4343402" cy="4648196"/>
          </a:xfrm>
        </p:grpSpPr>
        <p:sp>
          <p:nvSpPr>
            <p:cNvPr id="8" name="Oval 7"/>
            <p:cNvSpPr/>
            <p:nvPr/>
          </p:nvSpPr>
          <p:spPr bwMode="auto">
            <a:xfrm>
              <a:off x="723153" y="1518034"/>
              <a:ext cx="2667000" cy="795866"/>
            </a:xfrm>
            <a:prstGeom prst="ellipse">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9812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Cellular component</a:t>
              </a:r>
            </a:p>
          </p:txBody>
        </p:sp>
        <p:sp>
          <p:nvSpPr>
            <p:cNvPr id="9" name="Oval 8"/>
            <p:cNvSpPr/>
            <p:nvPr/>
          </p:nvSpPr>
          <p:spPr bwMode="auto">
            <a:xfrm>
              <a:off x="2306419" y="2500166"/>
              <a:ext cx="1845734" cy="541866"/>
            </a:xfrm>
            <a:prstGeom prst="ellipse">
              <a:avLst/>
            </a:prstGeom>
            <a:solidFill>
              <a:srgbClr val="BACEFF"/>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9812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Cell types</a:t>
              </a:r>
            </a:p>
          </p:txBody>
        </p:sp>
        <p:sp>
          <p:nvSpPr>
            <p:cNvPr id="10" name="Oval 9"/>
            <p:cNvSpPr/>
            <p:nvPr/>
          </p:nvSpPr>
          <p:spPr bwMode="auto">
            <a:xfrm>
              <a:off x="1383555" y="3143632"/>
              <a:ext cx="1498600" cy="541866"/>
            </a:xfrm>
            <a:prstGeom prst="ellipse">
              <a:avLst/>
            </a:prstGeom>
            <a:solidFill>
              <a:srgbClr val="FFF87B"/>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9812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Size</a:t>
              </a:r>
            </a:p>
          </p:txBody>
        </p:sp>
        <p:sp>
          <p:nvSpPr>
            <p:cNvPr id="11" name="Oval 10"/>
            <p:cNvSpPr/>
            <p:nvPr/>
          </p:nvSpPr>
          <p:spPr bwMode="auto">
            <a:xfrm>
              <a:off x="2340288" y="4676097"/>
              <a:ext cx="1862667" cy="795867"/>
            </a:xfrm>
            <a:prstGeom prst="ellipse">
              <a:avLst/>
            </a:prstGeom>
            <a:solidFill>
              <a:srgbClr val="FFF87B"/>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9812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Temporal quality</a:t>
              </a:r>
            </a:p>
          </p:txBody>
        </p:sp>
        <p:sp>
          <p:nvSpPr>
            <p:cNvPr id="12" name="Oval 11"/>
            <p:cNvSpPr/>
            <p:nvPr/>
          </p:nvSpPr>
          <p:spPr bwMode="auto">
            <a:xfrm>
              <a:off x="3034555" y="3617766"/>
              <a:ext cx="1498600" cy="541866"/>
            </a:xfrm>
            <a:prstGeom prst="ellipse">
              <a:avLst/>
            </a:prstGeom>
            <a:solidFill>
              <a:srgbClr val="FFF87B"/>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9812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Shapes</a:t>
              </a:r>
            </a:p>
          </p:txBody>
        </p:sp>
        <p:sp>
          <p:nvSpPr>
            <p:cNvPr id="13" name="Oval 12"/>
            <p:cNvSpPr/>
            <p:nvPr/>
          </p:nvSpPr>
          <p:spPr bwMode="auto">
            <a:xfrm>
              <a:off x="697751" y="3914098"/>
              <a:ext cx="1862667" cy="795867"/>
            </a:xfrm>
            <a:prstGeom prst="ellipse">
              <a:avLst/>
            </a:prstGeom>
            <a:solidFill>
              <a:srgbClr val="D14047"/>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9812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Biological Processes</a:t>
              </a:r>
            </a:p>
          </p:txBody>
        </p:sp>
        <p:sp>
          <p:nvSpPr>
            <p:cNvPr id="14" name="Oval 13"/>
            <p:cNvSpPr/>
            <p:nvPr/>
          </p:nvSpPr>
          <p:spPr bwMode="auto">
            <a:xfrm>
              <a:off x="189753" y="4930098"/>
              <a:ext cx="1943102" cy="541866"/>
            </a:xfrm>
            <a:prstGeom prst="ellipse">
              <a:avLst/>
            </a:prstGeom>
            <a:solidFill>
              <a:srgbClr val="FFF87B"/>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9812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Abnormal</a:t>
              </a:r>
            </a:p>
          </p:txBody>
        </p:sp>
        <p:sp>
          <p:nvSpPr>
            <p:cNvPr id="15" name="Oval 14"/>
            <p:cNvSpPr/>
            <p:nvPr/>
          </p:nvSpPr>
          <p:spPr bwMode="auto">
            <a:xfrm>
              <a:off x="1588867" y="5624364"/>
              <a:ext cx="1943102" cy="541866"/>
            </a:xfrm>
            <a:prstGeom prst="ellipse">
              <a:avLst/>
            </a:prstGeom>
            <a:solidFill>
              <a:srgbClr val="FFF87B"/>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981200" rtl="0" eaLnBrk="0" fontAlgn="base" latinLnBrk="0" hangingPunct="0">
                <a:lnSpc>
                  <a:spcPct val="100000"/>
                </a:lnSpc>
                <a:spcBef>
                  <a:spcPct val="0"/>
                </a:spcBef>
                <a:spcAft>
                  <a:spcPct val="0"/>
                </a:spcAft>
                <a:buClrTx/>
                <a:buSzTx/>
                <a:buFontTx/>
                <a:buNone/>
                <a:tabLst/>
              </a:pPr>
              <a:r>
                <a:rPr lang="en-US" sz="1600" dirty="0" smtClean="0"/>
                <a:t>Absent</a:t>
              </a:r>
              <a:endParaRPr kumimoji="0" lang="en-US" sz="1600" b="0" i="0" u="none" strike="noStrike" cap="none" normalizeH="0" baseline="0" dirty="0" smtClean="0">
                <a:ln>
                  <a:noFill/>
                </a:ln>
                <a:solidFill>
                  <a:schemeClr val="tx1"/>
                </a:solidFill>
                <a:effectLst/>
                <a:latin typeface="Arial" charset="0"/>
              </a:endParaRPr>
            </a:p>
          </p:txBody>
        </p:sp>
      </p:grpSp>
      <p:grpSp>
        <p:nvGrpSpPr>
          <p:cNvPr id="6" name="Group 5"/>
          <p:cNvGrpSpPr/>
          <p:nvPr/>
        </p:nvGrpSpPr>
        <p:grpSpPr>
          <a:xfrm>
            <a:off x="4464671" y="2917769"/>
            <a:ext cx="4559013" cy="2069332"/>
            <a:chOff x="4690936" y="3447900"/>
            <a:chExt cx="4559013" cy="2069332"/>
          </a:xfrm>
        </p:grpSpPr>
        <p:sp>
          <p:nvSpPr>
            <p:cNvPr id="16" name="Oval 15"/>
            <p:cNvSpPr/>
            <p:nvPr/>
          </p:nvSpPr>
          <p:spPr bwMode="auto">
            <a:xfrm>
              <a:off x="4690936" y="3447900"/>
              <a:ext cx="448732" cy="474133"/>
            </a:xfrm>
            <a:prstGeom prst="ellipse">
              <a:avLst/>
            </a:prstGeom>
            <a:solidFill>
              <a:srgbClr val="D14047"/>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9812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
          <p:nvSpPr>
            <p:cNvPr id="3" name="TextBox 2"/>
            <p:cNvSpPr txBox="1"/>
            <p:nvPr/>
          </p:nvSpPr>
          <p:spPr>
            <a:xfrm>
              <a:off x="5215859" y="3529105"/>
              <a:ext cx="3854428" cy="369332"/>
            </a:xfrm>
            <a:prstGeom prst="rect">
              <a:avLst/>
            </a:prstGeom>
            <a:noFill/>
          </p:spPr>
          <p:txBody>
            <a:bodyPr wrap="none" rtlCol="0">
              <a:spAutoFit/>
            </a:bodyPr>
            <a:lstStyle/>
            <a:p>
              <a:r>
                <a:rPr lang="en-US" dirty="0" smtClean="0"/>
                <a:t>Gene Ontology – Biological process</a:t>
              </a:r>
              <a:endParaRPr lang="en-US" dirty="0"/>
            </a:p>
          </p:txBody>
        </p:sp>
        <p:sp>
          <p:nvSpPr>
            <p:cNvPr id="17" name="Oval 16"/>
            <p:cNvSpPr/>
            <p:nvPr/>
          </p:nvSpPr>
          <p:spPr bwMode="auto">
            <a:xfrm>
              <a:off x="4690936" y="3979633"/>
              <a:ext cx="448732" cy="474133"/>
            </a:xfrm>
            <a:prstGeom prst="ellipse">
              <a:avLst/>
            </a:prstGeom>
            <a:solidFill>
              <a:schemeClr val="accent1">
                <a:lumMod val="60000"/>
                <a:lumOff val="40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9812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
          <p:nvSpPr>
            <p:cNvPr id="18" name="TextBox 17"/>
            <p:cNvSpPr txBox="1"/>
            <p:nvPr/>
          </p:nvSpPr>
          <p:spPr>
            <a:xfrm>
              <a:off x="5215859" y="4060838"/>
              <a:ext cx="4034090" cy="369332"/>
            </a:xfrm>
            <a:prstGeom prst="rect">
              <a:avLst/>
            </a:prstGeom>
            <a:noFill/>
          </p:spPr>
          <p:txBody>
            <a:bodyPr wrap="none" rtlCol="0">
              <a:spAutoFit/>
            </a:bodyPr>
            <a:lstStyle/>
            <a:p>
              <a:r>
                <a:rPr lang="en-US" dirty="0" smtClean="0"/>
                <a:t>Gene Ontology – Cellular Component</a:t>
              </a:r>
              <a:endParaRPr lang="en-US" dirty="0"/>
            </a:p>
          </p:txBody>
        </p:sp>
        <p:sp>
          <p:nvSpPr>
            <p:cNvPr id="19" name="Oval 18"/>
            <p:cNvSpPr/>
            <p:nvPr/>
          </p:nvSpPr>
          <p:spPr bwMode="auto">
            <a:xfrm>
              <a:off x="4690936" y="4511366"/>
              <a:ext cx="448732" cy="474133"/>
            </a:xfrm>
            <a:prstGeom prst="ellipse">
              <a:avLst/>
            </a:prstGeom>
            <a:solidFill>
              <a:srgbClr val="BACEFF"/>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9812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
          <p:nvSpPr>
            <p:cNvPr id="20" name="TextBox 19"/>
            <p:cNvSpPr txBox="1"/>
            <p:nvPr/>
          </p:nvSpPr>
          <p:spPr>
            <a:xfrm>
              <a:off x="5215859" y="4592571"/>
              <a:ext cx="2720554" cy="369332"/>
            </a:xfrm>
            <a:prstGeom prst="rect">
              <a:avLst/>
            </a:prstGeom>
            <a:noFill/>
          </p:spPr>
          <p:txBody>
            <a:bodyPr wrap="none" rtlCol="0">
              <a:spAutoFit/>
            </a:bodyPr>
            <a:lstStyle/>
            <a:p>
              <a:r>
                <a:rPr lang="en-US" dirty="0" smtClean="0"/>
                <a:t>Cell type ontology (CTO) </a:t>
              </a:r>
              <a:endParaRPr lang="en-US" dirty="0"/>
            </a:p>
          </p:txBody>
        </p:sp>
        <p:sp>
          <p:nvSpPr>
            <p:cNvPr id="21" name="Oval 20"/>
            <p:cNvSpPr/>
            <p:nvPr/>
          </p:nvSpPr>
          <p:spPr bwMode="auto">
            <a:xfrm>
              <a:off x="4690936" y="5043099"/>
              <a:ext cx="448732" cy="474133"/>
            </a:xfrm>
            <a:prstGeom prst="ellipse">
              <a:avLst/>
            </a:prstGeom>
            <a:solidFill>
              <a:srgbClr val="FFF87B"/>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9812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
          <p:nvSpPr>
            <p:cNvPr id="22" name="TextBox 21"/>
            <p:cNvSpPr txBox="1"/>
            <p:nvPr/>
          </p:nvSpPr>
          <p:spPr>
            <a:xfrm>
              <a:off x="5215859" y="5124305"/>
              <a:ext cx="3931410" cy="369332"/>
            </a:xfrm>
            <a:prstGeom prst="rect">
              <a:avLst/>
            </a:prstGeom>
            <a:noFill/>
          </p:spPr>
          <p:txBody>
            <a:bodyPr wrap="none" rtlCol="0">
              <a:spAutoFit/>
            </a:bodyPr>
            <a:lstStyle/>
            <a:p>
              <a:r>
                <a:rPr lang="en-US" dirty="0" smtClean="0"/>
                <a:t>Phenotype and trait ontology (PATO)</a:t>
              </a:r>
              <a:endParaRPr lang="en-US" dirty="0"/>
            </a:p>
          </p:txBody>
        </p:sp>
      </p:grpSp>
      <p:sp>
        <p:nvSpPr>
          <p:cNvPr id="24" name="Slide Number Placeholder 4"/>
          <p:cNvSpPr txBox="1">
            <a:spLocks/>
          </p:cNvSpPr>
          <p:nvPr/>
        </p:nvSpPr>
        <p:spPr>
          <a:xfrm>
            <a:off x="145604" y="6329162"/>
            <a:ext cx="459160" cy="2226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DEFB47EF-924F-4041-885F-FCD1BE3FD8D0}" type="slidenum">
              <a:rPr lang="de-DE" sz="1400" smtClean="0"/>
              <a:pPr algn="ctr">
                <a:defRPr/>
              </a:pPr>
              <a:t>12</a:t>
            </a:fld>
            <a:endParaRPr lang="de-DE" sz="1400" dirty="0"/>
          </a:p>
        </p:txBody>
      </p:sp>
    </p:spTree>
    <p:extLst>
      <p:ext uri="{BB962C8B-B14F-4D97-AF65-F5344CB8AC3E}">
        <p14:creationId xmlns:p14="http://schemas.microsoft.com/office/powerpoint/2010/main" val="2875167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3643283"/>
            <a:ext cx="8229600" cy="2880320"/>
          </a:xfrm>
        </p:spPr>
        <p:txBody>
          <a:bodyPr>
            <a:noAutofit/>
          </a:bodyPr>
          <a:lstStyle/>
          <a:p>
            <a:r>
              <a:rPr lang="en-US" sz="2000" dirty="0" smtClean="0"/>
              <a:t>Phenotype: “</a:t>
            </a:r>
            <a:r>
              <a:rPr lang="en-US" sz="2000" i="1" dirty="0" smtClean="0"/>
              <a:t>Large nucleus”</a:t>
            </a:r>
            <a:endParaRPr lang="en-US" sz="2000" i="1" dirty="0"/>
          </a:p>
          <a:p>
            <a:pPr lvl="1"/>
            <a:r>
              <a:rPr lang="en-US" sz="1800" dirty="0" smtClean="0"/>
              <a:t>Entity</a:t>
            </a:r>
            <a:r>
              <a:rPr lang="en-US" sz="1800" dirty="0"/>
              <a:t>: </a:t>
            </a:r>
            <a:r>
              <a:rPr lang="en-US" sz="1800" dirty="0" smtClean="0"/>
              <a:t>nucleus (GO_000xxxx)</a:t>
            </a:r>
            <a:endParaRPr lang="en-US" sz="1800" dirty="0"/>
          </a:p>
          <a:p>
            <a:pPr lvl="1"/>
            <a:r>
              <a:rPr lang="en-US" sz="1800" dirty="0" smtClean="0"/>
              <a:t>Quality: large (PATO_000xxxx)</a:t>
            </a:r>
          </a:p>
          <a:p>
            <a:pPr lvl="1"/>
            <a:endParaRPr lang="en-US" sz="1600" dirty="0" smtClean="0"/>
          </a:p>
          <a:p>
            <a:r>
              <a:rPr lang="en-US" sz="2000" dirty="0" smtClean="0"/>
              <a:t>Phenotype: “</a:t>
            </a:r>
            <a:r>
              <a:rPr lang="en-US" sz="2000" i="1" dirty="0" smtClean="0"/>
              <a:t>Cells </a:t>
            </a:r>
            <a:r>
              <a:rPr lang="en-US" sz="2000" i="1" dirty="0"/>
              <a:t>stuck in metaphase due to metaphase </a:t>
            </a:r>
            <a:r>
              <a:rPr lang="en-US" sz="2000" i="1" dirty="0" smtClean="0"/>
              <a:t>arrest”</a:t>
            </a:r>
            <a:endParaRPr lang="en-US" sz="2000" i="1" dirty="0"/>
          </a:p>
          <a:p>
            <a:pPr lvl="1"/>
            <a:r>
              <a:rPr lang="en-US" sz="1800" dirty="0" smtClean="0"/>
              <a:t>Entity: mitotic </a:t>
            </a:r>
            <a:r>
              <a:rPr lang="en-US" sz="1800" dirty="0"/>
              <a:t>metaphase (GO_0000089) </a:t>
            </a:r>
          </a:p>
          <a:p>
            <a:pPr lvl="1"/>
            <a:r>
              <a:rPr lang="en-US" sz="1800" dirty="0" smtClean="0"/>
              <a:t>Quality</a:t>
            </a:r>
            <a:r>
              <a:rPr lang="en-US" sz="1800" dirty="0"/>
              <a:t>: </a:t>
            </a:r>
            <a:r>
              <a:rPr lang="en-US" sz="1800" dirty="0" smtClean="0"/>
              <a:t>arrested </a:t>
            </a:r>
            <a:r>
              <a:rPr lang="en-US" sz="1800" dirty="0"/>
              <a:t>(PATO_0000297)</a:t>
            </a:r>
          </a:p>
          <a:p>
            <a:pPr lvl="1"/>
            <a:endParaRPr lang="en-US" sz="1800" dirty="0"/>
          </a:p>
          <a:p>
            <a:pPr lvl="1"/>
            <a:endParaRPr lang="en-US" sz="1800" dirty="0"/>
          </a:p>
          <a:p>
            <a:pPr lvl="1"/>
            <a:endParaRPr lang="en-US" sz="1800" dirty="0"/>
          </a:p>
          <a:p>
            <a:pPr lvl="1"/>
            <a:endParaRPr lang="en-US" sz="1800" dirty="0" smtClean="0"/>
          </a:p>
        </p:txBody>
      </p:sp>
      <p:sp>
        <p:nvSpPr>
          <p:cNvPr id="5" name="Slide Number Placeholder 4"/>
          <p:cNvSpPr txBox="1">
            <a:spLocks/>
          </p:cNvSpPr>
          <p:nvPr/>
        </p:nvSpPr>
        <p:spPr>
          <a:xfrm>
            <a:off x="178492" y="6329162"/>
            <a:ext cx="505076" cy="2226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EFB47EF-924F-4041-885F-FCD1BE3FD8D0}" type="slidenum">
              <a:rPr lang="de-DE" sz="1400" smtClean="0"/>
              <a:pPr>
                <a:defRPr/>
              </a:pPr>
              <a:t>13</a:t>
            </a:fld>
            <a:endParaRPr lang="de-DE" sz="1400" dirty="0"/>
          </a:p>
        </p:txBody>
      </p:sp>
      <p:sp>
        <p:nvSpPr>
          <p:cNvPr id="6" name="Title 1"/>
          <p:cNvSpPr txBox="1">
            <a:spLocks/>
          </p:cNvSpPr>
          <p:nvPr/>
        </p:nvSpPr>
        <p:spPr>
          <a:xfrm>
            <a:off x="457200" y="188640"/>
            <a:ext cx="8229600" cy="8640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tx1"/>
                </a:solidFill>
                <a:latin typeface="+mj-lt"/>
                <a:ea typeface="+mj-ea"/>
                <a:cs typeface="+mj-cs"/>
              </a:defRPr>
            </a:lvl1pPr>
          </a:lstStyle>
          <a:p>
            <a:r>
              <a:rPr lang="en-US" sz="3600" dirty="0" smtClean="0"/>
              <a:t>Building a phenotype ontology</a:t>
            </a:r>
            <a:endParaRPr lang="en-US" sz="3600" dirty="0"/>
          </a:p>
        </p:txBody>
      </p:sp>
      <p:sp>
        <p:nvSpPr>
          <p:cNvPr id="4" name="TextBox 3"/>
          <p:cNvSpPr txBox="1"/>
          <p:nvPr/>
        </p:nvSpPr>
        <p:spPr>
          <a:xfrm>
            <a:off x="1206035" y="1052736"/>
            <a:ext cx="6731931" cy="584776"/>
          </a:xfrm>
          <a:prstGeom prst="rect">
            <a:avLst/>
          </a:prstGeom>
          <a:noFill/>
        </p:spPr>
        <p:txBody>
          <a:bodyPr wrap="none" rtlCol="0">
            <a:spAutoFit/>
          </a:bodyPr>
          <a:lstStyle/>
          <a:p>
            <a:r>
              <a:rPr lang="en-US" sz="3200" dirty="0"/>
              <a:t>Composing a phenotype description</a:t>
            </a:r>
          </a:p>
        </p:txBody>
      </p:sp>
      <p:grpSp>
        <p:nvGrpSpPr>
          <p:cNvPr id="2" name="Group 1"/>
          <p:cNvGrpSpPr/>
          <p:nvPr/>
        </p:nvGrpSpPr>
        <p:grpSpPr>
          <a:xfrm>
            <a:off x="1943708" y="1988840"/>
            <a:ext cx="5256584" cy="936104"/>
            <a:chOff x="2051720" y="1988840"/>
            <a:chExt cx="5256584" cy="936104"/>
          </a:xfrm>
        </p:grpSpPr>
        <p:sp>
          <p:nvSpPr>
            <p:cNvPr id="7" name="Rounded Rectangle 6"/>
            <p:cNvSpPr/>
            <p:nvPr/>
          </p:nvSpPr>
          <p:spPr>
            <a:xfrm>
              <a:off x="2051720" y="1988840"/>
              <a:ext cx="2232248" cy="936104"/>
            </a:xfrm>
            <a:prstGeom prst="roundRect">
              <a:avLst/>
            </a:prstGeom>
            <a:solidFill>
              <a:srgbClr val="B7D3FB"/>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dirty="0" smtClean="0">
                  <a:solidFill>
                    <a:schemeClr val="tx1"/>
                  </a:solidFill>
                </a:rPr>
                <a:t>Entity</a:t>
              </a:r>
              <a:br>
                <a:rPr lang="en-US" dirty="0" smtClean="0">
                  <a:solidFill>
                    <a:schemeClr val="tx1"/>
                  </a:solidFill>
                </a:rPr>
              </a:br>
              <a:r>
                <a:rPr lang="en-US" sz="1400" dirty="0">
                  <a:solidFill>
                    <a:schemeClr val="tx1"/>
                  </a:solidFill>
                </a:rPr>
                <a:t>a bearer of some </a:t>
              </a:r>
              <a:r>
                <a:rPr lang="en-US" sz="1400" dirty="0" smtClean="0">
                  <a:solidFill>
                    <a:schemeClr val="tx1"/>
                  </a:solidFill>
                </a:rPr>
                <a:t>quality</a:t>
              </a:r>
              <a:endParaRPr lang="en-US" sz="1400" dirty="0">
                <a:solidFill>
                  <a:schemeClr val="tx1"/>
                </a:solidFill>
              </a:endParaRPr>
            </a:p>
          </p:txBody>
        </p:sp>
        <p:sp>
          <p:nvSpPr>
            <p:cNvPr id="8" name="Rounded Rectangle 7"/>
            <p:cNvSpPr/>
            <p:nvPr/>
          </p:nvSpPr>
          <p:spPr>
            <a:xfrm>
              <a:off x="5004048" y="1988840"/>
              <a:ext cx="2304256" cy="936104"/>
            </a:xfrm>
            <a:prstGeom prst="roundRect">
              <a:avLst/>
            </a:prstGeom>
            <a:solidFill>
              <a:srgbClr val="B7D3FB"/>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Quality </a:t>
              </a:r>
              <a:br>
                <a:rPr lang="en-US" dirty="0" smtClean="0">
                  <a:solidFill>
                    <a:srgbClr val="000000"/>
                  </a:solidFill>
                </a:rPr>
              </a:br>
              <a:r>
                <a:rPr lang="en-US" sz="1400" dirty="0" smtClean="0">
                  <a:solidFill>
                    <a:srgbClr val="000000"/>
                  </a:solidFill>
                </a:rPr>
                <a:t>characteristic </a:t>
              </a:r>
              <a:r>
                <a:rPr lang="en-US" sz="1400" dirty="0">
                  <a:solidFill>
                    <a:srgbClr val="000000"/>
                  </a:solidFill>
                </a:rPr>
                <a:t>of the entity</a:t>
              </a:r>
            </a:p>
          </p:txBody>
        </p:sp>
        <p:sp>
          <p:nvSpPr>
            <p:cNvPr id="9" name="TextBox 8"/>
            <p:cNvSpPr txBox="1"/>
            <p:nvPr/>
          </p:nvSpPr>
          <p:spPr>
            <a:xfrm>
              <a:off x="4483100" y="2336800"/>
              <a:ext cx="325730" cy="369332"/>
            </a:xfrm>
            <a:prstGeom prst="rect">
              <a:avLst/>
            </a:prstGeom>
            <a:noFill/>
          </p:spPr>
          <p:txBody>
            <a:bodyPr wrap="none" rtlCol="0">
              <a:spAutoFit/>
            </a:bodyPr>
            <a:lstStyle/>
            <a:p>
              <a:r>
                <a:rPr lang="en-US" dirty="0" smtClean="0"/>
                <a:t>+</a:t>
              </a:r>
              <a:endParaRPr lang="en-US" dirty="0"/>
            </a:p>
          </p:txBody>
        </p:sp>
      </p:grpSp>
      <p:sp>
        <p:nvSpPr>
          <p:cNvPr id="10" name="TextBox 9"/>
          <p:cNvSpPr txBox="1"/>
          <p:nvPr/>
        </p:nvSpPr>
        <p:spPr>
          <a:xfrm>
            <a:off x="899592" y="3212976"/>
            <a:ext cx="1262297" cy="646331"/>
          </a:xfrm>
          <a:prstGeom prst="rect">
            <a:avLst/>
          </a:prstGeom>
          <a:noFill/>
        </p:spPr>
        <p:txBody>
          <a:bodyPr wrap="none" rtlCol="0">
            <a:spAutoFit/>
          </a:bodyPr>
          <a:lstStyle/>
          <a:p>
            <a:pPr marL="0" lvl="1"/>
            <a:r>
              <a:rPr lang="en-US" u="sng" dirty="0"/>
              <a:t>Examples:</a:t>
            </a:r>
          </a:p>
          <a:p>
            <a:endParaRPr lang="en-US" dirty="0"/>
          </a:p>
        </p:txBody>
      </p:sp>
    </p:spTree>
    <p:extLst>
      <p:ext uri="{BB962C8B-B14F-4D97-AF65-F5344CB8AC3E}">
        <p14:creationId xmlns:p14="http://schemas.microsoft.com/office/powerpoint/2010/main" val="4179336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Cellular </a:t>
            </a:r>
            <a:r>
              <a:rPr lang="en-US" sz="3200" dirty="0" smtClean="0"/>
              <a:t>Microscopy Phenotype Ontology (CMPO)</a:t>
            </a:r>
            <a:endParaRPr lang="en-US" sz="3200" dirty="0"/>
          </a:p>
        </p:txBody>
      </p:sp>
      <p:sp>
        <p:nvSpPr>
          <p:cNvPr id="3" name="Content Placeholder 2"/>
          <p:cNvSpPr>
            <a:spLocks noGrp="1"/>
          </p:cNvSpPr>
          <p:nvPr>
            <p:ph idx="1"/>
          </p:nvPr>
        </p:nvSpPr>
        <p:spPr>
          <a:xfrm>
            <a:off x="533400" y="2101998"/>
            <a:ext cx="8153400" cy="4351338"/>
          </a:xfrm>
        </p:spPr>
        <p:txBody>
          <a:bodyPr>
            <a:normAutofit/>
          </a:bodyPr>
          <a:lstStyle/>
          <a:p>
            <a:r>
              <a:rPr lang="en-US" sz="1800" dirty="0" smtClean="0"/>
              <a:t>Annotate the available data using EQ based ontology annotations (post composition)</a:t>
            </a:r>
          </a:p>
          <a:p>
            <a:r>
              <a:rPr lang="en-US" sz="1800" dirty="0" smtClean="0"/>
              <a:t>Translate EQs into OWL axioms following OBO style “part-of some” pattern</a:t>
            </a:r>
          </a:p>
          <a:p>
            <a:r>
              <a:rPr lang="en-US" sz="1800" dirty="0" smtClean="0"/>
              <a:t>Create new terms via post composition and import into the CMPO ontology (assign labels, definitions, provenance)</a:t>
            </a:r>
          </a:p>
        </p:txBody>
      </p:sp>
    </p:spTree>
    <p:extLst>
      <p:ext uri="{BB962C8B-B14F-4D97-AF65-F5344CB8AC3E}">
        <p14:creationId xmlns:p14="http://schemas.microsoft.com/office/powerpoint/2010/main" val="4247739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Composing ontology terms from annotations in OWL </a:t>
            </a:r>
            <a:endParaRPr lang="en-US" dirty="0"/>
          </a:p>
        </p:txBody>
      </p:sp>
      <p:sp>
        <p:nvSpPr>
          <p:cNvPr id="3" name="Content Placeholder 2"/>
          <p:cNvSpPr>
            <a:spLocks noGrp="1"/>
          </p:cNvSpPr>
          <p:nvPr>
            <p:ph idx="1"/>
          </p:nvPr>
        </p:nvSpPr>
        <p:spPr>
          <a:xfrm>
            <a:off x="533400" y="1669950"/>
            <a:ext cx="8153400" cy="4351338"/>
          </a:xfrm>
        </p:spPr>
        <p:txBody>
          <a:bodyPr>
            <a:normAutofit/>
          </a:bodyPr>
          <a:lstStyle/>
          <a:p>
            <a:r>
              <a:rPr lang="en-US" sz="1800" dirty="0" smtClean="0"/>
              <a:t>More expressive, faster </a:t>
            </a:r>
            <a:r>
              <a:rPr lang="en-US" sz="1800" dirty="0" err="1" smtClean="0"/>
              <a:t>reasoners</a:t>
            </a:r>
            <a:r>
              <a:rPr lang="en-US" sz="1800" dirty="0" smtClean="0"/>
              <a:t> (ELK)</a:t>
            </a:r>
          </a:p>
          <a:p>
            <a:r>
              <a:rPr lang="en-US" sz="1800" dirty="0" smtClean="0"/>
              <a:t>Basic modeling pattern </a:t>
            </a:r>
            <a:r>
              <a:rPr lang="en-US" sz="1800" i="1" dirty="0" smtClean="0"/>
              <a:t>(</a:t>
            </a:r>
            <a:r>
              <a:rPr lang="en-US" sz="1800" i="1" dirty="0" err="1"/>
              <a:t>has_part</a:t>
            </a:r>
            <a:r>
              <a:rPr lang="en-US" sz="1800" i="1" dirty="0"/>
              <a:t> some (&lt;Quality&gt; and </a:t>
            </a:r>
            <a:r>
              <a:rPr lang="en-US" sz="1800" i="1" dirty="0" err="1"/>
              <a:t>inheres_in</a:t>
            </a:r>
            <a:r>
              <a:rPr lang="en-US" sz="1800" i="1" dirty="0"/>
              <a:t> some &lt;Entity&gt;)) </a:t>
            </a:r>
            <a:endParaRPr lang="en-US" sz="1800" dirty="0"/>
          </a:p>
          <a:p>
            <a:endParaRPr lang="en-US" sz="1800" dirty="0"/>
          </a:p>
        </p:txBody>
      </p:sp>
      <p:sp>
        <p:nvSpPr>
          <p:cNvPr id="4" name="Rectangle 3"/>
          <p:cNvSpPr/>
          <p:nvPr/>
        </p:nvSpPr>
        <p:spPr>
          <a:xfrm>
            <a:off x="1667933" y="3863655"/>
            <a:ext cx="4741333"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1"/>
            <a:r>
              <a:rPr lang="en-US" b="1" dirty="0" smtClean="0"/>
              <a:t> EQ annotation </a:t>
            </a:r>
            <a:r>
              <a:rPr lang="en-US" dirty="0" smtClean="0"/>
              <a:t>: </a:t>
            </a:r>
          </a:p>
          <a:p>
            <a:pPr lvl="1"/>
            <a:r>
              <a:rPr lang="en-US" dirty="0"/>
              <a:t> </a:t>
            </a:r>
            <a:r>
              <a:rPr lang="en-US" dirty="0" smtClean="0"/>
              <a:t>      mitotic </a:t>
            </a:r>
            <a:r>
              <a:rPr lang="en-US" dirty="0"/>
              <a:t>metaphase (GO_0000089) </a:t>
            </a:r>
            <a:endParaRPr lang="en-US" dirty="0" smtClean="0"/>
          </a:p>
          <a:p>
            <a:pPr lvl="1"/>
            <a:r>
              <a:rPr lang="en-US" dirty="0"/>
              <a:t> </a:t>
            </a:r>
            <a:r>
              <a:rPr lang="en-US" dirty="0" smtClean="0"/>
              <a:t>      arrested </a:t>
            </a:r>
            <a:r>
              <a:rPr lang="en-US" dirty="0"/>
              <a:t>(PATO_0000297)</a:t>
            </a:r>
          </a:p>
        </p:txBody>
      </p:sp>
      <p:sp>
        <p:nvSpPr>
          <p:cNvPr id="5" name="Rectangle 4"/>
          <p:cNvSpPr/>
          <p:nvPr/>
        </p:nvSpPr>
        <p:spPr>
          <a:xfrm>
            <a:off x="1388532" y="2835062"/>
            <a:ext cx="5300135"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1"/>
            <a:r>
              <a:rPr lang="en-US" b="1" dirty="0" smtClean="0"/>
              <a:t>Original phenotype: </a:t>
            </a:r>
            <a:r>
              <a:rPr lang="en-US" dirty="0" smtClean="0"/>
              <a:t>metaphase arrest</a:t>
            </a:r>
            <a:endParaRPr lang="en-US" dirty="0"/>
          </a:p>
        </p:txBody>
      </p:sp>
      <p:sp>
        <p:nvSpPr>
          <p:cNvPr id="6" name="Rectangle 5"/>
          <p:cNvSpPr/>
          <p:nvPr/>
        </p:nvSpPr>
        <p:spPr>
          <a:xfrm>
            <a:off x="533400" y="5476928"/>
            <a:ext cx="7010399" cy="1200329"/>
          </a:xfrm>
          <a:prstGeom prst="rect">
            <a:avLst/>
          </a:prstGeom>
          <a:ln>
            <a:solidFill>
              <a:srgbClr val="3366FF"/>
            </a:solidFill>
          </a:ln>
        </p:spPr>
        <p:style>
          <a:lnRef idx="2">
            <a:schemeClr val="accent1"/>
          </a:lnRef>
          <a:fillRef idx="1">
            <a:schemeClr val="lt1"/>
          </a:fillRef>
          <a:effectRef idx="0">
            <a:schemeClr val="accent1"/>
          </a:effectRef>
          <a:fontRef idx="minor">
            <a:schemeClr val="dk1"/>
          </a:fontRef>
        </p:style>
        <p:txBody>
          <a:bodyPr wrap="square">
            <a:spAutoFit/>
          </a:bodyPr>
          <a:lstStyle/>
          <a:p>
            <a:pPr lvl="1"/>
            <a:r>
              <a:rPr lang="en-US" b="1" dirty="0" smtClean="0"/>
              <a:t>Translation to OWL class description:</a:t>
            </a:r>
          </a:p>
          <a:p>
            <a:pPr lvl="1"/>
            <a:r>
              <a:rPr lang="en-US" b="1" dirty="0"/>
              <a:t> </a:t>
            </a:r>
            <a:r>
              <a:rPr lang="en-US" b="1" dirty="0" smtClean="0"/>
              <a:t>                     </a:t>
            </a:r>
            <a:r>
              <a:rPr lang="en-US" dirty="0" smtClean="0"/>
              <a:t>CMPO_0000305 </a:t>
            </a:r>
            <a:r>
              <a:rPr lang="en-US" b="1" dirty="0" err="1" smtClean="0"/>
              <a:t>equivalentTo</a:t>
            </a:r>
            <a:endParaRPr lang="en-US" b="1" dirty="0" smtClean="0"/>
          </a:p>
          <a:p>
            <a:pPr lvl="1"/>
            <a:r>
              <a:rPr lang="en-US" dirty="0"/>
              <a:t> </a:t>
            </a:r>
            <a:r>
              <a:rPr lang="en-US" dirty="0" smtClean="0"/>
              <a:t>                         </a:t>
            </a:r>
            <a:r>
              <a:rPr lang="en-US" i="1" dirty="0" err="1" smtClean="0"/>
              <a:t>has_part</a:t>
            </a:r>
            <a:r>
              <a:rPr lang="en-US" dirty="0" smtClean="0"/>
              <a:t> </a:t>
            </a:r>
            <a:r>
              <a:rPr lang="en-US" b="1" dirty="0">
                <a:solidFill>
                  <a:srgbClr val="FF00FF"/>
                </a:solidFill>
              </a:rPr>
              <a:t>some</a:t>
            </a:r>
            <a:r>
              <a:rPr lang="en-US" dirty="0">
                <a:solidFill>
                  <a:srgbClr val="FF00FF"/>
                </a:solidFill>
              </a:rPr>
              <a:t> </a:t>
            </a:r>
            <a:r>
              <a:rPr lang="en-US" dirty="0" smtClean="0"/>
              <a:t>(‘arrested’</a:t>
            </a:r>
            <a:endParaRPr lang="en-US" dirty="0"/>
          </a:p>
          <a:p>
            <a:pPr lvl="1"/>
            <a:r>
              <a:rPr lang="en-US" dirty="0"/>
              <a:t>     </a:t>
            </a:r>
            <a:r>
              <a:rPr lang="en-US" dirty="0" smtClean="0"/>
              <a:t>                     </a:t>
            </a:r>
            <a:r>
              <a:rPr lang="en-US" b="1" dirty="0" smtClean="0">
                <a:solidFill>
                  <a:srgbClr val="3366FF"/>
                </a:solidFill>
              </a:rPr>
              <a:t>and</a:t>
            </a:r>
            <a:r>
              <a:rPr lang="en-US" dirty="0" smtClean="0">
                <a:solidFill>
                  <a:srgbClr val="3366FF"/>
                </a:solidFill>
              </a:rPr>
              <a:t> </a:t>
            </a:r>
            <a:r>
              <a:rPr lang="en-US" dirty="0"/>
              <a:t>(</a:t>
            </a:r>
            <a:r>
              <a:rPr lang="en-US" i="1" dirty="0" err="1"/>
              <a:t>inheres_in</a:t>
            </a:r>
            <a:r>
              <a:rPr lang="en-US" dirty="0"/>
              <a:t> </a:t>
            </a:r>
            <a:r>
              <a:rPr lang="en-US" b="1" dirty="0">
                <a:solidFill>
                  <a:srgbClr val="FF00FF"/>
                </a:solidFill>
              </a:rPr>
              <a:t>some</a:t>
            </a:r>
            <a:r>
              <a:rPr lang="en-US" dirty="0">
                <a:solidFill>
                  <a:srgbClr val="FF00FF"/>
                </a:solidFill>
              </a:rPr>
              <a:t> </a:t>
            </a:r>
            <a:r>
              <a:rPr lang="en-US" dirty="0"/>
              <a:t>'mitotic metaphase'))</a:t>
            </a:r>
          </a:p>
        </p:txBody>
      </p:sp>
      <p:cxnSp>
        <p:nvCxnSpPr>
          <p:cNvPr id="8" name="Straight Arrow Connector 7"/>
          <p:cNvCxnSpPr/>
          <p:nvPr/>
        </p:nvCxnSpPr>
        <p:spPr bwMode="auto">
          <a:xfrm>
            <a:off x="4038599" y="3204394"/>
            <a:ext cx="0" cy="65926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4038599" y="4817667"/>
            <a:ext cx="0" cy="65926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649706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856984" cy="762000"/>
          </a:xfrm>
        </p:spPr>
        <p:txBody>
          <a:bodyPr>
            <a:noAutofit/>
          </a:bodyPr>
          <a:lstStyle/>
          <a:p>
            <a:r>
              <a:rPr lang="en-US" sz="2800" dirty="0" smtClean="0"/>
              <a:t>Enabling </a:t>
            </a:r>
            <a:r>
              <a:rPr lang="en-US" sz="2800" dirty="0" err="1" smtClean="0"/>
              <a:t>standardised</a:t>
            </a:r>
            <a:r>
              <a:rPr lang="en-US" sz="2800" dirty="0" smtClean="0"/>
              <a:t> data generation</a:t>
            </a:r>
            <a:br>
              <a:rPr lang="en-US" sz="2800" dirty="0" smtClean="0"/>
            </a:br>
            <a:r>
              <a:rPr lang="en-US" sz="2400" dirty="0" err="1" smtClean="0"/>
              <a:t>Phenotator</a:t>
            </a:r>
            <a:r>
              <a:rPr lang="en-US" sz="2400" dirty="0" smtClean="0"/>
              <a:t>: user-friendly ontology annotation of image data</a:t>
            </a:r>
            <a:endParaRPr lang="en-US" sz="2800" dirty="0"/>
          </a:p>
        </p:txBody>
      </p:sp>
      <p:sp>
        <p:nvSpPr>
          <p:cNvPr id="5" name="Slide Number Placeholder 4"/>
          <p:cNvSpPr>
            <a:spLocks noGrp="1"/>
          </p:cNvSpPr>
          <p:nvPr>
            <p:ph type="sldNum" sz="quarter" idx="4294967295"/>
          </p:nvPr>
        </p:nvSpPr>
        <p:spPr>
          <a:xfrm>
            <a:off x="172244" y="6325185"/>
            <a:ext cx="459160" cy="222672"/>
          </a:xfrm>
          <a:prstGeom prst="rect">
            <a:avLst/>
          </a:prstGeom>
        </p:spPr>
        <p:txBody>
          <a:bodyPr/>
          <a:lstStyle/>
          <a:p>
            <a:pPr>
              <a:defRPr/>
            </a:pPr>
            <a:fld id="{DEFB47EF-924F-4041-885F-FCD1BE3FD8D0}" type="slidenum">
              <a:rPr lang="de-DE" sz="1400" smtClean="0"/>
              <a:pPr>
                <a:defRPr/>
              </a:pPr>
              <a:t>16</a:t>
            </a:fld>
            <a:endParaRPr lang="de-DE" sz="1400" dirty="0"/>
          </a:p>
        </p:txBody>
      </p:sp>
      <p:grpSp>
        <p:nvGrpSpPr>
          <p:cNvPr id="6" name="Group 5"/>
          <p:cNvGrpSpPr/>
          <p:nvPr/>
        </p:nvGrpSpPr>
        <p:grpSpPr>
          <a:xfrm>
            <a:off x="2027933" y="1484784"/>
            <a:ext cx="5856435" cy="4464496"/>
            <a:chOff x="1739900" y="1563071"/>
            <a:chExt cx="6251127" cy="4674241"/>
          </a:xfrm>
        </p:grpSpPr>
        <p:pic>
          <p:nvPicPr>
            <p:cNvPr id="4" name="Picture 3"/>
            <p:cNvPicPr>
              <a:picLocks noChangeAspect="1"/>
            </p:cNvPicPr>
            <p:nvPr/>
          </p:nvPicPr>
          <p:blipFill>
            <a:blip r:embed="rId3"/>
            <a:stretch>
              <a:fillRect/>
            </a:stretch>
          </p:blipFill>
          <p:spPr>
            <a:xfrm>
              <a:off x="1739900" y="1563071"/>
              <a:ext cx="5651500" cy="4635500"/>
            </a:xfrm>
            <a:prstGeom prst="rect">
              <a:avLst/>
            </a:prstGeom>
          </p:spPr>
        </p:pic>
        <p:sp>
          <p:nvSpPr>
            <p:cNvPr id="7" name="Rectangle 6"/>
            <p:cNvSpPr/>
            <p:nvPr/>
          </p:nvSpPr>
          <p:spPr bwMode="auto">
            <a:xfrm>
              <a:off x="3346025" y="2076578"/>
              <a:ext cx="1571144" cy="472849"/>
            </a:xfrm>
            <a:prstGeom prst="rect">
              <a:avLst/>
            </a:prstGeom>
            <a:solidFill>
              <a:schemeClr val="accent1">
                <a:alpha val="1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cxnSp>
          <p:nvCxnSpPr>
            <p:cNvPr id="9" name="Straight Arrow Connector 8"/>
            <p:cNvCxnSpPr/>
            <p:nvPr/>
          </p:nvCxnSpPr>
          <p:spPr bwMode="auto">
            <a:xfrm>
              <a:off x="4889155" y="2306248"/>
              <a:ext cx="797187"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5753894" y="1841184"/>
              <a:ext cx="1797047" cy="923330"/>
            </a:xfrm>
            <a:prstGeom prst="rect">
              <a:avLst/>
            </a:prstGeom>
            <a:noFill/>
          </p:spPr>
          <p:txBody>
            <a:bodyPr wrap="square" rtlCol="0">
              <a:spAutoFit/>
            </a:bodyPr>
            <a:lstStyle/>
            <a:p>
              <a:r>
                <a:rPr lang="en-US" sz="1800" dirty="0" smtClean="0">
                  <a:solidFill>
                    <a:srgbClr val="FF0000"/>
                  </a:solidFill>
                </a:rPr>
                <a:t>Original phenotypic description</a:t>
              </a:r>
              <a:endParaRPr lang="en-US" sz="1800" dirty="0">
                <a:solidFill>
                  <a:srgbClr val="FF0000"/>
                </a:solidFill>
              </a:endParaRPr>
            </a:p>
          </p:txBody>
        </p:sp>
        <p:sp>
          <p:nvSpPr>
            <p:cNvPr id="17" name="Rectangle 16"/>
            <p:cNvSpPr/>
            <p:nvPr/>
          </p:nvSpPr>
          <p:spPr bwMode="auto">
            <a:xfrm>
              <a:off x="1800018" y="4168628"/>
              <a:ext cx="5555385" cy="2068684"/>
            </a:xfrm>
            <a:prstGeom prst="rect">
              <a:avLst/>
            </a:prstGeom>
            <a:solidFill>
              <a:schemeClr val="accent1">
                <a:alpha val="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cxnSp>
          <p:nvCxnSpPr>
            <p:cNvPr id="19" name="Straight Arrow Connector 18"/>
            <p:cNvCxnSpPr>
              <a:stCxn id="17" idx="0"/>
            </p:cNvCxnSpPr>
            <p:nvPr/>
          </p:nvCxnSpPr>
          <p:spPr bwMode="auto">
            <a:xfrm flipV="1">
              <a:off x="4577711" y="3695780"/>
              <a:ext cx="1359832" cy="47284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0" name="TextBox 19"/>
            <p:cNvSpPr txBox="1"/>
            <p:nvPr/>
          </p:nvSpPr>
          <p:spPr>
            <a:xfrm>
              <a:off x="6040258" y="3363273"/>
              <a:ext cx="1950769" cy="676696"/>
            </a:xfrm>
            <a:prstGeom prst="rect">
              <a:avLst/>
            </a:prstGeom>
            <a:noFill/>
          </p:spPr>
          <p:txBody>
            <a:bodyPr wrap="square" rtlCol="0">
              <a:spAutoFit/>
            </a:bodyPr>
            <a:lstStyle/>
            <a:p>
              <a:r>
                <a:rPr lang="en-US" sz="1800" dirty="0" smtClean="0">
                  <a:solidFill>
                    <a:srgbClr val="FF0000"/>
                  </a:solidFill>
                </a:rPr>
                <a:t>Ontology based annotations</a:t>
              </a:r>
              <a:endParaRPr lang="en-US" sz="1800" dirty="0">
                <a:solidFill>
                  <a:srgbClr val="FF0000"/>
                </a:solidFill>
              </a:endParaRPr>
            </a:p>
          </p:txBody>
        </p:sp>
      </p:grpSp>
      <p:sp>
        <p:nvSpPr>
          <p:cNvPr id="3" name="Rectangle 2"/>
          <p:cNvSpPr/>
          <p:nvPr/>
        </p:nvSpPr>
        <p:spPr>
          <a:xfrm>
            <a:off x="2627784" y="6021288"/>
            <a:ext cx="4301177" cy="369332"/>
          </a:xfrm>
          <a:prstGeom prst="rect">
            <a:avLst/>
          </a:prstGeom>
        </p:spPr>
        <p:txBody>
          <a:bodyPr wrap="none">
            <a:spAutoFit/>
          </a:bodyPr>
          <a:lstStyle/>
          <a:p>
            <a:r>
              <a:rPr lang="en-US" dirty="0">
                <a:solidFill>
                  <a:srgbClr val="3366FF"/>
                </a:solidFill>
              </a:rPr>
              <a:t>http://</a:t>
            </a:r>
            <a:r>
              <a:rPr lang="en-US" dirty="0" err="1">
                <a:solidFill>
                  <a:srgbClr val="3366FF"/>
                </a:solidFill>
              </a:rPr>
              <a:t>wwwdev.ebi.ac.uk</a:t>
            </a:r>
            <a:r>
              <a:rPr lang="en-US" dirty="0">
                <a:solidFill>
                  <a:srgbClr val="3366FF"/>
                </a:solidFill>
              </a:rPr>
              <a:t>/</a:t>
            </a:r>
            <a:r>
              <a:rPr lang="en-US" dirty="0" err="1">
                <a:solidFill>
                  <a:srgbClr val="3366FF"/>
                </a:solidFill>
              </a:rPr>
              <a:t>fgpt</a:t>
            </a:r>
            <a:r>
              <a:rPr lang="en-US" dirty="0">
                <a:solidFill>
                  <a:srgbClr val="3366FF"/>
                </a:solidFill>
              </a:rPr>
              <a:t>/</a:t>
            </a:r>
            <a:r>
              <a:rPr lang="en-US" dirty="0" err="1">
                <a:solidFill>
                  <a:srgbClr val="3366FF"/>
                </a:solidFill>
              </a:rPr>
              <a:t>phenotator</a:t>
            </a:r>
            <a:r>
              <a:rPr lang="en-US" dirty="0">
                <a:solidFill>
                  <a:srgbClr val="3366FF"/>
                </a:solidFill>
              </a:rPr>
              <a:t>/</a:t>
            </a:r>
          </a:p>
        </p:txBody>
      </p:sp>
    </p:spTree>
    <p:extLst>
      <p:ext uri="{BB962C8B-B14F-4D97-AF65-F5344CB8AC3E}">
        <p14:creationId xmlns:p14="http://schemas.microsoft.com/office/powerpoint/2010/main" val="2179066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p:cNvSpPr>
            <a:spLocks/>
          </p:cNvSpPr>
          <p:nvPr/>
        </p:nvSpPr>
        <p:spPr bwMode="auto">
          <a:xfrm>
            <a:off x="1763713" y="1499300"/>
            <a:ext cx="647700" cy="504825"/>
          </a:xfrm>
          <a:prstGeom prst="rightArrow">
            <a:avLst>
              <a:gd name="adj1" fmla="val 32000"/>
              <a:gd name="adj2" fmla="val 51059"/>
            </a:avLst>
          </a:prstGeom>
          <a:solidFill>
            <a:srgbClr val="127AEE">
              <a:alpha val="20784"/>
            </a:srgbClr>
          </a:solidFill>
          <a:ln w="25400">
            <a:solidFill>
              <a:srgbClr val="646464"/>
            </a:solidFill>
            <a:miter lim="800000"/>
            <a:headEnd/>
            <a:tailEnd/>
          </a:ln>
        </p:spPr>
        <p:txBody>
          <a:bodyPr lIns="0" tIns="0" rIns="0" bIns="0"/>
          <a:lstStyle/>
          <a:p>
            <a:endParaRPr lang="en-GB">
              <a:latin typeface="Calibri" charset="0"/>
            </a:endParaRPr>
          </a:p>
        </p:txBody>
      </p:sp>
      <p:sp>
        <p:nvSpPr>
          <p:cNvPr id="9" name="Rectangle 8"/>
          <p:cNvSpPr>
            <a:spLocks/>
          </p:cNvSpPr>
          <p:nvPr/>
        </p:nvSpPr>
        <p:spPr bwMode="auto">
          <a:xfrm>
            <a:off x="2642032" y="2345194"/>
            <a:ext cx="12909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600" dirty="0" smtClean="0">
                <a:latin typeface="Gill Sans Light" charset="0"/>
                <a:cs typeface="Gill Sans Light" charset="0"/>
                <a:sym typeface="Gill Sans Light" charset="0"/>
              </a:rPr>
              <a:t>Annotation tool</a:t>
            </a:r>
            <a:endParaRPr lang="en-US" sz="1600" dirty="0">
              <a:latin typeface="Gill Sans Light" charset="0"/>
              <a:cs typeface="Gill Sans Light" charset="0"/>
              <a:sym typeface="Gill Sans Light" charset="0"/>
            </a:endParaRPr>
          </a:p>
        </p:txBody>
      </p:sp>
      <p:pic>
        <p:nvPicPr>
          <p:cNvPr id="1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43763"/>
            <a:ext cx="16859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067500"/>
            <a:ext cx="1200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8"/>
          <p:cNvSpPr>
            <a:spLocks/>
          </p:cNvSpPr>
          <p:nvPr/>
        </p:nvSpPr>
        <p:spPr bwMode="auto">
          <a:xfrm>
            <a:off x="250825" y="3083625"/>
            <a:ext cx="15843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r>
              <a:rPr lang="en-US" sz="1600">
                <a:latin typeface="Gill Sans Light" charset="0"/>
                <a:cs typeface="Gill Sans Light" charset="0"/>
                <a:sym typeface="Gill Sans Light" charset="0"/>
              </a:rPr>
              <a:t>Ontology Terms</a:t>
            </a:r>
          </a:p>
        </p:txBody>
      </p:sp>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0727" y="4089499"/>
            <a:ext cx="228282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 name="TextBox 34"/>
          <p:cNvSpPr txBox="1">
            <a:spLocks noChangeArrowheads="1"/>
          </p:cNvSpPr>
          <p:nvPr/>
        </p:nvSpPr>
        <p:spPr bwMode="auto">
          <a:xfrm>
            <a:off x="5939433" y="5436512"/>
            <a:ext cx="266541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600" dirty="0" smtClean="0">
                <a:latin typeface="Gill Sans Light" charset="0"/>
                <a:cs typeface="Gill Sans Light" charset="0"/>
              </a:rPr>
              <a:t>Build the Cellular Microscopy Phenotype Ontology (CMPO)</a:t>
            </a:r>
            <a:endParaRPr lang="en-GB" sz="1600" dirty="0">
              <a:latin typeface="Gill Sans Light" charset="0"/>
              <a:cs typeface="Gill Sans Light" charset="0"/>
            </a:endParaRPr>
          </a:p>
        </p:txBody>
      </p:sp>
      <p:sp>
        <p:nvSpPr>
          <p:cNvPr id="23" name="Rectangle 8"/>
          <p:cNvSpPr>
            <a:spLocks/>
          </p:cNvSpPr>
          <p:nvPr/>
        </p:nvSpPr>
        <p:spPr bwMode="auto">
          <a:xfrm>
            <a:off x="1403648" y="4934198"/>
            <a:ext cx="3744416"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342900" indent="-342900">
              <a:buFont typeface="+mj-lt"/>
              <a:buAutoNum type="arabicPeriod"/>
            </a:pPr>
            <a:r>
              <a:rPr lang="en-US" sz="1600" dirty="0" smtClean="0">
                <a:latin typeface="Gill Sans Light" charset="0"/>
                <a:cs typeface="Gill Sans Light" charset="0"/>
                <a:sym typeface="Gill Sans Light" charset="0"/>
              </a:rPr>
              <a:t>Distribute tool to consortium members for phenotype annotation</a:t>
            </a:r>
          </a:p>
          <a:p>
            <a:pPr marL="342900" indent="-342900">
              <a:buFont typeface="+mj-lt"/>
              <a:buAutoNum type="arabicPeriod"/>
            </a:pPr>
            <a:r>
              <a:rPr lang="en-US" sz="1600" dirty="0" smtClean="0">
                <a:latin typeface="Gill Sans Light" charset="0"/>
                <a:cs typeface="Gill Sans Light" charset="0"/>
                <a:sym typeface="Gill Sans Light" charset="0"/>
              </a:rPr>
              <a:t>Workshop on ontology development with WP6 partners</a:t>
            </a:r>
          </a:p>
          <a:p>
            <a:pPr marL="342900" indent="-342900">
              <a:buFont typeface="+mj-lt"/>
              <a:buAutoNum type="arabicPeriod"/>
            </a:pPr>
            <a:r>
              <a:rPr lang="en-US" sz="1600" dirty="0" smtClean="0">
                <a:latin typeface="Gill Sans Light" charset="0"/>
                <a:cs typeface="Gill Sans Light" charset="0"/>
                <a:sym typeface="Gill Sans Light" charset="0"/>
              </a:rPr>
              <a:t>One to one sessions with data producers</a:t>
            </a:r>
            <a:endParaRPr lang="en-US" sz="1600" dirty="0">
              <a:latin typeface="Gill Sans Light" charset="0"/>
              <a:cs typeface="Gill Sans Light" charset="0"/>
              <a:sym typeface="Gill Sans Light" charset="0"/>
            </a:endParaRPr>
          </a:p>
        </p:txBody>
      </p:sp>
      <p:sp>
        <p:nvSpPr>
          <p:cNvPr id="24" name="AutoShape 5"/>
          <p:cNvSpPr>
            <a:spLocks/>
          </p:cNvSpPr>
          <p:nvPr/>
        </p:nvSpPr>
        <p:spPr bwMode="auto">
          <a:xfrm rot="5400000">
            <a:off x="2898842" y="3040477"/>
            <a:ext cx="777300" cy="431800"/>
          </a:xfrm>
          <a:prstGeom prst="rightArrow">
            <a:avLst>
              <a:gd name="adj1" fmla="val 32000"/>
              <a:gd name="adj2" fmla="val 51220"/>
            </a:avLst>
          </a:prstGeom>
          <a:solidFill>
            <a:srgbClr val="127AEE">
              <a:alpha val="20784"/>
            </a:srgbClr>
          </a:solidFill>
          <a:ln w="25400">
            <a:solidFill>
              <a:srgbClr val="646464"/>
            </a:solidFill>
            <a:miter lim="800000"/>
            <a:headEnd/>
            <a:tailEnd/>
          </a:ln>
        </p:spPr>
        <p:txBody>
          <a:bodyPr lIns="0" tIns="0" rIns="0" bIns="0"/>
          <a:lstStyle/>
          <a:p>
            <a:endParaRPr lang="en-GB">
              <a:latin typeface="Calibri" charset="0"/>
            </a:endParaRPr>
          </a:p>
        </p:txBody>
      </p:sp>
      <p:sp>
        <p:nvSpPr>
          <p:cNvPr id="25" name="AutoShape 5"/>
          <p:cNvSpPr>
            <a:spLocks/>
          </p:cNvSpPr>
          <p:nvPr/>
        </p:nvSpPr>
        <p:spPr bwMode="auto">
          <a:xfrm rot="18989640">
            <a:off x="4232435" y="3491102"/>
            <a:ext cx="1636385" cy="503237"/>
          </a:xfrm>
          <a:prstGeom prst="rightArrow">
            <a:avLst>
              <a:gd name="adj1" fmla="val 32000"/>
              <a:gd name="adj2" fmla="val 51221"/>
            </a:avLst>
          </a:prstGeom>
          <a:solidFill>
            <a:srgbClr val="127AEE">
              <a:alpha val="20784"/>
            </a:srgbClr>
          </a:solidFill>
          <a:ln w="25400">
            <a:solidFill>
              <a:srgbClr val="646464"/>
            </a:solidFill>
            <a:miter lim="800000"/>
            <a:headEnd/>
            <a:tailEnd/>
          </a:ln>
        </p:spPr>
        <p:txBody>
          <a:bodyPr lIns="0" tIns="0" rIns="0" bIns="0"/>
          <a:lstStyle/>
          <a:p>
            <a:endParaRPr lang="en-GB">
              <a:latin typeface="Calibri" charset="0"/>
            </a:endParaRPr>
          </a:p>
        </p:txBody>
      </p:sp>
      <p:sp>
        <p:nvSpPr>
          <p:cNvPr id="27" name="Title 1"/>
          <p:cNvSpPr>
            <a:spLocks noGrp="1"/>
          </p:cNvSpPr>
          <p:nvPr>
            <p:ph type="title"/>
          </p:nvPr>
        </p:nvSpPr>
        <p:spPr>
          <a:xfrm>
            <a:off x="533400" y="174650"/>
            <a:ext cx="8153400" cy="762000"/>
          </a:xfrm>
        </p:spPr>
        <p:txBody>
          <a:bodyPr>
            <a:normAutofit/>
          </a:bodyPr>
          <a:lstStyle/>
          <a:p>
            <a:pPr algn="ctr"/>
            <a:r>
              <a:rPr lang="en-US" sz="3200" dirty="0" smtClean="0"/>
              <a:t>Ontology building using </a:t>
            </a:r>
            <a:r>
              <a:rPr lang="en-US" sz="3200" dirty="0" err="1" smtClean="0"/>
              <a:t>Phenotator</a:t>
            </a:r>
            <a:endParaRPr lang="en-US" sz="3200" dirty="0"/>
          </a:p>
        </p:txBody>
      </p:sp>
      <p:pic>
        <p:nvPicPr>
          <p:cNvPr id="21" name="Picture 20" descr="Screen Shot 2012-12-11 at 15.01.05.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7519" y="1146148"/>
            <a:ext cx="1319945" cy="995230"/>
          </a:xfrm>
          <a:prstGeom prst="rect">
            <a:avLst/>
          </a:prstGeom>
          <a:ln>
            <a:solidFill>
              <a:schemeClr val="tx1"/>
            </a:solidFill>
          </a:ln>
        </p:spPr>
      </p:pic>
      <p:pic>
        <p:nvPicPr>
          <p:cNvPr id="22" name="Picture 21" descr="Screen Shot 2012-12-11 at 15.01.05.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7784" y="3789040"/>
            <a:ext cx="1319945" cy="995230"/>
          </a:xfrm>
          <a:prstGeom prst="rect">
            <a:avLst/>
          </a:prstGeom>
          <a:ln>
            <a:solidFill>
              <a:srgbClr val="000000"/>
            </a:solidFill>
          </a:ln>
        </p:spPr>
      </p:pic>
      <p:pic>
        <p:nvPicPr>
          <p:cNvPr id="26" name="Picture 25" descr="Screen Shot 2012-12-11 at 15.01.05.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7427" y="1346820"/>
            <a:ext cx="1319945" cy="995230"/>
          </a:xfrm>
          <a:prstGeom prst="rect">
            <a:avLst/>
          </a:prstGeom>
          <a:ln>
            <a:solidFill>
              <a:srgbClr val="000000"/>
            </a:solidFill>
          </a:ln>
        </p:spPr>
      </p:pic>
      <p:pic>
        <p:nvPicPr>
          <p:cNvPr id="30" name="Picture 29" descr="Screen Shot 2012-12-11 at 15.01.05.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8151" y="1569930"/>
            <a:ext cx="1319945" cy="995230"/>
          </a:xfrm>
          <a:prstGeom prst="rect">
            <a:avLst/>
          </a:prstGeom>
          <a:ln>
            <a:solidFill>
              <a:srgbClr val="000000"/>
            </a:solidFill>
          </a:ln>
        </p:spPr>
      </p:pic>
      <p:pic>
        <p:nvPicPr>
          <p:cNvPr id="31" name="Picture 30" descr="Screen Shot 2012-12-11 at 15.01.05.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7372" y="1885730"/>
            <a:ext cx="1319945" cy="995230"/>
          </a:xfrm>
          <a:prstGeom prst="rect">
            <a:avLst/>
          </a:prstGeom>
          <a:ln>
            <a:solidFill>
              <a:srgbClr val="000000"/>
            </a:solidFill>
          </a:ln>
        </p:spPr>
      </p:pic>
      <p:pic>
        <p:nvPicPr>
          <p:cNvPr id="32" name="Picture 31" descr="Screen Shot 2012-12-11 at 15.01.05.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3972" y="1453156"/>
            <a:ext cx="1319945" cy="995230"/>
          </a:xfrm>
          <a:prstGeom prst="rect">
            <a:avLst/>
          </a:prstGeom>
          <a:ln>
            <a:solidFill>
              <a:srgbClr val="000000"/>
            </a:solidFill>
          </a:ln>
        </p:spPr>
      </p:pic>
      <p:sp>
        <p:nvSpPr>
          <p:cNvPr id="28" name="Slide Number Placeholder 4"/>
          <p:cNvSpPr txBox="1">
            <a:spLocks/>
          </p:cNvSpPr>
          <p:nvPr/>
        </p:nvSpPr>
        <p:spPr>
          <a:xfrm>
            <a:off x="179512" y="6329162"/>
            <a:ext cx="459160" cy="2226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EFB47EF-924F-4041-885F-FCD1BE3FD8D0}" type="slidenum">
              <a:rPr lang="de-DE" sz="1400" smtClean="0"/>
              <a:pPr>
                <a:defRPr/>
              </a:pPr>
              <a:t>17</a:t>
            </a:fld>
            <a:endParaRPr lang="de-DE" sz="1400" dirty="0"/>
          </a:p>
        </p:txBody>
      </p:sp>
      <p:sp>
        <p:nvSpPr>
          <p:cNvPr id="29" name="AutoShape 5"/>
          <p:cNvSpPr>
            <a:spLocks/>
          </p:cNvSpPr>
          <p:nvPr/>
        </p:nvSpPr>
        <p:spPr bwMode="auto">
          <a:xfrm rot="5400000">
            <a:off x="6955497" y="3688546"/>
            <a:ext cx="633284" cy="431800"/>
          </a:xfrm>
          <a:prstGeom prst="rightArrow">
            <a:avLst>
              <a:gd name="adj1" fmla="val 32000"/>
              <a:gd name="adj2" fmla="val 51220"/>
            </a:avLst>
          </a:prstGeom>
          <a:solidFill>
            <a:srgbClr val="127AEE">
              <a:alpha val="20784"/>
            </a:srgbClr>
          </a:solidFill>
          <a:ln w="25400">
            <a:solidFill>
              <a:srgbClr val="646464"/>
            </a:solidFill>
            <a:miter lim="800000"/>
            <a:headEnd/>
            <a:tailEnd/>
          </a:ln>
        </p:spPr>
        <p:txBody>
          <a:bodyPr lIns="0" tIns="0" rIns="0" bIns="0"/>
          <a:lstStyle/>
          <a:p>
            <a:endParaRPr lang="en-GB">
              <a:latin typeface="Calibri" charset="0"/>
            </a:endParaRPr>
          </a:p>
        </p:txBody>
      </p:sp>
      <p:sp>
        <p:nvSpPr>
          <p:cNvPr id="33" name="TextBox 34"/>
          <p:cNvSpPr txBox="1">
            <a:spLocks noChangeArrowheads="1"/>
          </p:cNvSpPr>
          <p:nvPr/>
        </p:nvSpPr>
        <p:spPr bwMode="auto">
          <a:xfrm>
            <a:off x="5795975" y="2916232"/>
            <a:ext cx="295232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600" dirty="0" smtClean="0">
                <a:latin typeface="Gill Sans Light" charset="0"/>
                <a:cs typeface="Gill Sans Light" charset="0"/>
              </a:rPr>
              <a:t>Collect phenotype-ontology mappings provided by the users</a:t>
            </a:r>
            <a:endParaRPr lang="en-GB" sz="1600" dirty="0">
              <a:latin typeface="Gill Sans Light" charset="0"/>
              <a:cs typeface="Gill Sans Light" charset="0"/>
            </a:endParaRPr>
          </a:p>
        </p:txBody>
      </p:sp>
      <p:sp>
        <p:nvSpPr>
          <p:cNvPr id="2" name="TextBox 1"/>
          <p:cNvSpPr txBox="1"/>
          <p:nvPr/>
        </p:nvSpPr>
        <p:spPr>
          <a:xfrm>
            <a:off x="5364088" y="1044024"/>
            <a:ext cx="794546" cy="369332"/>
          </a:xfrm>
          <a:prstGeom prst="rect">
            <a:avLst/>
          </a:prstGeom>
          <a:noFill/>
        </p:spPr>
        <p:txBody>
          <a:bodyPr wrap="none" rtlCol="0">
            <a:spAutoFit/>
          </a:bodyPr>
          <a:lstStyle/>
          <a:p>
            <a:r>
              <a:rPr lang="en-US" dirty="0" smtClean="0">
                <a:latin typeface="Gill Sans Light"/>
                <a:cs typeface="Gill Sans Light"/>
              </a:rPr>
              <a:t>User 1</a:t>
            </a:r>
            <a:endParaRPr lang="en-US" dirty="0">
              <a:latin typeface="Gill Sans Light"/>
              <a:cs typeface="Gill Sans Light"/>
            </a:endParaRPr>
          </a:p>
        </p:txBody>
      </p:sp>
      <p:sp>
        <p:nvSpPr>
          <p:cNvPr id="34" name="TextBox 33"/>
          <p:cNvSpPr txBox="1"/>
          <p:nvPr/>
        </p:nvSpPr>
        <p:spPr>
          <a:xfrm>
            <a:off x="5867700" y="1619508"/>
            <a:ext cx="794546" cy="369332"/>
          </a:xfrm>
          <a:prstGeom prst="rect">
            <a:avLst/>
          </a:prstGeom>
          <a:noFill/>
        </p:spPr>
        <p:txBody>
          <a:bodyPr wrap="none" rtlCol="0">
            <a:spAutoFit/>
          </a:bodyPr>
          <a:lstStyle/>
          <a:p>
            <a:r>
              <a:rPr lang="en-US" dirty="0" smtClean="0">
                <a:latin typeface="Gill Sans Light"/>
                <a:cs typeface="Gill Sans Light"/>
              </a:rPr>
              <a:t>User 2</a:t>
            </a:r>
            <a:endParaRPr lang="en-US" dirty="0">
              <a:latin typeface="Gill Sans Light"/>
              <a:cs typeface="Gill Sans Light"/>
            </a:endParaRPr>
          </a:p>
        </p:txBody>
      </p:sp>
      <p:sp>
        <p:nvSpPr>
          <p:cNvPr id="35" name="TextBox 34"/>
          <p:cNvSpPr txBox="1"/>
          <p:nvPr/>
        </p:nvSpPr>
        <p:spPr>
          <a:xfrm>
            <a:off x="6443764" y="2051556"/>
            <a:ext cx="794546" cy="369332"/>
          </a:xfrm>
          <a:prstGeom prst="rect">
            <a:avLst/>
          </a:prstGeom>
          <a:noFill/>
        </p:spPr>
        <p:txBody>
          <a:bodyPr wrap="none" rtlCol="0">
            <a:spAutoFit/>
          </a:bodyPr>
          <a:lstStyle/>
          <a:p>
            <a:r>
              <a:rPr lang="en-US" dirty="0" smtClean="0">
                <a:latin typeface="Gill Sans Light"/>
                <a:cs typeface="Gill Sans Light"/>
              </a:rPr>
              <a:t>User 3</a:t>
            </a:r>
            <a:endParaRPr lang="en-US" dirty="0">
              <a:latin typeface="Gill Sans Light"/>
              <a:cs typeface="Gill Sans Light"/>
            </a:endParaRPr>
          </a:p>
        </p:txBody>
      </p:sp>
      <p:sp>
        <p:nvSpPr>
          <p:cNvPr id="36" name="TextBox 35"/>
          <p:cNvSpPr txBox="1"/>
          <p:nvPr/>
        </p:nvSpPr>
        <p:spPr>
          <a:xfrm>
            <a:off x="7379868" y="1124744"/>
            <a:ext cx="800219" cy="369332"/>
          </a:xfrm>
          <a:prstGeom prst="rect">
            <a:avLst/>
          </a:prstGeom>
          <a:noFill/>
        </p:spPr>
        <p:txBody>
          <a:bodyPr wrap="none" rtlCol="0">
            <a:spAutoFit/>
          </a:bodyPr>
          <a:lstStyle/>
          <a:p>
            <a:r>
              <a:rPr lang="en-US" dirty="0" smtClean="0">
                <a:latin typeface="Gill Sans Light"/>
                <a:cs typeface="Gill Sans Light"/>
              </a:rPr>
              <a:t>User 4</a:t>
            </a:r>
            <a:endParaRPr lang="en-US" dirty="0">
              <a:latin typeface="Gill Sans Light"/>
              <a:cs typeface="Gill Sans Light"/>
            </a:endParaRPr>
          </a:p>
        </p:txBody>
      </p:sp>
    </p:spTree>
    <p:extLst>
      <p:ext uri="{BB962C8B-B14F-4D97-AF65-F5344CB8AC3E}">
        <p14:creationId xmlns:p14="http://schemas.microsoft.com/office/powerpoint/2010/main" val="149785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US" dirty="0" smtClean="0"/>
              <a:t>Building the ontology</a:t>
            </a:r>
            <a:endParaRPr lang="en-US" dirty="0"/>
          </a:p>
        </p:txBody>
      </p:sp>
      <p:sp>
        <p:nvSpPr>
          <p:cNvPr id="4" name="Rectangle 3"/>
          <p:cNvSpPr/>
          <p:nvPr/>
        </p:nvSpPr>
        <p:spPr>
          <a:xfrm>
            <a:off x="134829" y="1001527"/>
            <a:ext cx="4624132" cy="1477328"/>
          </a:xfrm>
          <a:prstGeom prst="rect">
            <a:avLst/>
          </a:prstGeom>
        </p:spPr>
        <p:txBody>
          <a:bodyPr wrap="none">
            <a:spAutoFit/>
          </a:bodyPr>
          <a:lstStyle/>
          <a:p>
            <a:r>
              <a:rPr lang="en-US" dirty="0">
                <a:solidFill>
                  <a:schemeClr val="accent1">
                    <a:lumMod val="75000"/>
                  </a:schemeClr>
                </a:solidFill>
              </a:rPr>
              <a:t>CMPO </a:t>
            </a:r>
            <a:r>
              <a:rPr lang="en-US" dirty="0"/>
              <a:t>upper level </a:t>
            </a:r>
            <a:r>
              <a:rPr lang="en-US" dirty="0" smtClean="0"/>
              <a:t>species neutral ontology</a:t>
            </a:r>
          </a:p>
          <a:p>
            <a:r>
              <a:rPr lang="en-US" dirty="0" smtClean="0"/>
              <a:t> (cell process phenotypes, </a:t>
            </a:r>
          </a:p>
          <a:p>
            <a:r>
              <a:rPr lang="en-US" dirty="0" smtClean="0"/>
              <a:t>  cellular component phenotypes,</a:t>
            </a:r>
          </a:p>
          <a:p>
            <a:r>
              <a:rPr lang="en-US" dirty="0" smtClean="0"/>
              <a:t>  whole cell phenotypes,</a:t>
            </a:r>
          </a:p>
          <a:p>
            <a:r>
              <a:rPr lang="en-US" dirty="0" smtClean="0"/>
              <a:t>  cell population)</a:t>
            </a:r>
            <a:endParaRPr lang="en-US" dirty="0"/>
          </a:p>
        </p:txBody>
      </p:sp>
      <p:grpSp>
        <p:nvGrpSpPr>
          <p:cNvPr id="5" name="Group 4"/>
          <p:cNvGrpSpPr>
            <a:grpSpLocks/>
          </p:cNvGrpSpPr>
          <p:nvPr/>
        </p:nvGrpSpPr>
        <p:grpSpPr bwMode="auto">
          <a:xfrm rot="5400000">
            <a:off x="2588853" y="2273115"/>
            <a:ext cx="963613" cy="1171575"/>
            <a:chOff x="5835" y="6606"/>
            <a:chExt cx="857" cy="1040"/>
          </a:xfrm>
        </p:grpSpPr>
        <p:sp>
          <p:nvSpPr>
            <p:cNvPr id="6" name="Oval 5"/>
            <p:cNvSpPr>
              <a:spLocks noChangeArrowheads="1"/>
            </p:cNvSpPr>
            <p:nvPr/>
          </p:nvSpPr>
          <p:spPr bwMode="auto">
            <a:xfrm>
              <a:off x="5835" y="7090"/>
              <a:ext cx="188" cy="188"/>
            </a:xfrm>
            <a:prstGeom prst="ellipse">
              <a:avLst/>
            </a:prstGeom>
            <a:solidFill>
              <a:schemeClr val="hlink"/>
            </a:solidFill>
            <a:ln w="19050">
              <a:solidFill>
                <a:schemeClr val="accent2"/>
              </a:solidFill>
              <a:round/>
              <a:headEnd/>
              <a:tailEnd/>
            </a:ln>
          </p:spPr>
          <p:txBody>
            <a:bodyPr/>
            <a:lstStyle/>
            <a:p>
              <a:endParaRPr lang="en-US">
                <a:cs typeface="Geneva" charset="0"/>
              </a:endParaRPr>
            </a:p>
          </p:txBody>
        </p:sp>
        <p:sp>
          <p:nvSpPr>
            <p:cNvPr id="7" name="Oval 6"/>
            <p:cNvSpPr>
              <a:spLocks noChangeArrowheads="1"/>
            </p:cNvSpPr>
            <p:nvPr/>
          </p:nvSpPr>
          <p:spPr bwMode="auto">
            <a:xfrm>
              <a:off x="6175" y="7244"/>
              <a:ext cx="188" cy="188"/>
            </a:xfrm>
            <a:prstGeom prst="ellipse">
              <a:avLst/>
            </a:prstGeom>
            <a:solidFill>
              <a:schemeClr val="hlink"/>
            </a:solidFill>
            <a:ln w="19050">
              <a:solidFill>
                <a:schemeClr val="accent2"/>
              </a:solidFill>
              <a:round/>
              <a:headEnd/>
              <a:tailEnd/>
            </a:ln>
          </p:spPr>
          <p:txBody>
            <a:bodyPr/>
            <a:lstStyle/>
            <a:p>
              <a:endParaRPr lang="en-US">
                <a:cs typeface="Geneva" charset="0"/>
              </a:endParaRPr>
            </a:p>
          </p:txBody>
        </p:sp>
        <p:sp>
          <p:nvSpPr>
            <p:cNvPr id="8" name="Oval 7"/>
            <p:cNvSpPr>
              <a:spLocks noChangeArrowheads="1"/>
            </p:cNvSpPr>
            <p:nvPr/>
          </p:nvSpPr>
          <p:spPr bwMode="auto">
            <a:xfrm>
              <a:off x="6165" y="6841"/>
              <a:ext cx="188" cy="188"/>
            </a:xfrm>
            <a:prstGeom prst="ellipse">
              <a:avLst/>
            </a:prstGeom>
            <a:solidFill>
              <a:schemeClr val="hlink"/>
            </a:solidFill>
            <a:ln w="19050">
              <a:solidFill>
                <a:schemeClr val="accent2"/>
              </a:solidFill>
              <a:round/>
              <a:headEnd/>
              <a:tailEnd/>
            </a:ln>
          </p:spPr>
          <p:txBody>
            <a:bodyPr/>
            <a:lstStyle/>
            <a:p>
              <a:endParaRPr lang="en-US">
                <a:cs typeface="Geneva" charset="0"/>
              </a:endParaRPr>
            </a:p>
          </p:txBody>
        </p:sp>
        <p:sp>
          <p:nvSpPr>
            <p:cNvPr id="9" name="Oval 8"/>
            <p:cNvSpPr>
              <a:spLocks noChangeArrowheads="1"/>
            </p:cNvSpPr>
            <p:nvPr/>
          </p:nvSpPr>
          <p:spPr bwMode="auto">
            <a:xfrm>
              <a:off x="6504" y="7458"/>
              <a:ext cx="188" cy="188"/>
            </a:xfrm>
            <a:prstGeom prst="ellipse">
              <a:avLst/>
            </a:prstGeom>
            <a:solidFill>
              <a:schemeClr val="hlink"/>
            </a:solidFill>
            <a:ln w="19050">
              <a:solidFill>
                <a:schemeClr val="accent2"/>
              </a:solidFill>
              <a:round/>
              <a:headEnd/>
              <a:tailEnd/>
            </a:ln>
          </p:spPr>
          <p:txBody>
            <a:bodyPr/>
            <a:lstStyle/>
            <a:p>
              <a:endParaRPr lang="en-US">
                <a:cs typeface="Geneva" charset="0"/>
              </a:endParaRPr>
            </a:p>
          </p:txBody>
        </p:sp>
        <p:sp>
          <p:nvSpPr>
            <p:cNvPr id="10" name="Oval 9"/>
            <p:cNvSpPr>
              <a:spLocks noChangeArrowheads="1"/>
            </p:cNvSpPr>
            <p:nvPr/>
          </p:nvSpPr>
          <p:spPr bwMode="auto">
            <a:xfrm>
              <a:off x="6494" y="7022"/>
              <a:ext cx="188" cy="188"/>
            </a:xfrm>
            <a:prstGeom prst="ellipse">
              <a:avLst/>
            </a:prstGeom>
            <a:solidFill>
              <a:schemeClr val="hlink"/>
            </a:solidFill>
            <a:ln w="19050">
              <a:solidFill>
                <a:schemeClr val="accent2"/>
              </a:solidFill>
              <a:round/>
              <a:headEnd/>
              <a:tailEnd/>
            </a:ln>
          </p:spPr>
          <p:txBody>
            <a:bodyPr/>
            <a:lstStyle/>
            <a:p>
              <a:endParaRPr lang="en-US">
                <a:cs typeface="Geneva" charset="0"/>
              </a:endParaRPr>
            </a:p>
          </p:txBody>
        </p:sp>
        <p:sp>
          <p:nvSpPr>
            <p:cNvPr id="11" name="Line 10"/>
            <p:cNvSpPr>
              <a:spLocks noChangeShapeType="1"/>
            </p:cNvSpPr>
            <p:nvPr/>
          </p:nvSpPr>
          <p:spPr bwMode="auto">
            <a:xfrm flipV="1">
              <a:off x="6022" y="7000"/>
              <a:ext cx="138" cy="12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Oval 11"/>
            <p:cNvSpPr>
              <a:spLocks noChangeArrowheads="1"/>
            </p:cNvSpPr>
            <p:nvPr/>
          </p:nvSpPr>
          <p:spPr bwMode="auto">
            <a:xfrm>
              <a:off x="6492" y="6606"/>
              <a:ext cx="188" cy="188"/>
            </a:xfrm>
            <a:prstGeom prst="ellipse">
              <a:avLst/>
            </a:prstGeom>
            <a:solidFill>
              <a:schemeClr val="hlink"/>
            </a:solidFill>
            <a:ln w="19050">
              <a:solidFill>
                <a:schemeClr val="accent2"/>
              </a:solidFill>
              <a:round/>
              <a:headEnd/>
              <a:tailEnd/>
            </a:ln>
          </p:spPr>
          <p:txBody>
            <a:bodyPr/>
            <a:lstStyle/>
            <a:p>
              <a:endParaRPr lang="en-US">
                <a:cs typeface="Geneva" charset="0"/>
              </a:endParaRPr>
            </a:p>
          </p:txBody>
        </p:sp>
        <p:sp>
          <p:nvSpPr>
            <p:cNvPr id="13" name="Line 12"/>
            <p:cNvSpPr>
              <a:spLocks noChangeShapeType="1"/>
            </p:cNvSpPr>
            <p:nvPr/>
          </p:nvSpPr>
          <p:spPr bwMode="auto">
            <a:xfrm flipV="1">
              <a:off x="6362" y="6752"/>
              <a:ext cx="138" cy="12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3"/>
            <p:cNvSpPr>
              <a:spLocks noChangeShapeType="1"/>
            </p:cNvSpPr>
            <p:nvPr/>
          </p:nvSpPr>
          <p:spPr bwMode="auto">
            <a:xfrm>
              <a:off x="6010" y="7214"/>
              <a:ext cx="151" cy="8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4"/>
            <p:cNvSpPr>
              <a:spLocks noChangeShapeType="1"/>
            </p:cNvSpPr>
            <p:nvPr/>
          </p:nvSpPr>
          <p:spPr bwMode="auto">
            <a:xfrm flipV="1">
              <a:off x="6348" y="7165"/>
              <a:ext cx="138" cy="12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5"/>
            <p:cNvSpPr>
              <a:spLocks noChangeShapeType="1"/>
            </p:cNvSpPr>
            <p:nvPr/>
          </p:nvSpPr>
          <p:spPr bwMode="auto">
            <a:xfrm>
              <a:off x="6349" y="7405"/>
              <a:ext cx="151" cy="8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17" name="Picture 16" descr="Screen Shot 2014-07-09 at 14.39.1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1052736"/>
            <a:ext cx="2376264" cy="1735419"/>
          </a:xfrm>
          <a:prstGeom prst="rect">
            <a:avLst/>
          </a:prstGeom>
        </p:spPr>
      </p:pic>
      <p:cxnSp>
        <p:nvCxnSpPr>
          <p:cNvPr id="21" name="Straight Arrow Connector 20"/>
          <p:cNvCxnSpPr/>
          <p:nvPr/>
        </p:nvCxnSpPr>
        <p:spPr bwMode="auto">
          <a:xfrm flipH="1">
            <a:off x="3859316" y="2106129"/>
            <a:ext cx="1461750" cy="93547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extBox 21"/>
          <p:cNvSpPr txBox="1"/>
          <p:nvPr/>
        </p:nvSpPr>
        <p:spPr>
          <a:xfrm flipH="1">
            <a:off x="4724400" y="2987932"/>
            <a:ext cx="4588934" cy="923330"/>
          </a:xfrm>
          <a:prstGeom prst="rect">
            <a:avLst/>
          </a:prstGeom>
          <a:noFill/>
        </p:spPr>
        <p:txBody>
          <a:bodyPr wrap="square" rtlCol="0">
            <a:spAutoFit/>
          </a:bodyPr>
          <a:lstStyle/>
          <a:p>
            <a:r>
              <a:rPr lang="en-US" dirty="0" smtClean="0"/>
              <a:t>Convert annotation to OWL axioms</a:t>
            </a:r>
          </a:p>
          <a:p>
            <a:r>
              <a:rPr lang="en-US" dirty="0"/>
              <a:t>a</a:t>
            </a:r>
            <a:r>
              <a:rPr lang="en-US" dirty="0" smtClean="0"/>
              <a:t>nd </a:t>
            </a:r>
            <a:r>
              <a:rPr lang="en-US" dirty="0" err="1" smtClean="0"/>
              <a:t>owl:import</a:t>
            </a:r>
            <a:r>
              <a:rPr lang="en-US" dirty="0" smtClean="0"/>
              <a:t> and classify under</a:t>
            </a:r>
          </a:p>
          <a:p>
            <a:r>
              <a:rPr lang="en-US" dirty="0" smtClean="0"/>
              <a:t>upper level CMPO </a:t>
            </a:r>
            <a:endParaRPr lang="en-US" dirty="0"/>
          </a:p>
        </p:txBody>
      </p:sp>
      <p:grpSp>
        <p:nvGrpSpPr>
          <p:cNvPr id="23" name="Group 43"/>
          <p:cNvGrpSpPr>
            <a:grpSpLocks/>
          </p:cNvGrpSpPr>
          <p:nvPr/>
        </p:nvGrpSpPr>
        <p:grpSpPr bwMode="auto">
          <a:xfrm rot="5400000">
            <a:off x="3131374" y="2988747"/>
            <a:ext cx="963612" cy="1171575"/>
            <a:chOff x="5835" y="6606"/>
            <a:chExt cx="857" cy="1040"/>
          </a:xfrm>
        </p:grpSpPr>
        <p:sp>
          <p:nvSpPr>
            <p:cNvPr id="24" name="Oval 44"/>
            <p:cNvSpPr>
              <a:spLocks noChangeArrowheads="1"/>
            </p:cNvSpPr>
            <p:nvPr/>
          </p:nvSpPr>
          <p:spPr bwMode="auto">
            <a:xfrm>
              <a:off x="5835" y="7090"/>
              <a:ext cx="188" cy="188"/>
            </a:xfrm>
            <a:prstGeom prst="ellipse">
              <a:avLst/>
            </a:prstGeom>
            <a:solidFill>
              <a:srgbClr val="FFFFFF"/>
            </a:solidFill>
            <a:ln w="9525">
              <a:solidFill>
                <a:srgbClr val="000000"/>
              </a:solidFill>
              <a:round/>
              <a:headEnd/>
              <a:tailEnd/>
            </a:ln>
          </p:spPr>
          <p:txBody>
            <a:bodyPr/>
            <a:lstStyle/>
            <a:p>
              <a:endParaRPr lang="en-US">
                <a:cs typeface="Geneva" charset="0"/>
              </a:endParaRPr>
            </a:p>
          </p:txBody>
        </p:sp>
        <p:sp>
          <p:nvSpPr>
            <p:cNvPr id="25" name="Oval 45"/>
            <p:cNvSpPr>
              <a:spLocks noChangeArrowheads="1"/>
            </p:cNvSpPr>
            <p:nvPr/>
          </p:nvSpPr>
          <p:spPr bwMode="auto">
            <a:xfrm>
              <a:off x="6175" y="7244"/>
              <a:ext cx="188" cy="188"/>
            </a:xfrm>
            <a:prstGeom prst="ellipse">
              <a:avLst/>
            </a:prstGeom>
            <a:solidFill>
              <a:srgbClr val="FFFFFF"/>
            </a:solidFill>
            <a:ln w="9525">
              <a:solidFill>
                <a:srgbClr val="000000"/>
              </a:solidFill>
              <a:round/>
              <a:headEnd/>
              <a:tailEnd/>
            </a:ln>
          </p:spPr>
          <p:txBody>
            <a:bodyPr/>
            <a:lstStyle/>
            <a:p>
              <a:endParaRPr lang="en-US">
                <a:cs typeface="Geneva" charset="0"/>
              </a:endParaRPr>
            </a:p>
          </p:txBody>
        </p:sp>
        <p:sp>
          <p:nvSpPr>
            <p:cNvPr id="26" name="Oval 46"/>
            <p:cNvSpPr>
              <a:spLocks noChangeArrowheads="1"/>
            </p:cNvSpPr>
            <p:nvPr/>
          </p:nvSpPr>
          <p:spPr bwMode="auto">
            <a:xfrm>
              <a:off x="6165" y="6841"/>
              <a:ext cx="188" cy="188"/>
            </a:xfrm>
            <a:prstGeom prst="ellipse">
              <a:avLst/>
            </a:prstGeom>
            <a:solidFill>
              <a:srgbClr val="FFFFFF"/>
            </a:solidFill>
            <a:ln w="9525">
              <a:solidFill>
                <a:srgbClr val="000000"/>
              </a:solidFill>
              <a:round/>
              <a:headEnd/>
              <a:tailEnd/>
            </a:ln>
          </p:spPr>
          <p:txBody>
            <a:bodyPr/>
            <a:lstStyle/>
            <a:p>
              <a:endParaRPr lang="en-US">
                <a:cs typeface="Geneva" charset="0"/>
              </a:endParaRPr>
            </a:p>
          </p:txBody>
        </p:sp>
        <p:sp>
          <p:nvSpPr>
            <p:cNvPr id="27" name="Oval 47"/>
            <p:cNvSpPr>
              <a:spLocks noChangeArrowheads="1"/>
            </p:cNvSpPr>
            <p:nvPr/>
          </p:nvSpPr>
          <p:spPr bwMode="auto">
            <a:xfrm>
              <a:off x="6504" y="7458"/>
              <a:ext cx="188" cy="188"/>
            </a:xfrm>
            <a:prstGeom prst="ellipse">
              <a:avLst/>
            </a:prstGeom>
            <a:solidFill>
              <a:srgbClr val="FFFFFF"/>
            </a:solidFill>
            <a:ln w="9525">
              <a:solidFill>
                <a:srgbClr val="000000"/>
              </a:solidFill>
              <a:round/>
              <a:headEnd/>
              <a:tailEnd/>
            </a:ln>
          </p:spPr>
          <p:txBody>
            <a:bodyPr/>
            <a:lstStyle/>
            <a:p>
              <a:endParaRPr lang="en-US">
                <a:cs typeface="Geneva" charset="0"/>
              </a:endParaRPr>
            </a:p>
          </p:txBody>
        </p:sp>
        <p:sp>
          <p:nvSpPr>
            <p:cNvPr id="28" name="Oval 48"/>
            <p:cNvSpPr>
              <a:spLocks noChangeArrowheads="1"/>
            </p:cNvSpPr>
            <p:nvPr/>
          </p:nvSpPr>
          <p:spPr bwMode="auto">
            <a:xfrm>
              <a:off x="6494" y="7022"/>
              <a:ext cx="188" cy="188"/>
            </a:xfrm>
            <a:prstGeom prst="ellipse">
              <a:avLst/>
            </a:prstGeom>
            <a:solidFill>
              <a:srgbClr val="FFFFFF"/>
            </a:solidFill>
            <a:ln w="9525">
              <a:solidFill>
                <a:srgbClr val="000000"/>
              </a:solidFill>
              <a:round/>
              <a:headEnd/>
              <a:tailEnd/>
            </a:ln>
          </p:spPr>
          <p:txBody>
            <a:bodyPr/>
            <a:lstStyle/>
            <a:p>
              <a:endParaRPr lang="en-US">
                <a:cs typeface="Geneva" charset="0"/>
              </a:endParaRPr>
            </a:p>
          </p:txBody>
        </p:sp>
        <p:sp>
          <p:nvSpPr>
            <p:cNvPr id="29" name="Line 49"/>
            <p:cNvSpPr>
              <a:spLocks noChangeShapeType="1"/>
            </p:cNvSpPr>
            <p:nvPr/>
          </p:nvSpPr>
          <p:spPr bwMode="auto">
            <a:xfrm flipV="1">
              <a:off x="6022" y="7000"/>
              <a:ext cx="138" cy="1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Oval 50"/>
            <p:cNvSpPr>
              <a:spLocks noChangeArrowheads="1"/>
            </p:cNvSpPr>
            <p:nvPr/>
          </p:nvSpPr>
          <p:spPr bwMode="auto">
            <a:xfrm>
              <a:off x="6492" y="6606"/>
              <a:ext cx="188" cy="188"/>
            </a:xfrm>
            <a:prstGeom prst="ellipse">
              <a:avLst/>
            </a:prstGeom>
            <a:solidFill>
              <a:srgbClr val="FFFFFF"/>
            </a:solidFill>
            <a:ln w="9525">
              <a:solidFill>
                <a:srgbClr val="000000"/>
              </a:solidFill>
              <a:round/>
              <a:headEnd/>
              <a:tailEnd/>
            </a:ln>
          </p:spPr>
          <p:txBody>
            <a:bodyPr/>
            <a:lstStyle/>
            <a:p>
              <a:endParaRPr lang="en-US">
                <a:cs typeface="Geneva" charset="0"/>
              </a:endParaRPr>
            </a:p>
          </p:txBody>
        </p:sp>
        <p:sp>
          <p:nvSpPr>
            <p:cNvPr id="31" name="Line 51"/>
            <p:cNvSpPr>
              <a:spLocks noChangeShapeType="1"/>
            </p:cNvSpPr>
            <p:nvPr/>
          </p:nvSpPr>
          <p:spPr bwMode="auto">
            <a:xfrm flipV="1">
              <a:off x="6362" y="6752"/>
              <a:ext cx="138" cy="1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52"/>
            <p:cNvSpPr>
              <a:spLocks noChangeShapeType="1"/>
            </p:cNvSpPr>
            <p:nvPr/>
          </p:nvSpPr>
          <p:spPr bwMode="auto">
            <a:xfrm>
              <a:off x="6010" y="7214"/>
              <a:ext cx="151"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53"/>
            <p:cNvSpPr>
              <a:spLocks noChangeShapeType="1"/>
            </p:cNvSpPr>
            <p:nvPr/>
          </p:nvSpPr>
          <p:spPr bwMode="auto">
            <a:xfrm flipV="1">
              <a:off x="6348" y="7165"/>
              <a:ext cx="138" cy="1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54"/>
            <p:cNvSpPr>
              <a:spLocks noChangeShapeType="1"/>
            </p:cNvSpPr>
            <p:nvPr/>
          </p:nvSpPr>
          <p:spPr bwMode="auto">
            <a:xfrm>
              <a:off x="6349" y="7405"/>
              <a:ext cx="151"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7" name="Picture 36" descr="Screen Shot 2014-07-09 at 15.13.29.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01" y="3892059"/>
            <a:ext cx="2597064" cy="1225289"/>
          </a:xfrm>
          <a:prstGeom prst="rect">
            <a:avLst/>
          </a:prstGeom>
        </p:spPr>
      </p:pic>
      <p:sp>
        <p:nvSpPr>
          <p:cNvPr id="38" name="TextBox 37"/>
          <p:cNvSpPr txBox="1"/>
          <p:nvPr/>
        </p:nvSpPr>
        <p:spPr>
          <a:xfrm flipH="1">
            <a:off x="362762" y="5155680"/>
            <a:ext cx="3250419" cy="923330"/>
          </a:xfrm>
          <a:prstGeom prst="rect">
            <a:avLst/>
          </a:prstGeom>
          <a:noFill/>
        </p:spPr>
        <p:txBody>
          <a:bodyPr wrap="square" rtlCol="0">
            <a:spAutoFit/>
          </a:bodyPr>
          <a:lstStyle/>
          <a:p>
            <a:r>
              <a:rPr lang="en-US" dirty="0" smtClean="0"/>
              <a:t>Ontology editor merges terms, adds definitions, </a:t>
            </a:r>
          </a:p>
          <a:p>
            <a:endParaRPr lang="en-US" dirty="0"/>
          </a:p>
        </p:txBody>
      </p:sp>
      <p:cxnSp>
        <p:nvCxnSpPr>
          <p:cNvPr id="39" name="Straight Arrow Connector 38"/>
          <p:cNvCxnSpPr/>
          <p:nvPr/>
        </p:nvCxnSpPr>
        <p:spPr bwMode="auto">
          <a:xfrm>
            <a:off x="3111215" y="4842933"/>
            <a:ext cx="1613185" cy="27441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42" name="Picture 41" descr="Screen Shot 2014-07-09 at 15.14.56.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466" y="4143769"/>
            <a:ext cx="3539067" cy="2023822"/>
          </a:xfrm>
          <a:prstGeom prst="rect">
            <a:avLst/>
          </a:prstGeom>
        </p:spPr>
      </p:pic>
      <p:sp>
        <p:nvSpPr>
          <p:cNvPr id="44" name="TextBox 43"/>
          <p:cNvSpPr txBox="1"/>
          <p:nvPr/>
        </p:nvSpPr>
        <p:spPr>
          <a:xfrm flipH="1">
            <a:off x="3491880" y="6237312"/>
            <a:ext cx="4067944" cy="369332"/>
          </a:xfrm>
          <a:prstGeom prst="rect">
            <a:avLst/>
          </a:prstGeom>
          <a:noFill/>
        </p:spPr>
        <p:txBody>
          <a:bodyPr wrap="square" rtlCol="0">
            <a:spAutoFit/>
          </a:bodyPr>
          <a:lstStyle/>
          <a:p>
            <a:r>
              <a:rPr lang="en-US" dirty="0" smtClean="0"/>
              <a:t>Biologists verify new classification </a:t>
            </a:r>
            <a:endParaRPr lang="en-US" dirty="0"/>
          </a:p>
        </p:txBody>
      </p:sp>
    </p:spTree>
    <p:extLst>
      <p:ext uri="{BB962C8B-B14F-4D97-AF65-F5344CB8AC3E}">
        <p14:creationId xmlns:p14="http://schemas.microsoft.com/office/powerpoint/2010/main" val="1166202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914400"/>
          </a:xfrm>
        </p:spPr>
        <p:txBody>
          <a:bodyPr>
            <a:noAutofit/>
          </a:bodyPr>
          <a:lstStyle/>
          <a:p>
            <a:r>
              <a:rPr lang="en-US" sz="3200" dirty="0" smtClean="0"/>
              <a:t>Exploit GO and PATO to automatically construct CMPO hierarchy </a:t>
            </a:r>
            <a:endParaRPr lang="en-US" sz="3200" dirty="0"/>
          </a:p>
        </p:txBody>
      </p:sp>
      <p:pic>
        <p:nvPicPr>
          <p:cNvPr id="4" name="Picture 3" descr="cmpo_asserted_vi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268760"/>
            <a:ext cx="1016789" cy="5367866"/>
          </a:xfrm>
          <a:prstGeom prst="rect">
            <a:avLst/>
          </a:prstGeom>
        </p:spPr>
      </p:pic>
      <p:pic>
        <p:nvPicPr>
          <p:cNvPr id="5" name="Picture 4" descr="cmpo_inferred_vie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517" y="1253068"/>
            <a:ext cx="2432007" cy="5130800"/>
          </a:xfrm>
          <a:prstGeom prst="rect">
            <a:avLst/>
          </a:prstGeom>
        </p:spPr>
      </p:pic>
      <p:sp>
        <p:nvSpPr>
          <p:cNvPr id="6" name="Right Arrow 5"/>
          <p:cNvSpPr/>
          <p:nvPr/>
        </p:nvSpPr>
        <p:spPr bwMode="auto">
          <a:xfrm>
            <a:off x="3335867" y="3183467"/>
            <a:ext cx="1134533" cy="558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981200" rtl="0" eaLnBrk="0" fontAlgn="base" latinLnBrk="0" hangingPunct="0">
              <a:lnSpc>
                <a:spcPct val="100000"/>
              </a:lnSpc>
              <a:spcBef>
                <a:spcPct val="0"/>
              </a:spcBef>
              <a:spcAft>
                <a:spcPct val="0"/>
              </a:spcAft>
              <a:buClrTx/>
              <a:buSzTx/>
              <a:buFontTx/>
              <a:buNone/>
              <a:tabLst/>
            </a:pPr>
            <a:endParaRPr kumimoji="0" lang="en-US" sz="5200" b="0" i="0" u="none" strike="noStrike" cap="none" normalizeH="0" baseline="0" smtClean="0">
              <a:ln>
                <a:noFill/>
              </a:ln>
              <a:solidFill>
                <a:schemeClr val="tx1"/>
              </a:solidFill>
              <a:effectLst/>
              <a:latin typeface="Arial" charset="0"/>
            </a:endParaRPr>
          </a:p>
        </p:txBody>
      </p:sp>
      <p:sp>
        <p:nvSpPr>
          <p:cNvPr id="7" name="TextBox 6"/>
          <p:cNvSpPr txBox="1"/>
          <p:nvPr/>
        </p:nvSpPr>
        <p:spPr>
          <a:xfrm>
            <a:off x="533400" y="6434668"/>
            <a:ext cx="3044423" cy="369332"/>
          </a:xfrm>
          <a:prstGeom prst="rect">
            <a:avLst/>
          </a:prstGeom>
          <a:solidFill>
            <a:schemeClr val="bg1"/>
          </a:solidFill>
        </p:spPr>
        <p:txBody>
          <a:bodyPr wrap="none" rtlCol="0">
            <a:spAutoFit/>
          </a:bodyPr>
          <a:lstStyle/>
          <a:p>
            <a:r>
              <a:rPr lang="en-US" dirty="0" smtClean="0"/>
              <a:t>Relatively flat asserted view</a:t>
            </a:r>
            <a:endParaRPr lang="en-US" dirty="0"/>
          </a:p>
        </p:txBody>
      </p:sp>
      <p:sp>
        <p:nvSpPr>
          <p:cNvPr id="8" name="TextBox 7"/>
          <p:cNvSpPr txBox="1"/>
          <p:nvPr/>
        </p:nvSpPr>
        <p:spPr>
          <a:xfrm>
            <a:off x="5164917" y="6434668"/>
            <a:ext cx="2417136" cy="369332"/>
          </a:xfrm>
          <a:prstGeom prst="rect">
            <a:avLst/>
          </a:prstGeom>
          <a:solidFill>
            <a:schemeClr val="bg1"/>
          </a:solidFill>
        </p:spPr>
        <p:txBody>
          <a:bodyPr wrap="none" rtlCol="0">
            <a:spAutoFit/>
          </a:bodyPr>
          <a:lstStyle/>
          <a:p>
            <a:r>
              <a:rPr lang="en-US" dirty="0" smtClean="0"/>
              <a:t>Inferred </a:t>
            </a:r>
            <a:r>
              <a:rPr lang="en-US" dirty="0" err="1" smtClean="0"/>
              <a:t>polyhierarchy</a:t>
            </a:r>
            <a:endParaRPr lang="en-US" dirty="0"/>
          </a:p>
        </p:txBody>
      </p:sp>
      <p:sp>
        <p:nvSpPr>
          <p:cNvPr id="9" name="TextBox 8"/>
          <p:cNvSpPr txBox="1"/>
          <p:nvPr/>
        </p:nvSpPr>
        <p:spPr>
          <a:xfrm>
            <a:off x="3081443" y="3742267"/>
            <a:ext cx="1677074" cy="369332"/>
          </a:xfrm>
          <a:prstGeom prst="rect">
            <a:avLst/>
          </a:prstGeom>
          <a:noFill/>
        </p:spPr>
        <p:txBody>
          <a:bodyPr wrap="none" rtlCol="0">
            <a:spAutoFit/>
          </a:bodyPr>
          <a:lstStyle/>
          <a:p>
            <a:r>
              <a:rPr lang="en-US" dirty="0" smtClean="0"/>
              <a:t>OWL </a:t>
            </a:r>
            <a:r>
              <a:rPr lang="en-US" dirty="0" err="1" smtClean="0"/>
              <a:t>reasoner</a:t>
            </a:r>
            <a:endParaRPr lang="en-US" dirty="0"/>
          </a:p>
        </p:txBody>
      </p:sp>
    </p:spTree>
    <p:extLst>
      <p:ext uri="{BB962C8B-B14F-4D97-AF65-F5344CB8AC3E}">
        <p14:creationId xmlns:p14="http://schemas.microsoft.com/office/powerpoint/2010/main" val="1169122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Arrow_with_sitting_man.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325" y="1152527"/>
            <a:ext cx="5969000"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ounded Rectangle 28"/>
          <p:cNvSpPr>
            <a:spLocks noChangeArrowheads="1"/>
          </p:cNvSpPr>
          <p:nvPr/>
        </p:nvSpPr>
        <p:spPr bwMode="auto">
          <a:xfrm>
            <a:off x="168276" y="3402015"/>
            <a:ext cx="1946275" cy="998537"/>
          </a:xfrm>
          <a:prstGeom prst="roundRect">
            <a:avLst>
              <a:gd name="adj" fmla="val 16667"/>
            </a:avLst>
          </a:prstGeom>
          <a:solidFill>
            <a:srgbClr val="A4C7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981200" eaLnBrk="0" hangingPunct="0"/>
            <a:endParaRPr lang="en-US" sz="5200"/>
          </a:p>
        </p:txBody>
      </p:sp>
      <p:sp>
        <p:nvSpPr>
          <p:cNvPr id="36867" name="Rounded Rectangle 27"/>
          <p:cNvSpPr>
            <a:spLocks noChangeArrowheads="1"/>
          </p:cNvSpPr>
          <p:nvPr/>
        </p:nvSpPr>
        <p:spPr bwMode="auto">
          <a:xfrm>
            <a:off x="171450" y="6094413"/>
            <a:ext cx="3414713" cy="571500"/>
          </a:xfrm>
          <a:prstGeom prst="roundRect">
            <a:avLst>
              <a:gd name="adj" fmla="val 16667"/>
            </a:avLst>
          </a:prstGeom>
          <a:solidFill>
            <a:srgbClr val="FFB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981200" eaLnBrk="0" hangingPunct="0"/>
            <a:endParaRPr lang="en-US" sz="5200"/>
          </a:p>
        </p:txBody>
      </p:sp>
      <p:sp>
        <p:nvSpPr>
          <p:cNvPr id="36868" name="Rounded Rectangle 26"/>
          <p:cNvSpPr>
            <a:spLocks noChangeArrowheads="1"/>
          </p:cNvSpPr>
          <p:nvPr/>
        </p:nvSpPr>
        <p:spPr bwMode="auto">
          <a:xfrm>
            <a:off x="6088063" y="6097590"/>
            <a:ext cx="2987675" cy="573087"/>
          </a:xfrm>
          <a:prstGeom prst="roundRect">
            <a:avLst>
              <a:gd name="adj" fmla="val 16667"/>
            </a:avLst>
          </a:prstGeom>
          <a:solidFill>
            <a:srgbClr val="FFB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981200" eaLnBrk="0" hangingPunct="0"/>
            <a:endParaRPr lang="en-US" sz="5200">
              <a:solidFill>
                <a:srgbClr val="5E5E5E"/>
              </a:solidFill>
            </a:endParaRPr>
          </a:p>
        </p:txBody>
      </p:sp>
      <p:sp>
        <p:nvSpPr>
          <p:cNvPr id="36869" name="Rounded Rectangle 25"/>
          <p:cNvSpPr>
            <a:spLocks noChangeArrowheads="1"/>
          </p:cNvSpPr>
          <p:nvPr/>
        </p:nvSpPr>
        <p:spPr bwMode="auto">
          <a:xfrm>
            <a:off x="6311900" y="5241927"/>
            <a:ext cx="2763838" cy="328613"/>
          </a:xfrm>
          <a:prstGeom prst="roundRect">
            <a:avLst>
              <a:gd name="adj" fmla="val 16667"/>
            </a:avLst>
          </a:prstGeom>
          <a:solidFill>
            <a:srgbClr val="FFC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981200" eaLnBrk="0" hangingPunct="0"/>
            <a:endParaRPr lang="en-US" sz="5200"/>
          </a:p>
        </p:txBody>
      </p:sp>
      <p:sp>
        <p:nvSpPr>
          <p:cNvPr id="25" name="Rounded Rectangle 24"/>
          <p:cNvSpPr/>
          <p:nvPr/>
        </p:nvSpPr>
        <p:spPr bwMode="auto">
          <a:xfrm>
            <a:off x="6521450" y="4116388"/>
            <a:ext cx="2554288" cy="635000"/>
          </a:xfrm>
          <a:prstGeom prst="roundRect">
            <a:avLst/>
          </a:prstGeom>
          <a:solidFill>
            <a:schemeClr val="accent5">
              <a:lumMod val="60000"/>
              <a:lumOff val="40000"/>
            </a:schemeClr>
          </a:solidFill>
          <a:ln w="9525" cap="flat" cmpd="sng" algn="ctr">
            <a:noFill/>
            <a:prstDash val="solid"/>
            <a:round/>
            <a:headEnd type="none" w="med" len="med"/>
            <a:tailEnd type="none" w="med" len="med"/>
          </a:ln>
          <a:effectLst/>
        </p:spPr>
        <p:txBody>
          <a:bodyPr/>
          <a:lstStyle/>
          <a:p>
            <a:pPr defTabSz="1981200" eaLnBrk="0" hangingPunct="0">
              <a:defRPr/>
            </a:pPr>
            <a:endParaRPr lang="en-US" sz="5200"/>
          </a:p>
        </p:txBody>
      </p:sp>
      <p:sp>
        <p:nvSpPr>
          <p:cNvPr id="36871" name="Rounded Rectangle 23"/>
          <p:cNvSpPr>
            <a:spLocks noChangeArrowheads="1"/>
          </p:cNvSpPr>
          <p:nvPr/>
        </p:nvSpPr>
        <p:spPr bwMode="auto">
          <a:xfrm>
            <a:off x="5410201" y="3200402"/>
            <a:ext cx="3595688" cy="371475"/>
          </a:xfrm>
          <a:prstGeom prst="roundRect">
            <a:avLst>
              <a:gd name="adj" fmla="val 16667"/>
            </a:avLst>
          </a:prstGeom>
          <a:solidFill>
            <a:srgbClr val="62D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981200" eaLnBrk="0" hangingPunct="0"/>
            <a:endParaRPr lang="en-US" sz="5200"/>
          </a:p>
        </p:txBody>
      </p:sp>
      <p:sp>
        <p:nvSpPr>
          <p:cNvPr id="36872" name="Rounded Rectangle 22"/>
          <p:cNvSpPr>
            <a:spLocks noChangeArrowheads="1"/>
          </p:cNvSpPr>
          <p:nvPr/>
        </p:nvSpPr>
        <p:spPr bwMode="auto">
          <a:xfrm>
            <a:off x="4025900" y="2254250"/>
            <a:ext cx="5043488" cy="527050"/>
          </a:xfrm>
          <a:prstGeom prst="roundRect">
            <a:avLst>
              <a:gd name="adj" fmla="val 16667"/>
            </a:avLst>
          </a:prstGeom>
          <a:solidFill>
            <a:srgbClr val="DAB7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981200" eaLnBrk="0" hangingPunct="0"/>
            <a:endParaRPr lang="en-US" sz="5200"/>
          </a:p>
        </p:txBody>
      </p:sp>
      <p:sp>
        <p:nvSpPr>
          <p:cNvPr id="36873" name="Rounded Rectangle 4"/>
          <p:cNvSpPr>
            <a:spLocks noChangeArrowheads="1"/>
          </p:cNvSpPr>
          <p:nvPr/>
        </p:nvSpPr>
        <p:spPr bwMode="auto">
          <a:xfrm>
            <a:off x="2316164" y="1206500"/>
            <a:ext cx="6759575" cy="527050"/>
          </a:xfrm>
          <a:prstGeom prst="roundRect">
            <a:avLst>
              <a:gd name="adj" fmla="val 16667"/>
            </a:avLst>
          </a:prstGeom>
          <a:solidFill>
            <a:srgbClr val="DAC7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981200" eaLnBrk="0" hangingPunct="0"/>
            <a:endParaRPr lang="en-US" sz="5200"/>
          </a:p>
        </p:txBody>
      </p:sp>
      <p:sp>
        <p:nvSpPr>
          <p:cNvPr id="36874" name="Title 1"/>
          <p:cNvSpPr>
            <a:spLocks noGrp="1"/>
          </p:cNvSpPr>
          <p:nvPr>
            <p:ph type="title"/>
          </p:nvPr>
        </p:nvSpPr>
        <p:spPr>
          <a:xfrm>
            <a:off x="457200" y="-162272"/>
            <a:ext cx="8229600" cy="1143000"/>
          </a:xfrm>
        </p:spPr>
        <p:txBody>
          <a:bodyPr/>
          <a:lstStyle/>
          <a:p>
            <a:r>
              <a:rPr lang="en-US" dirty="0">
                <a:latin typeface="HelveticaNeueLT Pro 45 Lt" charset="0"/>
              </a:rPr>
              <a:t>Data resources at EMBL-EBI</a:t>
            </a:r>
          </a:p>
        </p:txBody>
      </p:sp>
      <p:sp>
        <p:nvSpPr>
          <p:cNvPr id="6" name="TextBox 5"/>
          <p:cNvSpPr txBox="1"/>
          <p:nvPr/>
        </p:nvSpPr>
        <p:spPr>
          <a:xfrm>
            <a:off x="2203451" y="776290"/>
            <a:ext cx="5540375" cy="414337"/>
          </a:xfrm>
          <a:prstGeom prst="rect">
            <a:avLst/>
          </a:prstGeom>
          <a:noFill/>
        </p:spPr>
        <p:txBody>
          <a:bodyPr lIns="91398" tIns="45699" rIns="91398" bIns="45699">
            <a:spAutoFit/>
          </a:bodyPr>
          <a:lstStyle/>
          <a:p>
            <a:pPr defTabSz="912351">
              <a:lnSpc>
                <a:spcPct val="120000"/>
              </a:lnSpc>
              <a:buClr>
                <a:schemeClr val="accent5">
                  <a:lumMod val="75000"/>
                </a:schemeClr>
              </a:buClr>
              <a:defRPr/>
            </a:pPr>
            <a:r>
              <a:rPr lang="en-US" sz="1800" dirty="0">
                <a:solidFill>
                  <a:schemeClr val="bg2">
                    <a:lumMod val="75000"/>
                  </a:schemeClr>
                </a:solidFill>
                <a:latin typeface="HelveticaNeueLT Pro 45 Lt"/>
                <a:ea typeface="ＭＳ Ｐゴシック" pitchFamily="34" charset="-128"/>
                <a:cs typeface="HelveticaNeueLT Pro 45 Lt"/>
              </a:rPr>
              <a:t>Genes, genomes &amp; variation</a:t>
            </a:r>
          </a:p>
        </p:txBody>
      </p:sp>
      <p:sp>
        <p:nvSpPr>
          <p:cNvPr id="8" name="TextBox 7"/>
          <p:cNvSpPr txBox="1"/>
          <p:nvPr/>
        </p:nvSpPr>
        <p:spPr>
          <a:xfrm>
            <a:off x="4169523" y="2237268"/>
            <a:ext cx="4862233" cy="399853"/>
          </a:xfrm>
          <a:prstGeom prst="rect">
            <a:avLst/>
          </a:prstGeom>
          <a:noFill/>
        </p:spPr>
        <p:txBody>
          <a:bodyPr lIns="91398" tIns="45699" rIns="91398" bIns="45699" numCol="3"/>
          <a:lstStyle/>
          <a:p>
            <a:pPr defTabSz="912351">
              <a:lnSpc>
                <a:spcPct val="120000"/>
              </a:lnSpc>
              <a:buClr>
                <a:schemeClr val="accent5">
                  <a:lumMod val="75000"/>
                </a:schemeClr>
              </a:buClr>
              <a:defRPr/>
            </a:pPr>
            <a:r>
              <a:rPr lang="en-US" sz="1200" dirty="0" err="1">
                <a:solidFill>
                  <a:srgbClr val="5E5E5E"/>
                </a:solidFill>
                <a:latin typeface="HelveticaNeueLT Pro 45 Lt"/>
                <a:ea typeface="ＭＳ Ｐゴシック" pitchFamily="34" charset="-128"/>
                <a:cs typeface="HelveticaNeueLT Pro 45 Lt"/>
              </a:rPr>
              <a:t>ArrayExpress</a:t>
            </a:r>
            <a:endParaRPr lang="en-US" sz="1200" dirty="0">
              <a:solidFill>
                <a:srgbClr val="5E5E5E"/>
              </a:solidFill>
              <a:latin typeface="HelveticaNeueLT Pro 45 Lt"/>
              <a:ea typeface="ＭＳ Ｐゴシック" pitchFamily="34" charset="-128"/>
              <a:cs typeface="HelveticaNeueLT Pro 45 Lt"/>
            </a:endParaRPr>
          </a:p>
          <a:p>
            <a:pPr defTabSz="912351">
              <a:lnSpc>
                <a:spcPct val="120000"/>
              </a:lnSpc>
              <a:buClr>
                <a:schemeClr val="accent5">
                  <a:lumMod val="75000"/>
                </a:schemeClr>
              </a:buClr>
              <a:defRPr/>
            </a:pPr>
            <a:r>
              <a:rPr lang="en-US" sz="1200" dirty="0">
                <a:solidFill>
                  <a:srgbClr val="5E5E5E"/>
                </a:solidFill>
                <a:latin typeface="HelveticaNeueLT Pro 45 Lt"/>
                <a:ea typeface="ＭＳ Ｐゴシック" pitchFamily="34" charset="-128"/>
                <a:cs typeface="HelveticaNeueLT Pro 45 Lt"/>
              </a:rPr>
              <a:t>Expression Atlas</a:t>
            </a:r>
          </a:p>
          <a:p>
            <a:pPr defTabSz="912351">
              <a:lnSpc>
                <a:spcPct val="120000"/>
              </a:lnSpc>
              <a:buClr>
                <a:schemeClr val="accent5">
                  <a:lumMod val="75000"/>
                </a:schemeClr>
              </a:buClr>
              <a:defRPr/>
            </a:pPr>
            <a:r>
              <a:rPr lang="en-US" sz="1200" dirty="0" err="1">
                <a:solidFill>
                  <a:srgbClr val="5E5E5E"/>
                </a:solidFill>
                <a:latin typeface="HelveticaNeueLT Pro 45 Lt"/>
                <a:ea typeface="ＭＳ Ｐゴシック" pitchFamily="34" charset="-128"/>
                <a:cs typeface="HelveticaNeueLT Pro 45 Lt"/>
              </a:rPr>
              <a:t>Metabolights</a:t>
            </a:r>
            <a:endParaRPr lang="en-US" sz="1200" dirty="0">
              <a:solidFill>
                <a:srgbClr val="5E5E5E"/>
              </a:solidFill>
              <a:latin typeface="HelveticaNeueLT Pro 45 Lt"/>
              <a:ea typeface="ＭＳ Ｐゴシック" pitchFamily="34" charset="-128"/>
              <a:cs typeface="HelveticaNeueLT Pro 45 Lt"/>
            </a:endParaRPr>
          </a:p>
          <a:p>
            <a:pPr defTabSz="912351">
              <a:lnSpc>
                <a:spcPct val="120000"/>
              </a:lnSpc>
              <a:buClr>
                <a:schemeClr val="accent5">
                  <a:lumMod val="75000"/>
                </a:schemeClr>
              </a:buClr>
              <a:defRPr/>
            </a:pPr>
            <a:r>
              <a:rPr lang="en-US" sz="1200" dirty="0">
                <a:solidFill>
                  <a:srgbClr val="5E5E5E"/>
                </a:solidFill>
                <a:latin typeface="HelveticaNeueLT Pro 45 Lt"/>
                <a:ea typeface="ＭＳ Ｐゴシック" pitchFamily="34" charset="-128"/>
                <a:cs typeface="HelveticaNeueLT Pro 45 Lt"/>
              </a:rPr>
              <a:t>PRIDE</a:t>
            </a:r>
          </a:p>
        </p:txBody>
      </p:sp>
      <p:sp>
        <p:nvSpPr>
          <p:cNvPr id="9" name="TextBox 8"/>
          <p:cNvSpPr txBox="1"/>
          <p:nvPr/>
        </p:nvSpPr>
        <p:spPr>
          <a:xfrm>
            <a:off x="5539087" y="3252241"/>
            <a:ext cx="3492669" cy="310108"/>
          </a:xfrm>
          <a:prstGeom prst="rect">
            <a:avLst/>
          </a:prstGeom>
          <a:noFill/>
        </p:spPr>
        <p:txBody>
          <a:bodyPr lIns="91398" tIns="45699" rIns="91398" bIns="45699" numCol="3"/>
          <a:lstStyle/>
          <a:p>
            <a:pPr defTabSz="912351">
              <a:lnSpc>
                <a:spcPct val="120000"/>
              </a:lnSpc>
              <a:buClr>
                <a:schemeClr val="accent5">
                  <a:lumMod val="75000"/>
                </a:schemeClr>
              </a:buClr>
              <a:defRPr/>
            </a:pPr>
            <a:r>
              <a:rPr lang="en-US" sz="1200" dirty="0" err="1">
                <a:solidFill>
                  <a:srgbClr val="5E5E5E"/>
                </a:solidFill>
                <a:latin typeface="HelveticaNeueLT Pro 45 Lt"/>
                <a:ea typeface="ＭＳ Ｐゴシック" pitchFamily="34" charset="-128"/>
                <a:cs typeface="HelveticaNeueLT Pro 45 Lt"/>
              </a:rPr>
              <a:t>InterPro</a:t>
            </a:r>
            <a:endParaRPr lang="en-US" sz="1200" dirty="0">
              <a:solidFill>
                <a:srgbClr val="5E5E5E"/>
              </a:solidFill>
              <a:latin typeface="HelveticaNeueLT Pro 45 Lt"/>
              <a:ea typeface="ＭＳ Ｐゴシック" pitchFamily="34" charset="-128"/>
              <a:cs typeface="HelveticaNeueLT Pro 45 Lt"/>
            </a:endParaRPr>
          </a:p>
          <a:p>
            <a:pPr defTabSz="912351">
              <a:lnSpc>
                <a:spcPct val="120000"/>
              </a:lnSpc>
              <a:buClr>
                <a:schemeClr val="accent5">
                  <a:lumMod val="75000"/>
                </a:schemeClr>
              </a:buClr>
              <a:defRPr/>
            </a:pPr>
            <a:r>
              <a:rPr lang="en-US" sz="1200" dirty="0" err="1">
                <a:solidFill>
                  <a:srgbClr val="5E5E5E"/>
                </a:solidFill>
                <a:latin typeface="HelveticaNeueLT Pro 45 Lt"/>
                <a:ea typeface="ＭＳ Ｐゴシック" pitchFamily="34" charset="-128"/>
                <a:cs typeface="HelveticaNeueLT Pro 45 Lt"/>
              </a:rPr>
              <a:t>Pfam</a:t>
            </a:r>
            <a:endParaRPr lang="en-US" sz="1200" dirty="0">
              <a:solidFill>
                <a:srgbClr val="5E5E5E"/>
              </a:solidFill>
              <a:latin typeface="HelveticaNeueLT Pro 45 Lt"/>
              <a:ea typeface="ＭＳ Ｐゴシック" pitchFamily="34" charset="-128"/>
              <a:cs typeface="HelveticaNeueLT Pro 45 Lt"/>
            </a:endParaRPr>
          </a:p>
          <a:p>
            <a:pPr defTabSz="912351">
              <a:lnSpc>
                <a:spcPct val="120000"/>
              </a:lnSpc>
              <a:buClr>
                <a:schemeClr val="accent5">
                  <a:lumMod val="75000"/>
                </a:schemeClr>
              </a:buClr>
              <a:defRPr/>
            </a:pPr>
            <a:r>
              <a:rPr lang="en-US" sz="1200" dirty="0" err="1">
                <a:solidFill>
                  <a:srgbClr val="5E5E5E"/>
                </a:solidFill>
                <a:latin typeface="HelveticaNeueLT Pro 45 Lt"/>
                <a:ea typeface="ＭＳ Ｐゴシック" pitchFamily="34" charset="-128"/>
                <a:cs typeface="HelveticaNeueLT Pro 45 Lt"/>
              </a:rPr>
              <a:t>UniProt</a:t>
            </a:r>
            <a:endParaRPr lang="en-US" sz="1200" dirty="0">
              <a:solidFill>
                <a:srgbClr val="5E5E5E"/>
              </a:solidFill>
              <a:latin typeface="HelveticaNeueLT Pro 45 Lt"/>
              <a:ea typeface="ＭＳ Ｐゴシック" pitchFamily="34" charset="-128"/>
              <a:cs typeface="HelveticaNeueLT Pro 45 Lt"/>
            </a:endParaRPr>
          </a:p>
        </p:txBody>
      </p:sp>
      <p:sp>
        <p:nvSpPr>
          <p:cNvPr id="12" name="TextBox 11"/>
          <p:cNvSpPr txBox="1"/>
          <p:nvPr/>
        </p:nvSpPr>
        <p:spPr>
          <a:xfrm>
            <a:off x="6428533" y="5222210"/>
            <a:ext cx="2299826" cy="378706"/>
          </a:xfrm>
          <a:prstGeom prst="rect">
            <a:avLst/>
          </a:prstGeom>
          <a:noFill/>
        </p:spPr>
        <p:txBody>
          <a:bodyPr lIns="91398" tIns="45699" rIns="91398" bIns="45699" numCol="2"/>
          <a:lstStyle/>
          <a:p>
            <a:pPr defTabSz="912351">
              <a:lnSpc>
                <a:spcPct val="120000"/>
              </a:lnSpc>
              <a:buClr>
                <a:schemeClr val="accent5">
                  <a:lumMod val="75000"/>
                </a:schemeClr>
              </a:buClr>
              <a:defRPr/>
            </a:pPr>
            <a:r>
              <a:rPr lang="en-US" sz="1200" dirty="0" err="1">
                <a:solidFill>
                  <a:srgbClr val="5E5E5E"/>
                </a:solidFill>
                <a:latin typeface="HelveticaNeueLT Pro 45 Lt"/>
                <a:ea typeface="ＭＳ Ｐゴシック" pitchFamily="34" charset="-128"/>
                <a:cs typeface="HelveticaNeueLT Pro 45 Lt"/>
              </a:rPr>
              <a:t>ChEMBL</a:t>
            </a:r>
            <a:endParaRPr lang="en-US" sz="1200" dirty="0">
              <a:solidFill>
                <a:srgbClr val="5E5E5E"/>
              </a:solidFill>
              <a:latin typeface="HelveticaNeueLT Pro 45 Lt"/>
              <a:ea typeface="ＭＳ Ｐゴシック" pitchFamily="34" charset="-128"/>
              <a:cs typeface="HelveticaNeueLT Pro 45 Lt"/>
            </a:endParaRPr>
          </a:p>
          <a:p>
            <a:pPr defTabSz="912351">
              <a:lnSpc>
                <a:spcPct val="120000"/>
              </a:lnSpc>
              <a:buClr>
                <a:schemeClr val="accent5">
                  <a:lumMod val="75000"/>
                </a:schemeClr>
              </a:buClr>
              <a:defRPr/>
            </a:pPr>
            <a:r>
              <a:rPr lang="en-US" sz="1200" dirty="0" err="1">
                <a:solidFill>
                  <a:srgbClr val="5E5E5E"/>
                </a:solidFill>
                <a:latin typeface="HelveticaNeueLT Pro 45 Lt"/>
                <a:ea typeface="ＭＳ Ｐゴシック" pitchFamily="34" charset="-128"/>
                <a:cs typeface="HelveticaNeueLT Pro 45 Lt"/>
              </a:rPr>
              <a:t>ChEBI</a:t>
            </a:r>
            <a:endParaRPr lang="en-US" sz="1200" dirty="0">
              <a:solidFill>
                <a:srgbClr val="5E5E5E"/>
              </a:solidFill>
              <a:latin typeface="HelveticaNeueLT Pro 45 Lt"/>
              <a:ea typeface="ＭＳ Ｐゴシック" pitchFamily="34" charset="-128"/>
              <a:cs typeface="HelveticaNeueLT Pro 45 Lt"/>
            </a:endParaRPr>
          </a:p>
        </p:txBody>
      </p:sp>
      <p:sp>
        <p:nvSpPr>
          <p:cNvPr id="13" name="TextBox 12"/>
          <p:cNvSpPr txBox="1"/>
          <p:nvPr/>
        </p:nvSpPr>
        <p:spPr>
          <a:xfrm>
            <a:off x="93663" y="2740026"/>
            <a:ext cx="2106612" cy="1603473"/>
          </a:xfrm>
          <a:prstGeom prst="rect">
            <a:avLst/>
          </a:prstGeom>
          <a:noFill/>
        </p:spPr>
        <p:txBody>
          <a:bodyPr lIns="91398" tIns="45699" rIns="91398" bIns="45699">
            <a:spAutoFit/>
          </a:bodyPr>
          <a:lstStyle/>
          <a:p>
            <a:pPr defTabSz="912351">
              <a:buClr>
                <a:schemeClr val="accent5">
                  <a:lumMod val="75000"/>
                </a:schemeClr>
              </a:buClr>
              <a:defRPr/>
            </a:pPr>
            <a:r>
              <a:rPr lang="en-US" sz="1800" dirty="0">
                <a:solidFill>
                  <a:srgbClr val="5E5E5E"/>
                </a:solidFill>
                <a:latin typeface="HelveticaNeueLT Pro 45 Lt"/>
                <a:ea typeface="ＭＳ Ｐゴシック" pitchFamily="34" charset="-128"/>
                <a:cs typeface="HelveticaNeueLT Pro 45 Lt"/>
              </a:rPr>
              <a:t>Literature &amp; ontologies</a:t>
            </a:r>
          </a:p>
          <a:p>
            <a:pPr marL="184150" defTabSz="912351">
              <a:lnSpc>
                <a:spcPct val="120000"/>
              </a:lnSpc>
              <a:spcBef>
                <a:spcPts val="600"/>
              </a:spcBef>
              <a:buClr>
                <a:schemeClr val="accent5">
                  <a:lumMod val="75000"/>
                </a:schemeClr>
              </a:buClr>
              <a:defRPr/>
            </a:pPr>
            <a:r>
              <a:rPr lang="en-US" sz="1200" dirty="0">
                <a:solidFill>
                  <a:srgbClr val="5E5E5E"/>
                </a:solidFill>
                <a:latin typeface="HelveticaNeueLT Pro 45 Lt"/>
                <a:ea typeface="ＭＳ Ｐゴシック" pitchFamily="34" charset="-128"/>
                <a:cs typeface="HelveticaNeueLT Pro 45 Lt"/>
              </a:rPr>
              <a:t>Europe PubMed Central</a:t>
            </a:r>
          </a:p>
          <a:p>
            <a:pPr marL="184150" defTabSz="912351">
              <a:lnSpc>
                <a:spcPct val="120000"/>
              </a:lnSpc>
              <a:buClr>
                <a:schemeClr val="accent5">
                  <a:lumMod val="75000"/>
                </a:schemeClr>
              </a:buClr>
              <a:defRPr/>
            </a:pPr>
            <a:r>
              <a:rPr lang="en-US" sz="1200" dirty="0">
                <a:solidFill>
                  <a:srgbClr val="5E5E5E"/>
                </a:solidFill>
                <a:latin typeface="HelveticaNeueLT Pro 45 Lt"/>
                <a:ea typeface="ＭＳ Ｐゴシック" pitchFamily="34" charset="-128"/>
                <a:cs typeface="HelveticaNeueLT Pro 45 Lt"/>
              </a:rPr>
              <a:t>Gene Ontology</a:t>
            </a:r>
          </a:p>
          <a:p>
            <a:pPr marL="184150" defTabSz="912351">
              <a:lnSpc>
                <a:spcPct val="120000"/>
              </a:lnSpc>
              <a:buClr>
                <a:schemeClr val="accent5">
                  <a:lumMod val="75000"/>
                </a:schemeClr>
              </a:buClr>
              <a:defRPr/>
            </a:pPr>
            <a:r>
              <a:rPr lang="en-US" sz="1200" dirty="0">
                <a:solidFill>
                  <a:srgbClr val="5E5E5E"/>
                </a:solidFill>
                <a:latin typeface="HelveticaNeueLT Pro 45 Lt"/>
                <a:ea typeface="ＭＳ Ｐゴシック" pitchFamily="34" charset="-128"/>
                <a:cs typeface="HelveticaNeueLT Pro 45 Lt"/>
              </a:rPr>
              <a:t>Experimental Factor Ontology</a:t>
            </a:r>
          </a:p>
        </p:txBody>
      </p:sp>
      <p:sp>
        <p:nvSpPr>
          <p:cNvPr id="15" name="TextBox 14"/>
          <p:cNvSpPr txBox="1"/>
          <p:nvPr/>
        </p:nvSpPr>
        <p:spPr>
          <a:xfrm>
            <a:off x="6427789" y="3716339"/>
            <a:ext cx="2647950" cy="975609"/>
          </a:xfrm>
          <a:prstGeom prst="rect">
            <a:avLst/>
          </a:prstGeom>
          <a:noFill/>
        </p:spPr>
        <p:txBody>
          <a:bodyPr lIns="91398" tIns="45699" rIns="91398" bIns="45699">
            <a:spAutoFit/>
          </a:bodyPr>
          <a:lstStyle/>
          <a:p>
            <a:pPr defTabSz="912351">
              <a:lnSpc>
                <a:spcPct val="120000"/>
              </a:lnSpc>
              <a:buClr>
                <a:schemeClr val="accent5">
                  <a:lumMod val="75000"/>
                </a:schemeClr>
              </a:buClr>
              <a:defRPr/>
            </a:pPr>
            <a:r>
              <a:rPr lang="en-US" sz="1800" dirty="0">
                <a:solidFill>
                  <a:srgbClr val="5E5E5E"/>
                </a:solidFill>
                <a:latin typeface="HelveticaNeueLT Pro 45 Lt"/>
                <a:ea typeface="ＭＳ Ｐゴシック" pitchFamily="34" charset="-128"/>
                <a:cs typeface="HelveticaNeueLT Pro 45 Lt"/>
              </a:rPr>
              <a:t>Molecular structures</a:t>
            </a:r>
          </a:p>
          <a:p>
            <a:pPr marL="265113" defTabSz="912351">
              <a:lnSpc>
                <a:spcPct val="120000"/>
              </a:lnSpc>
              <a:spcBef>
                <a:spcPts val="600"/>
              </a:spcBef>
              <a:buClr>
                <a:schemeClr val="accent5">
                  <a:lumMod val="75000"/>
                </a:schemeClr>
              </a:buClr>
              <a:defRPr/>
            </a:pPr>
            <a:r>
              <a:rPr lang="en-US" sz="1200" dirty="0">
                <a:solidFill>
                  <a:srgbClr val="5E5E5E"/>
                </a:solidFill>
                <a:latin typeface="HelveticaNeueLT Pro 45 Lt"/>
                <a:ea typeface="ＭＳ Ｐゴシック" pitchFamily="34" charset="-128"/>
                <a:cs typeface="HelveticaNeueLT Pro 45 Lt"/>
              </a:rPr>
              <a:t>Protein Data Bank in Europe</a:t>
            </a:r>
          </a:p>
          <a:p>
            <a:pPr marL="265113" defTabSz="912351">
              <a:lnSpc>
                <a:spcPct val="120000"/>
              </a:lnSpc>
              <a:buClr>
                <a:schemeClr val="accent5">
                  <a:lumMod val="75000"/>
                </a:schemeClr>
              </a:buClr>
              <a:defRPr/>
            </a:pPr>
            <a:r>
              <a:rPr lang="en-US" sz="1200" dirty="0">
                <a:solidFill>
                  <a:srgbClr val="5E5E5E"/>
                </a:solidFill>
                <a:latin typeface="HelveticaNeueLT Pro 45 Lt"/>
                <a:ea typeface="ＭＳ Ｐゴシック" pitchFamily="34" charset="-128"/>
                <a:cs typeface="HelveticaNeueLT Pro 45 Lt"/>
              </a:rPr>
              <a:t>Electron Microscopy Data Bank</a:t>
            </a:r>
          </a:p>
        </p:txBody>
      </p:sp>
      <p:sp>
        <p:nvSpPr>
          <p:cNvPr id="4" name="TextBox 3"/>
          <p:cNvSpPr txBox="1"/>
          <p:nvPr/>
        </p:nvSpPr>
        <p:spPr>
          <a:xfrm>
            <a:off x="2433639" y="1184275"/>
            <a:ext cx="2116137" cy="768350"/>
          </a:xfrm>
          <a:prstGeom prst="rect">
            <a:avLst/>
          </a:prstGeom>
          <a:noFill/>
        </p:spPr>
        <p:txBody>
          <a:bodyPr/>
          <a:lstStyle/>
          <a:p>
            <a:pPr defTabSz="912351">
              <a:lnSpc>
                <a:spcPct val="120000"/>
              </a:lnSpc>
              <a:buClr>
                <a:schemeClr val="accent5">
                  <a:lumMod val="75000"/>
                </a:schemeClr>
              </a:buClr>
              <a:defRPr/>
            </a:pPr>
            <a:r>
              <a:rPr lang="en-US" sz="1200" dirty="0">
                <a:solidFill>
                  <a:srgbClr val="5E5E5E"/>
                </a:solidFill>
                <a:latin typeface="HelveticaNeueLT Pro 45 Lt"/>
                <a:ea typeface="ＭＳ Ｐゴシック" pitchFamily="34" charset="-128"/>
                <a:cs typeface="HelveticaNeueLT Pro 45 Lt"/>
              </a:rPr>
              <a:t>European Nucleotide Archive</a:t>
            </a:r>
          </a:p>
          <a:p>
            <a:pPr defTabSz="912351">
              <a:lnSpc>
                <a:spcPct val="120000"/>
              </a:lnSpc>
              <a:buClr>
                <a:schemeClr val="accent5">
                  <a:lumMod val="75000"/>
                </a:schemeClr>
              </a:buClr>
              <a:defRPr/>
            </a:pPr>
            <a:r>
              <a:rPr lang="en-US" sz="1200" dirty="0">
                <a:solidFill>
                  <a:srgbClr val="5E5E5E"/>
                </a:solidFill>
                <a:latin typeface="HelveticaNeueLT Pro 45 Lt"/>
                <a:ea typeface="ＭＳ Ｐゴシック" pitchFamily="34" charset="-128"/>
                <a:cs typeface="HelveticaNeueLT Pro 45 Lt"/>
              </a:rPr>
              <a:t>1000 Genomes</a:t>
            </a:r>
          </a:p>
        </p:txBody>
      </p:sp>
      <p:sp>
        <p:nvSpPr>
          <p:cNvPr id="14" name="TextBox 13"/>
          <p:cNvSpPr txBox="1"/>
          <p:nvPr/>
        </p:nvSpPr>
        <p:spPr>
          <a:xfrm>
            <a:off x="3949701" y="1825627"/>
            <a:ext cx="4598988" cy="415925"/>
          </a:xfrm>
          <a:prstGeom prst="rect">
            <a:avLst/>
          </a:prstGeom>
          <a:noFill/>
        </p:spPr>
        <p:txBody>
          <a:bodyPr lIns="91398" tIns="45699" rIns="91398" bIns="45699">
            <a:spAutoFit/>
          </a:bodyPr>
          <a:lstStyle/>
          <a:p>
            <a:pPr defTabSz="912351">
              <a:lnSpc>
                <a:spcPct val="120000"/>
              </a:lnSpc>
              <a:buClr>
                <a:schemeClr val="accent5">
                  <a:lumMod val="75000"/>
                </a:schemeClr>
              </a:buClr>
              <a:defRPr/>
            </a:pPr>
            <a:r>
              <a:rPr lang="en-US" sz="1800" dirty="0">
                <a:solidFill>
                  <a:srgbClr val="5E5E5E"/>
                </a:solidFill>
                <a:latin typeface="HelveticaNeueLT Pro 45 Lt"/>
                <a:ea typeface="ＭＳ Ｐゴシック" pitchFamily="34" charset="-128"/>
                <a:cs typeface="HelveticaNeueLT Pro 45 Lt"/>
              </a:rPr>
              <a:t>Gene, protein &amp; metabolite expression</a:t>
            </a:r>
          </a:p>
        </p:txBody>
      </p:sp>
      <p:sp>
        <p:nvSpPr>
          <p:cNvPr id="18" name="TextBox 17"/>
          <p:cNvSpPr txBox="1"/>
          <p:nvPr/>
        </p:nvSpPr>
        <p:spPr>
          <a:xfrm>
            <a:off x="5105400" y="2832102"/>
            <a:ext cx="4038600" cy="415925"/>
          </a:xfrm>
          <a:prstGeom prst="rect">
            <a:avLst/>
          </a:prstGeom>
          <a:noFill/>
        </p:spPr>
        <p:txBody>
          <a:bodyPr wrap="square" lIns="91398" tIns="45699" rIns="91398" bIns="45699">
            <a:spAutoFit/>
          </a:bodyPr>
          <a:lstStyle/>
          <a:p>
            <a:pPr defTabSz="912351">
              <a:lnSpc>
                <a:spcPct val="120000"/>
              </a:lnSpc>
              <a:buClr>
                <a:schemeClr val="accent5">
                  <a:lumMod val="75000"/>
                </a:schemeClr>
              </a:buClr>
              <a:defRPr/>
            </a:pPr>
            <a:r>
              <a:rPr lang="en-US" sz="1800" dirty="0">
                <a:solidFill>
                  <a:srgbClr val="5E5E5E"/>
                </a:solidFill>
                <a:latin typeface="HelveticaNeueLT Pro 45 Lt"/>
                <a:ea typeface="ＭＳ Ｐゴシック" pitchFamily="34" charset="-128"/>
                <a:cs typeface="HelveticaNeueLT Pro 45 Lt"/>
              </a:rPr>
              <a:t>Protein sequences, families &amp; motifs</a:t>
            </a:r>
          </a:p>
        </p:txBody>
      </p:sp>
      <p:sp>
        <p:nvSpPr>
          <p:cNvPr id="19" name="TextBox 18"/>
          <p:cNvSpPr txBox="1"/>
          <p:nvPr/>
        </p:nvSpPr>
        <p:spPr>
          <a:xfrm>
            <a:off x="6245226" y="4805365"/>
            <a:ext cx="2898775" cy="415925"/>
          </a:xfrm>
          <a:prstGeom prst="rect">
            <a:avLst/>
          </a:prstGeom>
          <a:noFill/>
        </p:spPr>
        <p:txBody>
          <a:bodyPr lIns="91398" tIns="45699" rIns="91398" bIns="45699">
            <a:spAutoFit/>
          </a:bodyPr>
          <a:lstStyle/>
          <a:p>
            <a:pPr defTabSz="912351">
              <a:lnSpc>
                <a:spcPct val="120000"/>
              </a:lnSpc>
              <a:buClr>
                <a:schemeClr val="accent5">
                  <a:lumMod val="75000"/>
                </a:schemeClr>
              </a:buClr>
              <a:defRPr/>
            </a:pPr>
            <a:r>
              <a:rPr lang="en-US" sz="1800" dirty="0">
                <a:solidFill>
                  <a:srgbClr val="5E5E5E"/>
                </a:solidFill>
                <a:latin typeface="HelveticaNeueLT Pro 45 Lt"/>
                <a:ea typeface="ＭＳ Ｐゴシック" pitchFamily="34" charset="-128"/>
                <a:cs typeface="HelveticaNeueLT Pro 45 Lt"/>
              </a:rPr>
              <a:t>Chemical biology</a:t>
            </a:r>
          </a:p>
        </p:txBody>
      </p:sp>
      <p:sp>
        <p:nvSpPr>
          <p:cNvPr id="20" name="TextBox 19"/>
          <p:cNvSpPr txBox="1"/>
          <p:nvPr/>
        </p:nvSpPr>
        <p:spPr>
          <a:xfrm>
            <a:off x="93663" y="5422902"/>
            <a:ext cx="3173412" cy="646113"/>
          </a:xfrm>
          <a:prstGeom prst="rect">
            <a:avLst/>
          </a:prstGeom>
          <a:noFill/>
        </p:spPr>
        <p:txBody>
          <a:bodyPr lIns="91398" tIns="45699" rIns="91398" bIns="45699">
            <a:spAutoFit/>
          </a:bodyPr>
          <a:lstStyle/>
          <a:p>
            <a:pPr defTabSz="912351">
              <a:buClr>
                <a:schemeClr val="accent5">
                  <a:lumMod val="75000"/>
                </a:schemeClr>
              </a:buClr>
              <a:defRPr/>
            </a:pPr>
            <a:r>
              <a:rPr lang="en-US" sz="1800" kern="2200" dirty="0">
                <a:solidFill>
                  <a:srgbClr val="5E5E5E"/>
                </a:solidFill>
                <a:latin typeface="HelveticaNeueLT Pro 45 Lt"/>
                <a:ea typeface="ＭＳ Ｐゴシック" pitchFamily="34" charset="-128"/>
                <a:cs typeface="HelveticaNeueLT Pro 45 Lt"/>
              </a:rPr>
              <a:t>Reactions, interactions &amp; pathways</a:t>
            </a:r>
          </a:p>
        </p:txBody>
      </p:sp>
      <p:sp>
        <p:nvSpPr>
          <p:cNvPr id="21" name="TextBox 20"/>
          <p:cNvSpPr txBox="1"/>
          <p:nvPr/>
        </p:nvSpPr>
        <p:spPr>
          <a:xfrm>
            <a:off x="283883" y="6186590"/>
            <a:ext cx="3182471" cy="378706"/>
          </a:xfrm>
          <a:prstGeom prst="rect">
            <a:avLst/>
          </a:prstGeom>
          <a:noFill/>
        </p:spPr>
        <p:txBody>
          <a:bodyPr lIns="91398" tIns="45699" rIns="91398" bIns="45699" numCol="3"/>
          <a:lstStyle/>
          <a:p>
            <a:pPr defTabSz="912351">
              <a:lnSpc>
                <a:spcPct val="120000"/>
              </a:lnSpc>
              <a:buClr>
                <a:schemeClr val="accent5">
                  <a:lumMod val="75000"/>
                </a:schemeClr>
              </a:buClr>
              <a:defRPr/>
            </a:pPr>
            <a:r>
              <a:rPr lang="en-US" sz="1200" dirty="0" err="1">
                <a:solidFill>
                  <a:srgbClr val="5E5E5E"/>
                </a:solidFill>
                <a:latin typeface="HelveticaNeueLT Pro 45 Lt"/>
                <a:ea typeface="ＭＳ Ｐゴシック" pitchFamily="34" charset="-128"/>
                <a:cs typeface="HelveticaNeueLT Pro 45 Lt"/>
              </a:rPr>
              <a:t>IntAct</a:t>
            </a:r>
            <a:endParaRPr lang="en-US" sz="1200" dirty="0">
              <a:solidFill>
                <a:srgbClr val="5E5E5E"/>
              </a:solidFill>
              <a:latin typeface="HelveticaNeueLT Pro 45 Lt"/>
              <a:ea typeface="ＭＳ Ｐゴシック" pitchFamily="34" charset="-128"/>
              <a:cs typeface="HelveticaNeueLT Pro 45 Lt"/>
            </a:endParaRPr>
          </a:p>
          <a:p>
            <a:pPr defTabSz="912351">
              <a:lnSpc>
                <a:spcPct val="120000"/>
              </a:lnSpc>
              <a:buClr>
                <a:schemeClr val="accent5">
                  <a:lumMod val="75000"/>
                </a:schemeClr>
              </a:buClr>
              <a:defRPr/>
            </a:pPr>
            <a:r>
              <a:rPr lang="en-US" sz="1200" dirty="0" err="1">
                <a:solidFill>
                  <a:srgbClr val="5E5E5E"/>
                </a:solidFill>
                <a:latin typeface="HelveticaNeueLT Pro 45 Lt"/>
                <a:ea typeface="ＭＳ Ｐゴシック" pitchFamily="34" charset="-128"/>
                <a:cs typeface="HelveticaNeueLT Pro 45 Lt"/>
              </a:rPr>
              <a:t>Reactome</a:t>
            </a:r>
            <a:endParaRPr lang="en-US" sz="1200" dirty="0">
              <a:solidFill>
                <a:srgbClr val="5E5E5E"/>
              </a:solidFill>
              <a:latin typeface="HelveticaNeueLT Pro 45 Lt"/>
              <a:ea typeface="ＭＳ Ｐゴシック" pitchFamily="34" charset="-128"/>
              <a:cs typeface="HelveticaNeueLT Pro 45 Lt"/>
            </a:endParaRPr>
          </a:p>
          <a:p>
            <a:pPr defTabSz="912351">
              <a:lnSpc>
                <a:spcPct val="120000"/>
              </a:lnSpc>
              <a:buClr>
                <a:schemeClr val="accent5">
                  <a:lumMod val="75000"/>
                </a:schemeClr>
              </a:buClr>
              <a:defRPr/>
            </a:pPr>
            <a:r>
              <a:rPr lang="en-US" sz="1200" dirty="0" err="1">
                <a:solidFill>
                  <a:srgbClr val="5E5E5E"/>
                </a:solidFill>
                <a:latin typeface="HelveticaNeueLT Pro 45 Lt"/>
                <a:ea typeface="ＭＳ Ｐゴシック" pitchFamily="34" charset="-128"/>
                <a:cs typeface="HelveticaNeueLT Pro 45 Lt"/>
              </a:rPr>
              <a:t>MetaboLights</a:t>
            </a:r>
            <a:endParaRPr lang="en-US" sz="1200" dirty="0">
              <a:solidFill>
                <a:srgbClr val="5E5E5E"/>
              </a:solidFill>
              <a:latin typeface="HelveticaNeueLT Pro 45 Lt"/>
              <a:ea typeface="ＭＳ Ｐゴシック" pitchFamily="34" charset="-128"/>
              <a:cs typeface="HelveticaNeueLT Pro 45 Lt"/>
            </a:endParaRPr>
          </a:p>
        </p:txBody>
      </p:sp>
      <p:sp>
        <p:nvSpPr>
          <p:cNvPr id="22" name="TextBox 21"/>
          <p:cNvSpPr txBox="1"/>
          <p:nvPr/>
        </p:nvSpPr>
        <p:spPr>
          <a:xfrm>
            <a:off x="6013450" y="5659440"/>
            <a:ext cx="2897188" cy="415925"/>
          </a:xfrm>
          <a:prstGeom prst="rect">
            <a:avLst/>
          </a:prstGeom>
          <a:noFill/>
        </p:spPr>
        <p:txBody>
          <a:bodyPr lIns="91398" tIns="45699" rIns="91398" bIns="45699">
            <a:spAutoFit/>
          </a:bodyPr>
          <a:lstStyle/>
          <a:p>
            <a:pPr defTabSz="912351">
              <a:lnSpc>
                <a:spcPct val="120000"/>
              </a:lnSpc>
              <a:buClr>
                <a:schemeClr val="accent5">
                  <a:lumMod val="75000"/>
                </a:schemeClr>
              </a:buClr>
              <a:defRPr/>
            </a:pPr>
            <a:r>
              <a:rPr lang="en-US" sz="1800" dirty="0">
                <a:solidFill>
                  <a:srgbClr val="5E5E5E"/>
                </a:solidFill>
                <a:latin typeface="HelveticaNeueLT Pro 45 Lt"/>
                <a:ea typeface="ＭＳ Ｐゴシック" pitchFamily="34" charset="-128"/>
                <a:cs typeface="HelveticaNeueLT Pro 45 Lt"/>
              </a:rPr>
              <a:t>Systems</a:t>
            </a:r>
          </a:p>
        </p:txBody>
      </p:sp>
      <p:sp>
        <p:nvSpPr>
          <p:cNvPr id="7" name="Rectangle 6"/>
          <p:cNvSpPr/>
          <p:nvPr/>
        </p:nvSpPr>
        <p:spPr>
          <a:xfrm>
            <a:off x="6106860" y="6070628"/>
            <a:ext cx="3037142" cy="674651"/>
          </a:xfrm>
          <a:prstGeom prst="rect">
            <a:avLst/>
          </a:prstGeom>
        </p:spPr>
        <p:txBody>
          <a:bodyPr numCol="2"/>
          <a:lstStyle/>
          <a:p>
            <a:pPr defTabSz="912351">
              <a:lnSpc>
                <a:spcPct val="120000"/>
              </a:lnSpc>
              <a:buClr>
                <a:schemeClr val="accent5">
                  <a:lumMod val="75000"/>
                </a:schemeClr>
              </a:buClr>
              <a:defRPr/>
            </a:pPr>
            <a:r>
              <a:rPr lang="en-US" sz="1200" dirty="0" err="1">
                <a:solidFill>
                  <a:srgbClr val="5E5E5E"/>
                </a:solidFill>
                <a:latin typeface="HelveticaNeueLT Pro 45 Lt"/>
                <a:ea typeface="ＭＳ Ｐゴシック" pitchFamily="34" charset="-128"/>
                <a:cs typeface="HelveticaNeueLT Pro 45 Lt"/>
              </a:rPr>
              <a:t>BioModels</a:t>
            </a:r>
            <a:endParaRPr lang="en-US" sz="1200" dirty="0">
              <a:solidFill>
                <a:srgbClr val="5E5E5E"/>
              </a:solidFill>
              <a:latin typeface="HelveticaNeueLT Pro 45 Lt"/>
              <a:ea typeface="ＭＳ Ｐゴシック" pitchFamily="34" charset="-128"/>
              <a:cs typeface="HelveticaNeueLT Pro 45 Lt"/>
            </a:endParaRPr>
          </a:p>
          <a:p>
            <a:pPr defTabSz="912351">
              <a:lnSpc>
                <a:spcPct val="120000"/>
              </a:lnSpc>
              <a:buClr>
                <a:schemeClr val="accent5">
                  <a:lumMod val="75000"/>
                </a:schemeClr>
              </a:buClr>
              <a:defRPr/>
            </a:pPr>
            <a:r>
              <a:rPr lang="en-US" sz="1200" dirty="0">
                <a:solidFill>
                  <a:srgbClr val="5E5E5E"/>
                </a:solidFill>
                <a:latin typeface="HelveticaNeueLT Pro 45 Lt"/>
                <a:ea typeface="ＭＳ Ｐゴシック" pitchFamily="34" charset="-128"/>
                <a:cs typeface="HelveticaNeueLT Pro 45 Lt"/>
              </a:rPr>
              <a:t>Enzyme Portal</a:t>
            </a:r>
          </a:p>
          <a:p>
            <a:pPr defTabSz="912351">
              <a:lnSpc>
                <a:spcPct val="120000"/>
              </a:lnSpc>
              <a:buClr>
                <a:schemeClr val="accent5">
                  <a:lumMod val="75000"/>
                </a:schemeClr>
              </a:buClr>
              <a:defRPr/>
            </a:pPr>
            <a:r>
              <a:rPr lang="en-US" sz="1200" dirty="0" err="1">
                <a:solidFill>
                  <a:srgbClr val="5E5E5E"/>
                </a:solidFill>
                <a:latin typeface="HelveticaNeueLT Pro 45 Lt"/>
                <a:ea typeface="ＭＳ Ｐゴシック" pitchFamily="34" charset="-128"/>
                <a:cs typeface="HelveticaNeueLT Pro 45 Lt"/>
              </a:rPr>
              <a:t>BioSamples</a:t>
            </a:r>
            <a:endParaRPr lang="en-US" sz="1200" dirty="0">
              <a:solidFill>
                <a:srgbClr val="5E5E5E"/>
              </a:solidFill>
              <a:latin typeface="HelveticaNeueLT Pro 45 Lt"/>
              <a:ea typeface="ＭＳ Ｐゴシック" pitchFamily="34" charset="-128"/>
              <a:cs typeface="HelveticaNeueLT Pro 45 Lt"/>
            </a:endParaRPr>
          </a:p>
        </p:txBody>
      </p:sp>
      <p:sp>
        <p:nvSpPr>
          <p:cNvPr id="2" name="Rectangle 1"/>
          <p:cNvSpPr/>
          <p:nvPr/>
        </p:nvSpPr>
        <p:spPr>
          <a:xfrm>
            <a:off x="4716464" y="1184276"/>
            <a:ext cx="1614487" cy="529376"/>
          </a:xfrm>
          <a:prstGeom prst="rect">
            <a:avLst/>
          </a:prstGeom>
        </p:spPr>
        <p:txBody>
          <a:bodyPr>
            <a:spAutoFit/>
          </a:bodyPr>
          <a:lstStyle/>
          <a:p>
            <a:pPr defTabSz="912351">
              <a:lnSpc>
                <a:spcPct val="120000"/>
              </a:lnSpc>
              <a:buClr>
                <a:schemeClr val="accent5">
                  <a:lumMod val="75000"/>
                </a:schemeClr>
              </a:buClr>
              <a:defRPr/>
            </a:pPr>
            <a:r>
              <a:rPr lang="en-US" sz="1200" dirty="0" err="1">
                <a:solidFill>
                  <a:srgbClr val="5E5E5E"/>
                </a:solidFill>
                <a:latin typeface="HelveticaNeueLT Pro 45 Lt"/>
                <a:ea typeface="ＭＳ Ｐゴシック" pitchFamily="34" charset="-128"/>
                <a:cs typeface="HelveticaNeueLT Pro 45 Lt"/>
              </a:rPr>
              <a:t>Ensembl</a:t>
            </a:r>
            <a:r>
              <a:rPr lang="en-US" sz="1200" dirty="0">
                <a:solidFill>
                  <a:srgbClr val="5E5E5E"/>
                </a:solidFill>
                <a:latin typeface="HelveticaNeueLT Pro 45 Lt"/>
                <a:ea typeface="ＭＳ Ｐゴシック" pitchFamily="34" charset="-128"/>
                <a:cs typeface="HelveticaNeueLT Pro 45 Lt"/>
              </a:rPr>
              <a:t> </a:t>
            </a:r>
          </a:p>
          <a:p>
            <a:pPr defTabSz="912351">
              <a:lnSpc>
                <a:spcPct val="120000"/>
              </a:lnSpc>
              <a:buClr>
                <a:schemeClr val="accent5">
                  <a:lumMod val="75000"/>
                </a:schemeClr>
              </a:buClr>
              <a:defRPr/>
            </a:pPr>
            <a:r>
              <a:rPr lang="en-US" sz="1200" dirty="0" err="1">
                <a:solidFill>
                  <a:srgbClr val="5E5E5E"/>
                </a:solidFill>
                <a:latin typeface="HelveticaNeueLT Pro 45 Lt"/>
                <a:ea typeface="ＭＳ Ｐゴシック" pitchFamily="34" charset="-128"/>
                <a:cs typeface="HelveticaNeueLT Pro 45 Lt"/>
              </a:rPr>
              <a:t>Ensembl</a:t>
            </a:r>
            <a:r>
              <a:rPr lang="en-US" sz="1200" dirty="0">
                <a:solidFill>
                  <a:srgbClr val="5E5E5E"/>
                </a:solidFill>
                <a:latin typeface="HelveticaNeueLT Pro 45 Lt"/>
                <a:ea typeface="ＭＳ Ｐゴシック" pitchFamily="34" charset="-128"/>
                <a:cs typeface="HelveticaNeueLT Pro 45 Lt"/>
              </a:rPr>
              <a:t> Genomes</a:t>
            </a:r>
          </a:p>
        </p:txBody>
      </p:sp>
      <p:sp>
        <p:nvSpPr>
          <p:cNvPr id="3" name="Rectangle 2"/>
          <p:cNvSpPr/>
          <p:nvPr/>
        </p:nvSpPr>
        <p:spPr>
          <a:xfrm>
            <a:off x="6334125" y="1184276"/>
            <a:ext cx="2787650" cy="529376"/>
          </a:xfrm>
          <a:prstGeom prst="rect">
            <a:avLst/>
          </a:prstGeom>
        </p:spPr>
        <p:txBody>
          <a:bodyPr>
            <a:spAutoFit/>
          </a:bodyPr>
          <a:lstStyle/>
          <a:p>
            <a:pPr defTabSz="912351">
              <a:lnSpc>
                <a:spcPct val="120000"/>
              </a:lnSpc>
              <a:buClr>
                <a:schemeClr val="accent5">
                  <a:lumMod val="75000"/>
                </a:schemeClr>
              </a:buClr>
              <a:defRPr/>
            </a:pPr>
            <a:r>
              <a:rPr lang="en-US" sz="1200" dirty="0">
                <a:solidFill>
                  <a:srgbClr val="5E5E5E"/>
                </a:solidFill>
                <a:latin typeface="HelveticaNeueLT Pro 45 Lt"/>
                <a:ea typeface="ＭＳ Ｐゴシック" pitchFamily="34" charset="-128"/>
                <a:cs typeface="HelveticaNeueLT Pro 45 Lt"/>
              </a:rPr>
              <a:t>European Genome-</a:t>
            </a:r>
            <a:r>
              <a:rPr lang="en-US" sz="1200" dirty="0" err="1">
                <a:solidFill>
                  <a:srgbClr val="5E5E5E"/>
                </a:solidFill>
                <a:latin typeface="HelveticaNeueLT Pro 45 Lt"/>
                <a:ea typeface="ＭＳ Ｐゴシック" pitchFamily="34" charset="-128"/>
                <a:cs typeface="HelveticaNeueLT Pro 45 Lt"/>
              </a:rPr>
              <a:t>phenome</a:t>
            </a:r>
            <a:r>
              <a:rPr lang="en-US" sz="1200" dirty="0">
                <a:solidFill>
                  <a:srgbClr val="5E5E5E"/>
                </a:solidFill>
                <a:latin typeface="HelveticaNeueLT Pro 45 Lt"/>
                <a:ea typeface="ＭＳ Ｐゴシック" pitchFamily="34" charset="-128"/>
                <a:cs typeface="HelveticaNeueLT Pro 45 Lt"/>
              </a:rPr>
              <a:t> Archive</a:t>
            </a:r>
          </a:p>
          <a:p>
            <a:pPr defTabSz="912351">
              <a:lnSpc>
                <a:spcPct val="120000"/>
              </a:lnSpc>
              <a:buClr>
                <a:schemeClr val="accent5">
                  <a:lumMod val="75000"/>
                </a:schemeClr>
              </a:buClr>
              <a:defRPr/>
            </a:pPr>
            <a:r>
              <a:rPr lang="en-US" sz="1200" dirty="0" err="1">
                <a:solidFill>
                  <a:srgbClr val="5E5E5E"/>
                </a:solidFill>
                <a:latin typeface="HelveticaNeueLT Pro 45 Lt"/>
                <a:ea typeface="ＭＳ Ｐゴシック" pitchFamily="34" charset="-128"/>
                <a:cs typeface="HelveticaNeueLT Pro 45 Lt"/>
              </a:rPr>
              <a:t>Metagenomics</a:t>
            </a:r>
            <a:r>
              <a:rPr lang="en-US" sz="1200" dirty="0">
                <a:solidFill>
                  <a:srgbClr val="5E5E5E"/>
                </a:solidFill>
                <a:latin typeface="HelveticaNeueLT Pro 45 Lt"/>
                <a:ea typeface="ＭＳ Ｐゴシック" pitchFamily="34" charset="-128"/>
                <a:cs typeface="HelveticaNeueLT Pro 45 Lt"/>
              </a:rPr>
              <a:t> portal</a:t>
            </a:r>
          </a:p>
        </p:txBody>
      </p:sp>
    </p:spTree>
    <p:extLst>
      <p:ext uri="{BB962C8B-B14F-4D97-AF65-F5344CB8AC3E}">
        <p14:creationId xmlns:p14="http://schemas.microsoft.com/office/powerpoint/2010/main" val="2174598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Inferring equivalence </a:t>
            </a:r>
            <a:r>
              <a:rPr lang="en-US" dirty="0" smtClean="0"/>
              <a:t>across species (MP, FYPO and CMPO)</a:t>
            </a:r>
            <a:endParaRPr lang="en-US" dirty="0"/>
          </a:p>
        </p:txBody>
      </p:sp>
      <p:sp>
        <p:nvSpPr>
          <p:cNvPr id="3" name="Content Placeholder 2"/>
          <p:cNvSpPr>
            <a:spLocks noGrp="1"/>
          </p:cNvSpPr>
          <p:nvPr>
            <p:ph idx="1"/>
          </p:nvPr>
        </p:nvSpPr>
        <p:spPr/>
        <p:txBody>
          <a:bodyPr/>
          <a:lstStyle/>
          <a:p>
            <a:endParaRPr lang="en-US"/>
          </a:p>
        </p:txBody>
      </p:sp>
      <p:pic>
        <p:nvPicPr>
          <p:cNvPr id="4" name="Picture 3" descr="Screen Shot 2014-07-11 at 14.05.1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9475"/>
            <a:ext cx="9144000" cy="4039716"/>
          </a:xfrm>
          <a:prstGeom prst="rect">
            <a:avLst/>
          </a:prstGeom>
        </p:spPr>
      </p:pic>
    </p:spTree>
    <p:extLst>
      <p:ext uri="{BB962C8B-B14F-4D97-AF65-F5344CB8AC3E}">
        <p14:creationId xmlns:p14="http://schemas.microsoft.com/office/powerpoint/2010/main" val="1783476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2-28 at 12.31.5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940"/>
            <a:ext cx="9144000" cy="5228993"/>
          </a:xfrm>
          <a:prstGeom prst="rect">
            <a:avLst/>
          </a:prstGeom>
        </p:spPr>
      </p:pic>
      <p:sp>
        <p:nvSpPr>
          <p:cNvPr id="7" name="Title 1"/>
          <p:cNvSpPr>
            <a:spLocks noGrp="1"/>
          </p:cNvSpPr>
          <p:nvPr>
            <p:ph type="title"/>
          </p:nvPr>
        </p:nvSpPr>
        <p:spPr>
          <a:xfrm>
            <a:off x="533400" y="304800"/>
            <a:ext cx="8153400" cy="762000"/>
          </a:xfrm>
        </p:spPr>
        <p:txBody>
          <a:bodyPr>
            <a:normAutofit fontScale="90000"/>
          </a:bodyPr>
          <a:lstStyle/>
          <a:p>
            <a:r>
              <a:rPr lang="en-US" dirty="0" smtClean="0"/>
              <a:t>Automated ontology mapping with </a:t>
            </a:r>
            <a:r>
              <a:rPr lang="en-US" dirty="0" err="1" smtClean="0"/>
              <a:t>Zooma</a:t>
            </a:r>
            <a:endParaRPr lang="en-US" dirty="0"/>
          </a:p>
        </p:txBody>
      </p:sp>
      <p:sp>
        <p:nvSpPr>
          <p:cNvPr id="5" name="TextBox 4"/>
          <p:cNvSpPr txBox="1"/>
          <p:nvPr/>
        </p:nvSpPr>
        <p:spPr>
          <a:xfrm>
            <a:off x="5700404" y="836712"/>
            <a:ext cx="3443596" cy="369332"/>
          </a:xfrm>
          <a:prstGeom prst="rect">
            <a:avLst/>
          </a:prstGeom>
          <a:noFill/>
        </p:spPr>
        <p:txBody>
          <a:bodyPr wrap="none" rtlCol="0">
            <a:spAutoFit/>
          </a:bodyPr>
          <a:lstStyle/>
          <a:p>
            <a:r>
              <a:rPr lang="en-US" dirty="0" smtClean="0">
                <a:solidFill>
                  <a:srgbClr val="FF0000"/>
                </a:solidFill>
                <a:hlinkClick r:id="rId3"/>
              </a:rPr>
              <a:t>http://www.ebi.ac.uk/fgpt/zooma</a:t>
            </a:r>
            <a:r>
              <a:rPr lang="en-US" dirty="0" smtClean="0">
                <a:solidFill>
                  <a:srgbClr val="FF0000"/>
                </a:solidFill>
              </a:rPr>
              <a:t> </a:t>
            </a:r>
          </a:p>
        </p:txBody>
      </p:sp>
      <p:pic>
        <p:nvPicPr>
          <p:cNvPr id="8" name="Picture 7" descr="Screen Shot 2014-07-11 at 22.08.0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8680"/>
            <a:ext cx="9144000" cy="6146258"/>
          </a:xfrm>
          <a:prstGeom prst="rect">
            <a:avLst/>
          </a:prstGeom>
        </p:spPr>
      </p:pic>
      <p:sp>
        <p:nvSpPr>
          <p:cNvPr id="2" name="Oval 1"/>
          <p:cNvSpPr/>
          <p:nvPr/>
        </p:nvSpPr>
        <p:spPr>
          <a:xfrm>
            <a:off x="-12700" y="1751608"/>
            <a:ext cx="7272808" cy="576064"/>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0" y="5229200"/>
            <a:ext cx="7272808" cy="648072"/>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663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5661248"/>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0" y="5373216"/>
            <a:ext cx="9144000" cy="648072"/>
          </a:xfrm>
          <a:prstGeom prst="rect">
            <a:avLst/>
          </a:prstGeom>
          <a:solidFill>
            <a:schemeClr val="accent2">
              <a:lumMod val="40000"/>
              <a:lumOff val="60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5508104" y="3923764"/>
            <a:ext cx="3456384" cy="369332"/>
          </a:xfrm>
          <a:prstGeom prst="rect">
            <a:avLst/>
          </a:prstGeom>
          <a:noFill/>
        </p:spPr>
        <p:txBody>
          <a:bodyPr wrap="square" rtlCol="0">
            <a:spAutoFit/>
          </a:bodyPr>
          <a:lstStyle/>
          <a:p>
            <a:pPr algn="ctr"/>
            <a:r>
              <a:rPr lang="en-US" u="sng" dirty="0" smtClean="0"/>
              <a:t>CMPO term: </a:t>
            </a:r>
            <a:endParaRPr lang="en-US" u="sng" dirty="0"/>
          </a:p>
        </p:txBody>
      </p:sp>
      <p:sp>
        <p:nvSpPr>
          <p:cNvPr id="2" name="TextBox 1"/>
          <p:cNvSpPr txBox="1"/>
          <p:nvPr/>
        </p:nvSpPr>
        <p:spPr>
          <a:xfrm>
            <a:off x="6516216" y="4172887"/>
            <a:ext cx="2327417" cy="1200329"/>
          </a:xfrm>
          <a:prstGeom prst="rect">
            <a:avLst/>
          </a:prstGeom>
          <a:noFill/>
        </p:spPr>
        <p:txBody>
          <a:bodyPr wrap="none" rtlCol="0">
            <a:spAutoFit/>
          </a:bodyPr>
          <a:lstStyle/>
          <a:p>
            <a:r>
              <a:rPr lang="en-US" dirty="0" err="1"/>
              <a:t>graped</a:t>
            </a:r>
            <a:r>
              <a:rPr lang="en-US" dirty="0"/>
              <a:t> micronucleus </a:t>
            </a:r>
            <a:endParaRPr lang="en-US" dirty="0" smtClean="0"/>
          </a:p>
          <a:p>
            <a:endParaRPr lang="en-US" dirty="0"/>
          </a:p>
          <a:p>
            <a:r>
              <a:rPr lang="en-US" dirty="0"/>
              <a:t>CMPO_0000156</a:t>
            </a:r>
          </a:p>
          <a:p>
            <a:endParaRPr lang="en-US" dirty="0"/>
          </a:p>
        </p:txBody>
      </p:sp>
      <p:sp>
        <p:nvSpPr>
          <p:cNvPr id="16" name="TextBox 15"/>
          <p:cNvSpPr txBox="1"/>
          <p:nvPr/>
        </p:nvSpPr>
        <p:spPr>
          <a:xfrm>
            <a:off x="-684584" y="3923764"/>
            <a:ext cx="3456384" cy="369332"/>
          </a:xfrm>
          <a:prstGeom prst="rect">
            <a:avLst/>
          </a:prstGeom>
          <a:noFill/>
        </p:spPr>
        <p:txBody>
          <a:bodyPr wrap="square" rtlCol="0">
            <a:spAutoFit/>
          </a:bodyPr>
          <a:lstStyle/>
          <a:p>
            <a:pPr algn="ctr"/>
            <a:r>
              <a:rPr lang="en-US" u="sng" dirty="0" smtClean="0"/>
              <a:t>CMPO term: </a:t>
            </a:r>
            <a:endParaRPr lang="en-US" u="sng" dirty="0"/>
          </a:p>
        </p:txBody>
      </p:sp>
      <p:sp>
        <p:nvSpPr>
          <p:cNvPr id="17" name="TextBox 16"/>
          <p:cNvSpPr txBox="1"/>
          <p:nvPr/>
        </p:nvSpPr>
        <p:spPr>
          <a:xfrm>
            <a:off x="323528" y="4244895"/>
            <a:ext cx="2327417" cy="1200329"/>
          </a:xfrm>
          <a:prstGeom prst="rect">
            <a:avLst/>
          </a:prstGeom>
          <a:noFill/>
        </p:spPr>
        <p:txBody>
          <a:bodyPr wrap="none" rtlCol="0">
            <a:spAutoFit/>
          </a:bodyPr>
          <a:lstStyle/>
          <a:p>
            <a:r>
              <a:rPr lang="en-US" dirty="0" err="1"/>
              <a:t>graped</a:t>
            </a:r>
            <a:r>
              <a:rPr lang="en-US" dirty="0"/>
              <a:t> micronucleus </a:t>
            </a:r>
            <a:endParaRPr lang="en-US" dirty="0" smtClean="0"/>
          </a:p>
          <a:p>
            <a:endParaRPr lang="en-US" dirty="0"/>
          </a:p>
          <a:p>
            <a:r>
              <a:rPr lang="en-US" dirty="0"/>
              <a:t>CMPO_0000156</a:t>
            </a:r>
          </a:p>
          <a:p>
            <a:endParaRPr lang="en-US" dirty="0"/>
          </a:p>
        </p:txBody>
      </p:sp>
      <p:sp>
        <p:nvSpPr>
          <p:cNvPr id="12" name="TextBox 11"/>
          <p:cNvSpPr txBox="1"/>
          <p:nvPr/>
        </p:nvSpPr>
        <p:spPr>
          <a:xfrm>
            <a:off x="3123192" y="3278333"/>
            <a:ext cx="2897616" cy="1158779"/>
          </a:xfrm>
          <a:prstGeom prst="rect">
            <a:avLst/>
          </a:prstGeom>
          <a:noFill/>
        </p:spPr>
        <p:txBody>
          <a:bodyPr wrap="none" rtlCol="0">
            <a:spAutoFit/>
          </a:bodyPr>
          <a:lstStyle/>
          <a:p>
            <a:pPr algn="ctr">
              <a:lnSpc>
                <a:spcPct val="130000"/>
              </a:lnSpc>
            </a:pPr>
            <a:r>
              <a:rPr lang="en-US" i="1" dirty="0" smtClean="0"/>
              <a:t>Integrate file formats</a:t>
            </a:r>
          </a:p>
          <a:p>
            <a:pPr algn="ctr">
              <a:lnSpc>
                <a:spcPct val="130000"/>
              </a:lnSpc>
            </a:pPr>
            <a:r>
              <a:rPr lang="en-US" i="1" dirty="0" smtClean="0"/>
              <a:t>Integrate metadata</a:t>
            </a:r>
          </a:p>
          <a:p>
            <a:pPr algn="ctr">
              <a:lnSpc>
                <a:spcPct val="130000"/>
              </a:lnSpc>
            </a:pPr>
            <a:r>
              <a:rPr lang="en-US" i="1" dirty="0" smtClean="0"/>
              <a:t>Apply phenotype ontology</a:t>
            </a:r>
            <a:endParaRPr lang="en-US" i="1" dirty="0"/>
          </a:p>
        </p:txBody>
      </p:sp>
      <p:sp>
        <p:nvSpPr>
          <p:cNvPr id="14" name="Left-Right-Up Arrow 13"/>
          <p:cNvSpPr/>
          <p:nvPr/>
        </p:nvSpPr>
        <p:spPr>
          <a:xfrm rot="10800000">
            <a:off x="2915817" y="4437111"/>
            <a:ext cx="3312368" cy="648073"/>
          </a:xfrm>
          <a:prstGeom prst="leftRightUpArrow">
            <a:avLst>
              <a:gd name="adj1" fmla="val 14668"/>
              <a:gd name="adj2" fmla="val 19582"/>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659423" y="5373216"/>
            <a:ext cx="5792897" cy="523220"/>
          </a:xfrm>
          <a:prstGeom prst="rect">
            <a:avLst/>
          </a:prstGeom>
          <a:noFill/>
        </p:spPr>
        <p:txBody>
          <a:bodyPr wrap="none" rtlCol="0">
            <a:spAutoFit/>
          </a:bodyPr>
          <a:lstStyle/>
          <a:p>
            <a:r>
              <a:rPr lang="en-US" sz="2800" b="1" dirty="0" smtClean="0"/>
              <a:t>Predict disease gene/biomarkers</a:t>
            </a:r>
            <a:endParaRPr lang="en-US" sz="2800" b="1" dirty="0"/>
          </a:p>
        </p:txBody>
      </p:sp>
      <p:pic>
        <p:nvPicPr>
          <p:cNvPr id="3" name="Picture 2" descr="3 micronuclei_RNAi_phenotype.png"/>
          <p:cNvPicPr>
            <a:picLocks noChangeAspect="1"/>
          </p:cNvPicPr>
          <p:nvPr/>
        </p:nvPicPr>
        <p:blipFill rotWithShape="1">
          <a:blip r:embed="rId2">
            <a:extLst>
              <a:ext uri="{28A0092B-C50C-407E-A947-70E740481C1C}">
                <a14:useLocalDpi xmlns:a14="http://schemas.microsoft.com/office/drawing/2010/main" val="0"/>
              </a:ext>
            </a:extLst>
          </a:blip>
          <a:srcRect t="5946"/>
          <a:stretch/>
        </p:blipFill>
        <p:spPr>
          <a:xfrm>
            <a:off x="288033" y="190500"/>
            <a:ext cx="3203848" cy="3013348"/>
          </a:xfrm>
          <a:prstGeom prst="rect">
            <a:avLst/>
          </a:prstGeom>
        </p:spPr>
      </p:pic>
      <p:pic>
        <p:nvPicPr>
          <p:cNvPr id="10" name="Picture 9" descr="3 Tv4 ovarian tumor.pdf"/>
          <p:cNvPicPr>
            <a:picLocks noChangeAspect="1"/>
          </p:cNvPicPr>
          <p:nvPr/>
        </p:nvPicPr>
        <p:blipFill rotWithShape="1">
          <a:blip r:embed="rId3">
            <a:extLst>
              <a:ext uri="{28A0092B-C50C-407E-A947-70E740481C1C}">
                <a14:useLocalDpi xmlns:a14="http://schemas.microsoft.com/office/drawing/2010/main" val="0"/>
              </a:ext>
            </a:extLst>
          </a:blip>
          <a:srcRect r="13243" b="18057"/>
          <a:stretch/>
        </p:blipFill>
        <p:spPr>
          <a:xfrm rot="10800000">
            <a:off x="5076057" y="188641"/>
            <a:ext cx="3811088" cy="2878270"/>
          </a:xfrm>
          <a:prstGeom prst="rect">
            <a:avLst/>
          </a:prstGeom>
        </p:spPr>
      </p:pic>
      <p:pic>
        <p:nvPicPr>
          <p:cNvPr id="5" name="Picture 4" descr="3 Tv4 ovarian tumor.pdf"/>
          <p:cNvPicPr>
            <a:picLocks noChangeAspect="1"/>
          </p:cNvPicPr>
          <p:nvPr/>
        </p:nvPicPr>
        <p:blipFill rotWithShape="1">
          <a:blip r:embed="rId4">
            <a:extLst>
              <a:ext uri="{28A0092B-C50C-407E-A947-70E740481C1C}">
                <a14:useLocalDpi xmlns:a14="http://schemas.microsoft.com/office/drawing/2010/main" val="0"/>
              </a:ext>
            </a:extLst>
          </a:blip>
          <a:srcRect l="32498" t="15836" r="52911" b="67607"/>
          <a:stretch/>
        </p:blipFill>
        <p:spPr>
          <a:xfrm>
            <a:off x="7596337" y="2204864"/>
            <a:ext cx="1296143" cy="1296144"/>
          </a:xfrm>
          <a:prstGeom prst="rect">
            <a:avLst/>
          </a:prstGeom>
          <a:ln>
            <a:solidFill>
              <a:schemeClr val="accent4"/>
            </a:solidFill>
          </a:ln>
        </p:spPr>
      </p:pic>
      <p:sp>
        <p:nvSpPr>
          <p:cNvPr id="7" name="TextBox 6"/>
          <p:cNvSpPr txBox="1"/>
          <p:nvPr/>
        </p:nvSpPr>
        <p:spPr>
          <a:xfrm>
            <a:off x="5076057" y="260648"/>
            <a:ext cx="1227770" cy="461665"/>
          </a:xfrm>
          <a:prstGeom prst="rect">
            <a:avLst/>
          </a:prstGeom>
          <a:solidFill>
            <a:schemeClr val="bg1"/>
          </a:solidFill>
        </p:spPr>
        <p:txBody>
          <a:bodyPr wrap="none" rtlCol="0">
            <a:spAutoFit/>
          </a:bodyPr>
          <a:lstStyle/>
          <a:p>
            <a:r>
              <a:rPr lang="en-US" sz="2400" b="1" dirty="0" smtClean="0">
                <a:solidFill>
                  <a:srgbClr val="073779"/>
                </a:solidFill>
              </a:rPr>
              <a:t>Human</a:t>
            </a:r>
            <a:endParaRPr lang="en-US" sz="2400" b="1" dirty="0">
              <a:solidFill>
                <a:srgbClr val="073779"/>
              </a:solidFill>
            </a:endParaRPr>
          </a:p>
        </p:txBody>
      </p:sp>
      <p:sp>
        <p:nvSpPr>
          <p:cNvPr id="9" name="TextBox 8"/>
          <p:cNvSpPr txBox="1"/>
          <p:nvPr/>
        </p:nvSpPr>
        <p:spPr>
          <a:xfrm>
            <a:off x="5076057" y="692696"/>
            <a:ext cx="1018616" cy="369332"/>
          </a:xfrm>
          <a:prstGeom prst="rect">
            <a:avLst/>
          </a:prstGeom>
          <a:solidFill>
            <a:srgbClr val="FFFFFF"/>
          </a:solidFill>
        </p:spPr>
        <p:txBody>
          <a:bodyPr wrap="none" rtlCol="0">
            <a:spAutoFit/>
          </a:bodyPr>
          <a:lstStyle/>
          <a:p>
            <a:r>
              <a:rPr lang="en-US" dirty="0" smtClean="0"/>
              <a:t>Disease</a:t>
            </a:r>
            <a:endParaRPr lang="en-US" dirty="0"/>
          </a:p>
        </p:txBody>
      </p:sp>
      <p:sp>
        <p:nvSpPr>
          <p:cNvPr id="6" name="TextBox 5"/>
          <p:cNvSpPr txBox="1"/>
          <p:nvPr/>
        </p:nvSpPr>
        <p:spPr>
          <a:xfrm>
            <a:off x="288033" y="260648"/>
            <a:ext cx="749123" cy="461665"/>
          </a:xfrm>
          <a:prstGeom prst="rect">
            <a:avLst/>
          </a:prstGeom>
          <a:solidFill>
            <a:srgbClr val="FFFFFF"/>
          </a:solidFill>
        </p:spPr>
        <p:txBody>
          <a:bodyPr wrap="none" rtlCol="0">
            <a:spAutoFit/>
          </a:bodyPr>
          <a:lstStyle/>
          <a:p>
            <a:r>
              <a:rPr lang="en-US" sz="2400" b="1" dirty="0" smtClean="0">
                <a:solidFill>
                  <a:schemeClr val="accent1"/>
                </a:solidFill>
              </a:rPr>
              <a:t>Cell </a:t>
            </a:r>
            <a:endParaRPr lang="en-US" sz="2400" b="1" dirty="0">
              <a:solidFill>
                <a:schemeClr val="accent1"/>
              </a:solidFill>
            </a:endParaRPr>
          </a:p>
        </p:txBody>
      </p:sp>
      <p:sp>
        <p:nvSpPr>
          <p:cNvPr id="8" name="TextBox 7"/>
          <p:cNvSpPr txBox="1"/>
          <p:nvPr/>
        </p:nvSpPr>
        <p:spPr>
          <a:xfrm>
            <a:off x="288033" y="692696"/>
            <a:ext cx="1968320" cy="369332"/>
          </a:xfrm>
          <a:prstGeom prst="rect">
            <a:avLst/>
          </a:prstGeom>
          <a:solidFill>
            <a:srgbClr val="FFFFFF"/>
          </a:solidFill>
        </p:spPr>
        <p:txBody>
          <a:bodyPr wrap="none" rtlCol="0">
            <a:spAutoFit/>
          </a:bodyPr>
          <a:lstStyle/>
          <a:p>
            <a:r>
              <a:rPr lang="en-US" dirty="0" smtClean="0"/>
              <a:t>Gene knockdown</a:t>
            </a:r>
            <a:endParaRPr lang="en-US" dirty="0"/>
          </a:p>
        </p:txBody>
      </p:sp>
      <p:pic>
        <p:nvPicPr>
          <p:cNvPr id="4" name="Picture 3" descr="3 micronuclei_RNAi_phenotype.png"/>
          <p:cNvPicPr>
            <a:picLocks noChangeAspect="1"/>
          </p:cNvPicPr>
          <p:nvPr/>
        </p:nvPicPr>
        <p:blipFill rotWithShape="1">
          <a:blip r:embed="rId2">
            <a:extLst>
              <a:ext uri="{28A0092B-C50C-407E-A947-70E740481C1C}">
                <a14:useLocalDpi xmlns:a14="http://schemas.microsoft.com/office/drawing/2010/main" val="0"/>
              </a:ext>
            </a:extLst>
          </a:blip>
          <a:srcRect l="51931" t="62343" r="30587" b="21257"/>
          <a:stretch/>
        </p:blipFill>
        <p:spPr>
          <a:xfrm>
            <a:off x="172245" y="2190874"/>
            <a:ext cx="1331342" cy="1310134"/>
          </a:xfrm>
          <a:prstGeom prst="rect">
            <a:avLst/>
          </a:prstGeom>
          <a:ln w="38100" cmpd="sng">
            <a:solidFill>
              <a:srgbClr val="EB6615"/>
            </a:solidFill>
          </a:ln>
        </p:spPr>
      </p:pic>
      <p:sp>
        <p:nvSpPr>
          <p:cNvPr id="19" name="Slide Number Placeholder 4"/>
          <p:cNvSpPr txBox="1">
            <a:spLocks/>
          </p:cNvSpPr>
          <p:nvPr/>
        </p:nvSpPr>
        <p:spPr>
          <a:xfrm>
            <a:off x="172244" y="6325185"/>
            <a:ext cx="459160" cy="2226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EFB47EF-924F-4041-885F-FCD1BE3FD8D0}" type="slidenum">
              <a:rPr lang="de-DE" sz="1400" smtClean="0"/>
              <a:pPr>
                <a:defRPr/>
              </a:pPr>
              <a:t>22</a:t>
            </a:fld>
            <a:endParaRPr lang="de-DE" sz="1400" dirty="0"/>
          </a:p>
        </p:txBody>
      </p:sp>
    </p:spTree>
    <p:extLst>
      <p:ext uri="{BB962C8B-B14F-4D97-AF65-F5344CB8AC3E}">
        <p14:creationId xmlns:p14="http://schemas.microsoft.com/office/powerpoint/2010/main" val="27060993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n-US" dirty="0" smtClean="0"/>
              <a:t>Integrating CMPO </a:t>
            </a:r>
            <a:endParaRPr lang="en-US" dirty="0"/>
          </a:p>
        </p:txBody>
      </p:sp>
      <p:sp>
        <p:nvSpPr>
          <p:cNvPr id="3" name="Content Placeholder 2"/>
          <p:cNvSpPr>
            <a:spLocks noGrp="1"/>
          </p:cNvSpPr>
          <p:nvPr>
            <p:ph idx="1"/>
          </p:nvPr>
        </p:nvSpPr>
        <p:spPr>
          <a:xfrm>
            <a:off x="457200" y="1052736"/>
            <a:ext cx="8229600" cy="4525963"/>
          </a:xfrm>
        </p:spPr>
        <p:txBody>
          <a:bodyPr/>
          <a:lstStyle/>
          <a:p>
            <a:r>
              <a:rPr lang="en-US" sz="2400" dirty="0" smtClean="0"/>
              <a:t>Cellular phenotype database (EMBL-EBI), </a:t>
            </a:r>
            <a:r>
              <a:rPr lang="en-US" sz="2400" dirty="0" err="1" smtClean="0"/>
              <a:t>Mitosys.org</a:t>
            </a:r>
            <a:r>
              <a:rPr lang="en-US" sz="2400" dirty="0" smtClean="0"/>
              <a:t> (EMBL),</a:t>
            </a:r>
            <a:r>
              <a:rPr lang="en-US" sz="2400" dirty="0" err="1" smtClean="0"/>
              <a:t>Webmicroscope</a:t>
            </a:r>
            <a:r>
              <a:rPr lang="en-US" sz="2400" dirty="0" smtClean="0"/>
              <a:t> (coming soon)</a:t>
            </a:r>
          </a:p>
          <a:p>
            <a:r>
              <a:rPr lang="en-US" sz="2400" dirty="0" smtClean="0"/>
              <a:t>OMERO, </a:t>
            </a:r>
            <a:r>
              <a:rPr lang="en-US" sz="2400" dirty="0" err="1"/>
              <a:t>P</a:t>
            </a:r>
            <a:r>
              <a:rPr lang="en-US" sz="2400" dirty="0" err="1" smtClean="0"/>
              <a:t>henoimage</a:t>
            </a:r>
            <a:r>
              <a:rPr lang="en-US" sz="2400" dirty="0" smtClean="0"/>
              <a:t> </a:t>
            </a:r>
            <a:r>
              <a:rPr lang="en-US" sz="2400" dirty="0"/>
              <a:t>share, </a:t>
            </a:r>
            <a:r>
              <a:rPr lang="en-US" sz="2400" dirty="0" err="1"/>
              <a:t>CellCognition</a:t>
            </a:r>
            <a:r>
              <a:rPr lang="en-US" sz="2400" dirty="0"/>
              <a:t>, </a:t>
            </a:r>
            <a:r>
              <a:rPr lang="en-US" sz="2400" dirty="0" err="1"/>
              <a:t>CellProfiler</a:t>
            </a:r>
            <a:r>
              <a:rPr lang="en-US" sz="2400" dirty="0"/>
              <a:t>, </a:t>
            </a:r>
            <a:r>
              <a:rPr lang="en-US" sz="2400" dirty="0" err="1"/>
              <a:t>Knime</a:t>
            </a:r>
            <a:r>
              <a:rPr lang="en-US" sz="2400" dirty="0"/>
              <a:t>, </a:t>
            </a:r>
            <a:r>
              <a:rPr lang="en-US" sz="2400" dirty="0" err="1"/>
              <a:t>ImageJ</a:t>
            </a:r>
            <a:r>
              <a:rPr lang="en-US" sz="2400" dirty="0"/>
              <a:t>, </a:t>
            </a:r>
            <a:r>
              <a:rPr lang="en-US" sz="2400" dirty="0" err="1"/>
              <a:t>Bioconductor</a:t>
            </a:r>
            <a:r>
              <a:rPr lang="en-US" sz="2400" dirty="0"/>
              <a:t>, </a:t>
            </a:r>
            <a:r>
              <a:rPr lang="en-US" sz="2400" dirty="0" err="1"/>
              <a:t>GenomeRNAi</a:t>
            </a:r>
            <a:endParaRPr lang="en-US" sz="2400" dirty="0" smtClean="0"/>
          </a:p>
          <a:p>
            <a:endParaRPr lang="en-US" dirty="0" smtClean="0"/>
          </a:p>
        </p:txBody>
      </p:sp>
      <p:pic>
        <p:nvPicPr>
          <p:cNvPr id="5" name="Picture 4" descr="Screen Shot 2014-07-09 at 16.02.1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6" y="3254422"/>
            <a:ext cx="4707467" cy="2960111"/>
          </a:xfrm>
          <a:prstGeom prst="rect">
            <a:avLst/>
          </a:prstGeom>
        </p:spPr>
      </p:pic>
      <p:pic>
        <p:nvPicPr>
          <p:cNvPr id="4" name="Picture 3" descr="Screen Shot 2014-07-09 at 15.59.56.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896" y="2691757"/>
            <a:ext cx="5181600" cy="2969491"/>
          </a:xfrm>
          <a:prstGeom prst="rect">
            <a:avLst/>
          </a:prstGeom>
        </p:spPr>
      </p:pic>
      <p:sp>
        <p:nvSpPr>
          <p:cNvPr id="6" name="Rectangle 5"/>
          <p:cNvSpPr/>
          <p:nvPr/>
        </p:nvSpPr>
        <p:spPr>
          <a:xfrm>
            <a:off x="4740569" y="5570656"/>
            <a:ext cx="3215807" cy="369332"/>
          </a:xfrm>
          <a:prstGeom prst="rect">
            <a:avLst/>
          </a:prstGeom>
        </p:spPr>
        <p:txBody>
          <a:bodyPr wrap="none">
            <a:spAutoFit/>
          </a:bodyPr>
          <a:lstStyle/>
          <a:p>
            <a:pPr marL="0" indent="0">
              <a:buNone/>
            </a:pPr>
            <a:r>
              <a:rPr lang="en-US" b="1" dirty="0">
                <a:solidFill>
                  <a:schemeClr val="tx2"/>
                </a:solidFill>
              </a:rPr>
              <a:t>http://</a:t>
            </a:r>
            <a:r>
              <a:rPr lang="en-US" b="1" dirty="0" err="1">
                <a:solidFill>
                  <a:schemeClr val="tx2"/>
                </a:solidFill>
              </a:rPr>
              <a:t>www.ebi.ac.uk</a:t>
            </a:r>
            <a:r>
              <a:rPr lang="en-US" b="1" dirty="0">
                <a:solidFill>
                  <a:schemeClr val="tx2"/>
                </a:solidFill>
              </a:rPr>
              <a:t>/</a:t>
            </a:r>
            <a:r>
              <a:rPr lang="en-US" b="1" dirty="0" err="1">
                <a:solidFill>
                  <a:schemeClr val="tx2"/>
                </a:solidFill>
              </a:rPr>
              <a:t>fg</a:t>
            </a:r>
            <a:r>
              <a:rPr lang="en-US" b="1" dirty="0">
                <a:solidFill>
                  <a:schemeClr val="tx2"/>
                </a:solidFill>
              </a:rPr>
              <a:t>/</a:t>
            </a:r>
            <a:r>
              <a:rPr lang="en-US" b="1" dirty="0" err="1">
                <a:solidFill>
                  <a:schemeClr val="tx2"/>
                </a:solidFill>
              </a:rPr>
              <a:t>sym</a:t>
            </a:r>
            <a:endParaRPr lang="en-US" b="1" dirty="0">
              <a:solidFill>
                <a:schemeClr val="tx2"/>
              </a:solidFill>
            </a:endParaRPr>
          </a:p>
        </p:txBody>
      </p:sp>
      <p:sp>
        <p:nvSpPr>
          <p:cNvPr id="7" name="Rectangle 6"/>
          <p:cNvSpPr/>
          <p:nvPr/>
        </p:nvSpPr>
        <p:spPr>
          <a:xfrm>
            <a:off x="4757505" y="5939988"/>
            <a:ext cx="2728105" cy="369332"/>
          </a:xfrm>
          <a:prstGeom prst="rect">
            <a:avLst/>
          </a:prstGeom>
        </p:spPr>
        <p:txBody>
          <a:bodyPr wrap="none">
            <a:spAutoFit/>
          </a:bodyPr>
          <a:lstStyle/>
          <a:p>
            <a:pPr marL="0" indent="0">
              <a:buNone/>
            </a:pPr>
            <a:r>
              <a:rPr lang="en-US" b="1" dirty="0">
                <a:solidFill>
                  <a:schemeClr val="tx2"/>
                </a:solidFill>
              </a:rPr>
              <a:t>http:/</a:t>
            </a:r>
            <a:r>
              <a:rPr lang="en-US" b="1" dirty="0" smtClean="0">
                <a:solidFill>
                  <a:schemeClr val="tx2"/>
                </a:solidFill>
              </a:rPr>
              <a:t>/</a:t>
            </a:r>
            <a:r>
              <a:rPr lang="en-US" b="1" dirty="0" err="1" smtClean="0">
                <a:solidFill>
                  <a:schemeClr val="tx2"/>
                </a:solidFill>
              </a:rPr>
              <a:t>www.mitosys.org</a:t>
            </a:r>
            <a:endParaRPr lang="en-US" b="1" dirty="0">
              <a:solidFill>
                <a:schemeClr val="tx2"/>
              </a:solidFill>
            </a:endParaRPr>
          </a:p>
        </p:txBody>
      </p:sp>
    </p:spTree>
    <p:extLst>
      <p:ext uri="{BB962C8B-B14F-4D97-AF65-F5344CB8AC3E}">
        <p14:creationId xmlns:p14="http://schemas.microsoft.com/office/powerpoint/2010/main" val="3690753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800"/>
            <a:ext cx="8229600" cy="1143000"/>
          </a:xfrm>
        </p:spPr>
        <p:txBody>
          <a:bodyPr>
            <a:normAutofit fontScale="90000"/>
          </a:bodyPr>
          <a:lstStyle/>
          <a:p>
            <a:r>
              <a:rPr lang="en-GB" dirty="0" smtClean="0"/>
              <a:t>EBI Collaborations with Image Generation Projects</a:t>
            </a:r>
            <a:br>
              <a:rPr lang="en-GB" dirty="0" smtClean="0"/>
            </a:br>
            <a:endParaRPr lang="en-GB" dirty="0"/>
          </a:p>
        </p:txBody>
      </p:sp>
      <p:sp>
        <p:nvSpPr>
          <p:cNvPr id="3" name="Content Placeholder 2"/>
          <p:cNvSpPr>
            <a:spLocks noGrp="1"/>
          </p:cNvSpPr>
          <p:nvPr>
            <p:ph idx="1"/>
          </p:nvPr>
        </p:nvSpPr>
        <p:spPr/>
        <p:txBody>
          <a:bodyPr/>
          <a:lstStyle/>
          <a:p>
            <a:endParaRPr lang="en-GB" sz="2000" dirty="0" smtClean="0"/>
          </a:p>
          <a:p>
            <a:r>
              <a:rPr lang="en-GB" sz="2000" dirty="0" smtClean="0"/>
              <a:t>KOMP2 – adult and mouse embryonic phenotyping (WTSI, MRC Harwell)</a:t>
            </a:r>
          </a:p>
          <a:p>
            <a:r>
              <a:rPr lang="en-GB" sz="2000" dirty="0" smtClean="0"/>
              <a:t>HIPSCI – Cellular Imaging Watt Lab of </a:t>
            </a:r>
            <a:r>
              <a:rPr lang="en-GB" sz="2000" dirty="0" err="1" smtClean="0"/>
              <a:t>iPSCs</a:t>
            </a:r>
            <a:r>
              <a:rPr lang="en-GB" sz="2000" dirty="0" smtClean="0"/>
              <a:t> (WTSI, EBI, Lamond)</a:t>
            </a:r>
          </a:p>
          <a:p>
            <a:r>
              <a:rPr lang="en-GB" sz="2000" dirty="0" smtClean="0"/>
              <a:t>BioMedBridges – Cross scale image integration – </a:t>
            </a:r>
            <a:r>
              <a:rPr lang="en-GB" sz="2000" dirty="0" err="1" smtClean="0"/>
              <a:t>EuroBioImaging</a:t>
            </a:r>
            <a:r>
              <a:rPr lang="en-GB" sz="2000" dirty="0" smtClean="0"/>
              <a:t>, Jan </a:t>
            </a:r>
            <a:r>
              <a:rPr lang="en-GB" sz="2000" dirty="0" err="1" smtClean="0"/>
              <a:t>Ellenberg</a:t>
            </a:r>
            <a:endParaRPr lang="en-GB" sz="2000" dirty="0" smtClean="0"/>
          </a:p>
          <a:p>
            <a:r>
              <a:rPr lang="en-GB" sz="2000" dirty="0" smtClean="0"/>
              <a:t>EMDB – Electron Micrographs (Gerard </a:t>
            </a:r>
            <a:r>
              <a:rPr lang="en-GB" sz="2000" dirty="0" err="1" smtClean="0"/>
              <a:t>Kleywegt</a:t>
            </a:r>
            <a:r>
              <a:rPr lang="en-GB" sz="2000" dirty="0" smtClean="0"/>
              <a:t>)</a:t>
            </a:r>
          </a:p>
          <a:p>
            <a:r>
              <a:rPr lang="en-GB" sz="2000" dirty="0" smtClean="0"/>
              <a:t>Virtual </a:t>
            </a:r>
            <a:r>
              <a:rPr lang="en-GB" sz="2000" dirty="0" err="1" smtClean="0"/>
              <a:t>FlyBrain</a:t>
            </a:r>
            <a:r>
              <a:rPr lang="en-GB" sz="2000" dirty="0" smtClean="0"/>
              <a:t> (O’Kane, Jefferis, Armstrong, David Osumi-Sutherland)</a:t>
            </a:r>
          </a:p>
          <a:p>
            <a:r>
              <a:rPr lang="en-GB" sz="2000" dirty="0" smtClean="0"/>
              <a:t>BioStudies – Unstructured Data (Alvis </a:t>
            </a:r>
            <a:r>
              <a:rPr lang="en-GB" sz="2000" dirty="0" err="1" smtClean="0"/>
              <a:t>Brazma</a:t>
            </a:r>
            <a:r>
              <a:rPr lang="en-GB" sz="2000" dirty="0" smtClean="0"/>
              <a:t>)</a:t>
            </a:r>
          </a:p>
          <a:p>
            <a:r>
              <a:rPr lang="en-GB" sz="2000" dirty="0" smtClean="0"/>
              <a:t>EBiSC – </a:t>
            </a:r>
            <a:r>
              <a:rPr lang="en-GB" sz="2000" dirty="0" err="1" smtClean="0"/>
              <a:t>iPSC</a:t>
            </a:r>
            <a:r>
              <a:rPr lang="en-GB" sz="2000" dirty="0" smtClean="0"/>
              <a:t> – via </a:t>
            </a:r>
            <a:r>
              <a:rPr lang="en-GB" sz="2000" dirty="0" err="1" smtClean="0"/>
              <a:t>CellFinder</a:t>
            </a:r>
            <a:r>
              <a:rPr lang="en-GB" sz="2000" dirty="0" smtClean="0"/>
              <a:t> – Andreas Kurtz, Charite</a:t>
            </a:r>
          </a:p>
          <a:p>
            <a:endParaRPr lang="en-GB" sz="2000" dirty="0"/>
          </a:p>
        </p:txBody>
      </p:sp>
    </p:spTree>
    <p:extLst>
      <p:ext uri="{BB962C8B-B14F-4D97-AF65-F5344CB8AC3E}">
        <p14:creationId xmlns:p14="http://schemas.microsoft.com/office/powerpoint/2010/main" val="111568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nkedOpenDataCloud2014-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3806024"/>
            <a:ext cx="4391301" cy="3051975"/>
          </a:xfrm>
          <a:prstGeom prst="rect">
            <a:avLst/>
          </a:prstGeom>
        </p:spPr>
      </p:pic>
      <p:sp>
        <p:nvSpPr>
          <p:cNvPr id="2" name="Title 1"/>
          <p:cNvSpPr>
            <a:spLocks noGrp="1"/>
          </p:cNvSpPr>
          <p:nvPr>
            <p:ph type="title"/>
          </p:nvPr>
        </p:nvSpPr>
        <p:spPr/>
        <p:txBody>
          <a:bodyPr>
            <a:noAutofit/>
          </a:bodyPr>
          <a:lstStyle/>
          <a:p>
            <a:r>
              <a:rPr lang="en-US" sz="3600" dirty="0" smtClean="0"/>
              <a:t>Publishing biological data as </a:t>
            </a:r>
            <a:br>
              <a:rPr lang="en-US" sz="3600" dirty="0" smtClean="0"/>
            </a:br>
            <a:r>
              <a:rPr lang="en-US" sz="3600" dirty="0" smtClean="0"/>
              <a:t>Linked Open Data</a:t>
            </a:r>
            <a:endParaRPr lang="en-US" sz="3600" dirty="0"/>
          </a:p>
        </p:txBody>
      </p:sp>
      <p:sp>
        <p:nvSpPr>
          <p:cNvPr id="3" name="Content Placeholder 2"/>
          <p:cNvSpPr>
            <a:spLocks noGrp="1"/>
          </p:cNvSpPr>
          <p:nvPr>
            <p:ph idx="1"/>
          </p:nvPr>
        </p:nvSpPr>
        <p:spPr>
          <a:xfrm>
            <a:off x="302840" y="1423317"/>
            <a:ext cx="8229600" cy="4525963"/>
          </a:xfrm>
        </p:spPr>
        <p:txBody>
          <a:bodyPr/>
          <a:lstStyle/>
          <a:p>
            <a:r>
              <a:rPr lang="en-US" dirty="0" smtClean="0"/>
              <a:t>The EBI RDF platform</a:t>
            </a:r>
          </a:p>
          <a:p>
            <a:pPr lvl="1"/>
            <a:r>
              <a:rPr lang="en-US" dirty="0" smtClean="0"/>
              <a:t>Released Nov 2013</a:t>
            </a:r>
          </a:p>
          <a:p>
            <a:pPr lvl="1"/>
            <a:r>
              <a:rPr lang="en-US" dirty="0" smtClean="0"/>
              <a:t>Currently over 16 billion RDF triples</a:t>
            </a:r>
          </a:p>
          <a:p>
            <a:r>
              <a:rPr lang="en-US" dirty="0" smtClean="0"/>
              <a:t>Datasets updated ~ quarterly</a:t>
            </a:r>
            <a:endParaRPr lang="en-US" dirty="0"/>
          </a:p>
        </p:txBody>
      </p:sp>
      <p:sp>
        <p:nvSpPr>
          <p:cNvPr id="5" name="Oval 4"/>
          <p:cNvSpPr/>
          <p:nvPr/>
        </p:nvSpPr>
        <p:spPr>
          <a:xfrm>
            <a:off x="7696200" y="5715000"/>
            <a:ext cx="664689" cy="648072"/>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6444208" y="2780928"/>
            <a:ext cx="1404392" cy="29340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371600" y="5562600"/>
            <a:ext cx="3460583" cy="369332"/>
          </a:xfrm>
          <a:prstGeom prst="rect">
            <a:avLst/>
          </a:prstGeom>
        </p:spPr>
        <p:txBody>
          <a:bodyPr wrap="square">
            <a:spAutoFit/>
          </a:bodyPr>
          <a:lstStyle/>
          <a:p>
            <a:pPr lvl="1"/>
            <a:r>
              <a:rPr lang="en-US" b="1" dirty="0"/>
              <a:t>LOD </a:t>
            </a:r>
            <a:r>
              <a:rPr lang="en-US" b="1" dirty="0" smtClean="0"/>
              <a:t>diagram August 2014</a:t>
            </a:r>
            <a:endParaRPr lang="en-US" b="1" dirty="0"/>
          </a:p>
        </p:txBody>
      </p:sp>
      <p:sp>
        <p:nvSpPr>
          <p:cNvPr id="6" name="TextBox 5"/>
          <p:cNvSpPr txBox="1"/>
          <p:nvPr/>
        </p:nvSpPr>
        <p:spPr>
          <a:xfrm>
            <a:off x="323528" y="3356992"/>
            <a:ext cx="5708301" cy="646331"/>
          </a:xfrm>
          <a:prstGeom prst="rect">
            <a:avLst/>
          </a:prstGeom>
          <a:noFill/>
        </p:spPr>
        <p:txBody>
          <a:bodyPr wrap="none" rtlCol="0">
            <a:spAutoFit/>
          </a:bodyPr>
          <a:lstStyle/>
          <a:p>
            <a:r>
              <a:rPr lang="en-US" dirty="0" smtClean="0"/>
              <a:t>Jupp et al (2013)</a:t>
            </a:r>
            <a:r>
              <a:rPr lang="en-US" b="1" dirty="0" smtClean="0"/>
              <a:t>. </a:t>
            </a:r>
            <a:r>
              <a:rPr lang="en-US" b="1" dirty="0"/>
              <a:t>The EBI RDF Platform: Linked Open Data</a:t>
            </a:r>
          </a:p>
          <a:p>
            <a:r>
              <a:rPr lang="en-US" b="1" dirty="0"/>
              <a:t>  </a:t>
            </a:r>
            <a:r>
              <a:rPr lang="en-US" b="1" dirty="0" smtClean="0"/>
              <a:t>for </a:t>
            </a:r>
            <a:r>
              <a:rPr lang="en-US" b="1" dirty="0"/>
              <a:t>the Life </a:t>
            </a:r>
            <a:r>
              <a:rPr lang="en-US" b="1" dirty="0" smtClean="0"/>
              <a:t>Sciences</a:t>
            </a:r>
            <a:r>
              <a:rPr lang="en-US" dirty="0" smtClean="0"/>
              <a:t>. Bioinformatics.</a:t>
            </a:r>
            <a:endParaRPr lang="en-US" dirty="0"/>
          </a:p>
        </p:txBody>
      </p:sp>
    </p:spTree>
    <p:extLst>
      <p:ext uri="{BB962C8B-B14F-4D97-AF65-F5344CB8AC3E}">
        <p14:creationId xmlns:p14="http://schemas.microsoft.com/office/powerpoint/2010/main" val="41651052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800"/>
            <a:ext cx="8229600" cy="1143000"/>
          </a:xfrm>
        </p:spPr>
        <p:txBody>
          <a:bodyPr>
            <a:normAutofit/>
          </a:bodyPr>
          <a:lstStyle/>
          <a:p>
            <a:r>
              <a:rPr lang="en-GB" dirty="0" smtClean="0"/>
              <a:t>Bridging the semantic gap</a:t>
            </a:r>
            <a:endParaRPr lang="en-GB" dirty="0"/>
          </a:p>
        </p:txBody>
      </p:sp>
      <p:sp>
        <p:nvSpPr>
          <p:cNvPr id="3" name="Content Placeholder 2"/>
          <p:cNvSpPr>
            <a:spLocks noGrp="1"/>
          </p:cNvSpPr>
          <p:nvPr>
            <p:ph idx="1"/>
          </p:nvPr>
        </p:nvSpPr>
        <p:spPr/>
        <p:txBody>
          <a:bodyPr/>
          <a:lstStyle/>
          <a:p>
            <a:endParaRPr lang="en-GB" sz="2000" dirty="0" smtClean="0"/>
          </a:p>
          <a:p>
            <a:r>
              <a:rPr lang="en-GB" sz="2000" dirty="0" smtClean="0"/>
              <a:t>SPARQL extensions to support </a:t>
            </a:r>
            <a:r>
              <a:rPr lang="en-GB" sz="2000" dirty="0" smtClean="0"/>
              <a:t>OWL </a:t>
            </a:r>
            <a:r>
              <a:rPr lang="en-GB" sz="2000" dirty="0" smtClean="0"/>
              <a:t>queries </a:t>
            </a:r>
          </a:p>
          <a:p>
            <a:pPr lvl="1"/>
            <a:r>
              <a:rPr lang="en-GB" sz="1600" dirty="0" smtClean="0"/>
              <a:t>OWLET, </a:t>
            </a:r>
            <a:r>
              <a:rPr lang="en-GB" sz="1600" dirty="0" err="1" smtClean="0"/>
              <a:t>Aber</a:t>
            </a:r>
            <a:r>
              <a:rPr lang="en-GB" sz="1600" dirty="0" smtClean="0"/>
              <a:t>-OWL</a:t>
            </a:r>
          </a:p>
          <a:p>
            <a:r>
              <a:rPr lang="en-GB" sz="2000" dirty="0" smtClean="0"/>
              <a:t>Dedicated SPARQL endpoints that can answer OWL queries </a:t>
            </a:r>
          </a:p>
          <a:p>
            <a:endParaRPr lang="en-GB" sz="2000" dirty="0"/>
          </a:p>
          <a:p>
            <a:endParaRPr lang="en-GB" sz="2000" dirty="0" smtClean="0"/>
          </a:p>
          <a:p>
            <a:endParaRPr lang="en-GB" sz="2000" dirty="0"/>
          </a:p>
          <a:p>
            <a:endParaRPr lang="en-GB" sz="2000" dirty="0" smtClean="0"/>
          </a:p>
          <a:p>
            <a:endParaRPr lang="en-GB" sz="2000" dirty="0"/>
          </a:p>
          <a:p>
            <a:endParaRPr lang="en-GB" sz="2000" dirty="0" smtClean="0"/>
          </a:p>
          <a:p>
            <a:r>
              <a:rPr lang="en-GB" sz="2000" dirty="0" smtClean="0"/>
              <a:t>Bit of a hack, need triple stores capable of EL plus nicer SPARQL syntax for </a:t>
            </a:r>
            <a:r>
              <a:rPr lang="en-GB" sz="2000" dirty="0" smtClean="0"/>
              <a:t>writing OWL </a:t>
            </a:r>
            <a:r>
              <a:rPr lang="en-GB" sz="2000" dirty="0" smtClean="0"/>
              <a:t>class expressions</a:t>
            </a:r>
          </a:p>
          <a:p>
            <a:endParaRPr lang="en-GB" sz="2000" dirty="0"/>
          </a:p>
        </p:txBody>
      </p:sp>
      <p:sp>
        <p:nvSpPr>
          <p:cNvPr id="4" name="TextBox 3"/>
          <p:cNvSpPr txBox="1"/>
          <p:nvPr/>
        </p:nvSpPr>
        <p:spPr>
          <a:xfrm>
            <a:off x="971600" y="3212976"/>
            <a:ext cx="7344816" cy="1754327"/>
          </a:xfrm>
          <a:prstGeom prst="rect">
            <a:avLst/>
          </a:prstGeom>
          <a:noFill/>
        </p:spPr>
        <p:txBody>
          <a:bodyPr wrap="square" rtlCol="0">
            <a:spAutoFit/>
          </a:bodyPr>
          <a:lstStyle/>
          <a:p>
            <a:r>
              <a:rPr lang="en-US" dirty="0"/>
              <a:t>SERVICE </a:t>
            </a:r>
            <a:r>
              <a:rPr lang="en-US" dirty="0" smtClean="0"/>
              <a:t>&lt;http</a:t>
            </a:r>
            <a:r>
              <a:rPr lang="en-US" dirty="0"/>
              <a:t>:/</a:t>
            </a:r>
            <a:r>
              <a:rPr lang="en-US" dirty="0" smtClean="0"/>
              <a:t>/</a:t>
            </a:r>
            <a:r>
              <a:rPr lang="en-US" dirty="0" err="1" smtClean="0"/>
              <a:t>www.ebi.ac.uk</a:t>
            </a:r>
            <a:r>
              <a:rPr lang="en-US" dirty="0" smtClean="0"/>
              <a:t>/</a:t>
            </a:r>
            <a:r>
              <a:rPr lang="en-US" dirty="0" err="1" smtClean="0"/>
              <a:t>ols</a:t>
            </a:r>
            <a:r>
              <a:rPr lang="en-US" dirty="0" smtClean="0"/>
              <a:t>-owl/</a:t>
            </a:r>
            <a:r>
              <a:rPr lang="en-US" dirty="0" err="1" smtClean="0"/>
              <a:t>sparql</a:t>
            </a:r>
            <a:r>
              <a:rPr lang="en-US" dirty="0" smtClean="0"/>
              <a:t>&gt; {</a:t>
            </a:r>
          </a:p>
          <a:p>
            <a:r>
              <a:rPr lang="en-US" dirty="0" smtClean="0"/>
              <a:t>  GRAPH &lt;http://www.ebi.ac.uk/</a:t>
            </a:r>
            <a:r>
              <a:rPr lang="en-US" dirty="0" err="1" smtClean="0"/>
              <a:t>cmpo</a:t>
            </a:r>
            <a:r>
              <a:rPr lang="en-US" dirty="0" smtClean="0"/>
              <a:t>&gt; {   </a:t>
            </a:r>
          </a:p>
          <a:p>
            <a:r>
              <a:rPr lang="en-US" dirty="0"/>
              <a:t> </a:t>
            </a:r>
            <a:r>
              <a:rPr lang="en-US" dirty="0" smtClean="0"/>
              <a:t>    ?classes </a:t>
            </a:r>
            <a:r>
              <a:rPr lang="en-US" dirty="0" err="1" smtClean="0"/>
              <a:t>ebi-ols:subclasses</a:t>
            </a:r>
            <a:r>
              <a:rPr lang="en-US" dirty="0" smtClean="0"/>
              <a:t> </a:t>
            </a:r>
          </a:p>
          <a:p>
            <a:r>
              <a:rPr lang="en-US" dirty="0"/>
              <a:t>	</a:t>
            </a:r>
            <a:r>
              <a:rPr lang="en-US" dirty="0" smtClean="0"/>
              <a:t>“phenotype </a:t>
            </a:r>
            <a:r>
              <a:rPr lang="en-US" dirty="0" smtClean="0">
                <a:solidFill>
                  <a:schemeClr val="tx2">
                    <a:lumMod val="60000"/>
                    <a:lumOff val="40000"/>
                  </a:schemeClr>
                </a:solidFill>
              </a:rPr>
              <a:t>and</a:t>
            </a:r>
            <a:r>
              <a:rPr lang="en-US" dirty="0" smtClean="0"/>
              <a:t> </a:t>
            </a:r>
            <a:r>
              <a:rPr lang="en-US" i="1" dirty="0" err="1" smtClean="0"/>
              <a:t>inheres_in</a:t>
            </a:r>
            <a:r>
              <a:rPr lang="en-US" dirty="0" smtClean="0"/>
              <a:t> </a:t>
            </a:r>
            <a:r>
              <a:rPr lang="en-US" dirty="0" smtClean="0">
                <a:solidFill>
                  <a:schemeClr val="accent6"/>
                </a:solidFill>
              </a:rPr>
              <a:t>some</a:t>
            </a:r>
            <a:r>
              <a:rPr lang="en-US" dirty="0" smtClean="0"/>
              <a:t> ‘mitotic </a:t>
            </a:r>
            <a:r>
              <a:rPr lang="en-US" dirty="0" err="1" smtClean="0"/>
              <a:t>metapahse</a:t>
            </a:r>
            <a:r>
              <a:rPr lang="en-US" dirty="0" smtClean="0"/>
              <a:t>’”^^</a:t>
            </a:r>
            <a:r>
              <a:rPr lang="en-US" dirty="0" err="1" smtClean="0"/>
              <a:t>mosi</a:t>
            </a:r>
            <a:r>
              <a:rPr lang="en-US" dirty="0" smtClean="0"/>
              <a:t> .</a:t>
            </a:r>
          </a:p>
          <a:p>
            <a:r>
              <a:rPr lang="en-US" dirty="0"/>
              <a:t> </a:t>
            </a:r>
            <a:r>
              <a:rPr lang="en-US" dirty="0" smtClean="0"/>
              <a:t>}</a:t>
            </a:r>
            <a:endParaRPr lang="en-US" dirty="0"/>
          </a:p>
          <a:p>
            <a:r>
              <a:rPr lang="en-US" dirty="0" smtClean="0"/>
              <a:t>}</a:t>
            </a:r>
            <a:endParaRPr lang="en-US" dirty="0"/>
          </a:p>
        </p:txBody>
      </p:sp>
    </p:spTree>
    <p:extLst>
      <p:ext uri="{BB962C8B-B14F-4D97-AF65-F5344CB8AC3E}">
        <p14:creationId xmlns:p14="http://schemas.microsoft.com/office/powerpoint/2010/main" val="866066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7733"/>
            <a:ext cx="8153400" cy="762000"/>
          </a:xfrm>
        </p:spPr>
        <p:txBody>
          <a:bodyPr/>
          <a:lstStyle/>
          <a:p>
            <a:r>
              <a:rPr lang="en-US" dirty="0" smtClean="0"/>
              <a:t>Summary</a:t>
            </a:r>
            <a:endParaRPr lang="en-US" dirty="0"/>
          </a:p>
        </p:txBody>
      </p:sp>
      <p:sp>
        <p:nvSpPr>
          <p:cNvPr id="3" name="Content Placeholder 2"/>
          <p:cNvSpPr>
            <a:spLocks noGrp="1"/>
          </p:cNvSpPr>
          <p:nvPr>
            <p:ph idx="1"/>
          </p:nvPr>
        </p:nvSpPr>
        <p:spPr>
          <a:xfrm>
            <a:off x="533400" y="829733"/>
            <a:ext cx="8153400" cy="4351338"/>
          </a:xfrm>
        </p:spPr>
        <p:txBody>
          <a:bodyPr>
            <a:normAutofit fontScale="85000" lnSpcReduction="10000"/>
          </a:bodyPr>
          <a:lstStyle/>
          <a:p>
            <a:r>
              <a:rPr lang="en-US" dirty="0" smtClean="0"/>
              <a:t>We have a pipeline for building an application ontology for cellular microscopy data </a:t>
            </a:r>
            <a:endParaRPr lang="en-US" dirty="0"/>
          </a:p>
          <a:p>
            <a:pPr lvl="1"/>
            <a:r>
              <a:rPr lang="en-US" dirty="0" smtClean="0"/>
              <a:t>The biologists build define the ontology terms by annotating data</a:t>
            </a:r>
          </a:p>
          <a:p>
            <a:r>
              <a:rPr lang="en-US" dirty="0"/>
              <a:t>Need for </a:t>
            </a:r>
            <a:r>
              <a:rPr lang="en-US" dirty="0" smtClean="0"/>
              <a:t>templates to guide the annotators </a:t>
            </a:r>
            <a:r>
              <a:rPr lang="en-US" dirty="0"/>
              <a:t>e.g. “Increased cytoplasmic actin” </a:t>
            </a:r>
          </a:p>
          <a:p>
            <a:pPr lvl="2"/>
            <a:r>
              <a:rPr lang="en-US" dirty="0"/>
              <a:t>EQ (‘actin filament’, ‘present in greater number in organism’)</a:t>
            </a:r>
          </a:p>
          <a:p>
            <a:pPr lvl="2"/>
            <a:r>
              <a:rPr lang="en-US" dirty="0"/>
              <a:t>EQE2 (‘actin filament’, ‘</a:t>
            </a:r>
            <a:r>
              <a:rPr lang="en-US" dirty="0" err="1"/>
              <a:t>localised</a:t>
            </a:r>
            <a:r>
              <a:rPr lang="en-US" dirty="0"/>
              <a:t>’, ‘cytoplasm’) </a:t>
            </a:r>
          </a:p>
          <a:p>
            <a:pPr lvl="2"/>
            <a:r>
              <a:rPr lang="en-US" dirty="0"/>
              <a:t>EQE2 (‘cytosol’, ‘has extra parts of type’, ‘actin filament’), </a:t>
            </a:r>
          </a:p>
          <a:p>
            <a:pPr lvl="2"/>
            <a:r>
              <a:rPr lang="en-US" dirty="0"/>
              <a:t>EQ (‘</a:t>
            </a:r>
            <a:r>
              <a:rPr lang="en-US" dirty="0" err="1"/>
              <a:t>localisation</a:t>
            </a:r>
            <a:r>
              <a:rPr lang="en-US" dirty="0"/>
              <a:t> of actin to cytosol’, ‘increased rate’)</a:t>
            </a:r>
          </a:p>
          <a:p>
            <a:r>
              <a:rPr lang="en-US" dirty="0"/>
              <a:t>NCBO Driving biological project grant underway to </a:t>
            </a:r>
            <a:r>
              <a:rPr lang="en-US" dirty="0" err="1"/>
              <a:t>generify</a:t>
            </a:r>
            <a:r>
              <a:rPr lang="en-US" dirty="0"/>
              <a:t> the </a:t>
            </a:r>
            <a:r>
              <a:rPr lang="en-US" dirty="0" err="1"/>
              <a:t>phenotator</a:t>
            </a:r>
            <a:r>
              <a:rPr lang="en-US" dirty="0"/>
              <a:t> approach to OWL </a:t>
            </a:r>
            <a:r>
              <a:rPr lang="en-US" dirty="0" smtClean="0"/>
              <a:t>ontologies</a:t>
            </a:r>
          </a:p>
          <a:p>
            <a:pPr lvl="1"/>
            <a:r>
              <a:rPr lang="en-US" dirty="0" smtClean="0"/>
              <a:t>Building ontologies from Google spreadsheets</a:t>
            </a:r>
            <a:endParaRPr lang="en-US" dirty="0"/>
          </a:p>
        </p:txBody>
      </p:sp>
    </p:spTree>
    <p:extLst>
      <p:ext uri="{BB962C8B-B14F-4D97-AF65-F5344CB8AC3E}">
        <p14:creationId xmlns:p14="http://schemas.microsoft.com/office/powerpoint/2010/main" val="2994174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379454" y="3861048"/>
            <a:ext cx="2448272" cy="2333873"/>
            <a:chOff x="6300192" y="2780928"/>
            <a:chExt cx="2448272" cy="2333873"/>
          </a:xfrm>
        </p:grpSpPr>
        <p:pic>
          <p:nvPicPr>
            <p:cNvPr id="16388"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56095" y="3212976"/>
              <a:ext cx="960603"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17"/>
            <p:cNvSpPr txBox="1">
              <a:spLocks noChangeArrowheads="1"/>
            </p:cNvSpPr>
            <p:nvPr/>
          </p:nvSpPr>
          <p:spPr bwMode="auto">
            <a:xfrm>
              <a:off x="6300192" y="2780928"/>
              <a:ext cx="2232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err="1" smtClean="0">
                  <a:solidFill>
                    <a:srgbClr val="073779"/>
                  </a:solidFill>
                </a:rPr>
                <a:t>Infrafrontier</a:t>
              </a:r>
              <a:endParaRPr lang="en-US" sz="1800" b="1" dirty="0">
                <a:solidFill>
                  <a:srgbClr val="073779"/>
                </a:solidFill>
              </a:endParaRPr>
            </a:p>
          </p:txBody>
        </p:sp>
        <p:grpSp>
          <p:nvGrpSpPr>
            <p:cNvPr id="6" name="Group 5"/>
            <p:cNvGrpSpPr/>
            <p:nvPr/>
          </p:nvGrpSpPr>
          <p:grpSpPr>
            <a:xfrm>
              <a:off x="6373701" y="3212976"/>
              <a:ext cx="1078619" cy="1717209"/>
              <a:chOff x="6373701" y="3212976"/>
              <a:chExt cx="1078619" cy="1717209"/>
            </a:xfrm>
          </p:grpSpPr>
          <p:pic>
            <p:nvPicPr>
              <p:cNvPr id="1640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3701" y="3212976"/>
                <a:ext cx="1078619"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0" name="TextBox 31"/>
              <p:cNvSpPr txBox="1">
                <a:spLocks noChangeArrowheads="1"/>
              </p:cNvSpPr>
              <p:nvPr/>
            </p:nvSpPr>
            <p:spPr bwMode="auto">
              <a:xfrm>
                <a:off x="6399289" y="4653136"/>
                <a:ext cx="1027442" cy="277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i="1" dirty="0" err="1"/>
                  <a:t>Frauke</a:t>
                </a:r>
                <a:r>
                  <a:rPr lang="en-US" sz="1200" i="1" dirty="0"/>
                  <a:t> Neff</a:t>
                </a:r>
              </a:p>
            </p:txBody>
          </p:sp>
        </p:grpSp>
        <p:sp>
          <p:nvSpPr>
            <p:cNvPr id="16401" name="TextBox 32"/>
            <p:cNvSpPr txBox="1">
              <a:spLocks noChangeArrowheads="1"/>
            </p:cNvSpPr>
            <p:nvPr/>
          </p:nvSpPr>
          <p:spPr bwMode="auto">
            <a:xfrm>
              <a:off x="7524328" y="4653136"/>
              <a:ext cx="12241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i="1" dirty="0"/>
                <a:t>Philipp </a:t>
              </a:r>
              <a:r>
                <a:rPr lang="en-US" sz="1200" i="1" dirty="0" err="1"/>
                <a:t>Gormanns</a:t>
              </a:r>
              <a:endParaRPr lang="en-US" sz="1200" i="1" dirty="0"/>
            </a:p>
          </p:txBody>
        </p:sp>
      </p:grpSp>
      <p:grpSp>
        <p:nvGrpSpPr>
          <p:cNvPr id="8" name="Group 7"/>
          <p:cNvGrpSpPr/>
          <p:nvPr/>
        </p:nvGrpSpPr>
        <p:grpSpPr>
          <a:xfrm>
            <a:off x="251520" y="3861048"/>
            <a:ext cx="2657946" cy="1800200"/>
            <a:chOff x="109216" y="3068960"/>
            <a:chExt cx="2657946" cy="1800200"/>
          </a:xfrm>
        </p:grpSpPr>
        <p:sp>
          <p:nvSpPr>
            <p:cNvPr id="16390" name="TextBox 16"/>
            <p:cNvSpPr txBox="1">
              <a:spLocks noChangeArrowheads="1"/>
            </p:cNvSpPr>
            <p:nvPr/>
          </p:nvSpPr>
          <p:spPr bwMode="auto">
            <a:xfrm>
              <a:off x="109216" y="3068960"/>
              <a:ext cx="7492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rgbClr val="073779"/>
                  </a:solidFill>
                </a:rPr>
                <a:t>Elixir</a:t>
              </a:r>
              <a:endParaRPr lang="en-US" sz="1800" b="1" dirty="0">
                <a:solidFill>
                  <a:srgbClr val="073779"/>
                </a:solidFill>
              </a:endParaRPr>
            </a:p>
          </p:txBody>
        </p:sp>
        <p:sp>
          <p:nvSpPr>
            <p:cNvPr id="16396" name="TextBox 22"/>
            <p:cNvSpPr txBox="1">
              <a:spLocks noChangeArrowheads="1"/>
            </p:cNvSpPr>
            <p:nvPr/>
          </p:nvSpPr>
          <p:spPr bwMode="auto">
            <a:xfrm>
              <a:off x="253232" y="4591348"/>
              <a:ext cx="13430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i="1" dirty="0"/>
                <a:t>Gabriella Rustici</a:t>
              </a:r>
            </a:p>
          </p:txBody>
        </p:sp>
        <p:pic>
          <p:nvPicPr>
            <p:cNvPr id="16405" name="Picture 3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3573016"/>
              <a:ext cx="97155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6" name="TextBox 34"/>
            <p:cNvSpPr txBox="1">
              <a:spLocks noChangeArrowheads="1"/>
            </p:cNvSpPr>
            <p:nvPr/>
          </p:nvSpPr>
          <p:spPr bwMode="auto">
            <a:xfrm>
              <a:off x="1731765" y="4592161"/>
              <a:ext cx="10353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i="1"/>
                <a:t>Simon Jupp</a:t>
              </a:r>
            </a:p>
          </p:txBody>
        </p:sp>
        <p:pic>
          <p:nvPicPr>
            <p:cNvPr id="2" name="Picture 1"/>
            <p:cNvPicPr>
              <a:picLocks noChangeAspect="1"/>
            </p:cNvPicPr>
            <p:nvPr/>
          </p:nvPicPr>
          <p:blipFill>
            <a:blip r:embed="rId6"/>
            <a:stretch>
              <a:fillRect/>
            </a:stretch>
          </p:blipFill>
          <p:spPr>
            <a:xfrm>
              <a:off x="421418" y="3573016"/>
              <a:ext cx="1031557" cy="1008112"/>
            </a:xfrm>
            <a:prstGeom prst="rect">
              <a:avLst/>
            </a:prstGeom>
          </p:spPr>
        </p:pic>
      </p:grpSp>
      <p:sp>
        <p:nvSpPr>
          <p:cNvPr id="37" name="Title 1"/>
          <p:cNvSpPr>
            <a:spLocks noGrp="1"/>
          </p:cNvSpPr>
          <p:nvPr>
            <p:ph type="title"/>
          </p:nvPr>
        </p:nvSpPr>
        <p:spPr>
          <a:xfrm>
            <a:off x="457200" y="274638"/>
            <a:ext cx="8229600" cy="1143000"/>
          </a:xfrm>
        </p:spPr>
        <p:txBody>
          <a:bodyPr>
            <a:normAutofit/>
          </a:bodyPr>
          <a:lstStyle/>
          <a:p>
            <a:r>
              <a:rPr lang="en-GB" sz="3600" dirty="0" smtClean="0"/>
              <a:t>BMS RI  partners</a:t>
            </a:r>
            <a:endParaRPr lang="en-GB" sz="3600" dirty="0"/>
          </a:p>
        </p:txBody>
      </p:sp>
      <p:grpSp>
        <p:nvGrpSpPr>
          <p:cNvPr id="5" name="Group 4"/>
          <p:cNvGrpSpPr/>
          <p:nvPr/>
        </p:nvGrpSpPr>
        <p:grpSpPr>
          <a:xfrm>
            <a:off x="6297714" y="3861048"/>
            <a:ext cx="2398189" cy="2140728"/>
            <a:chOff x="3273378" y="2718212"/>
            <a:chExt cx="2398189" cy="2140728"/>
          </a:xfrm>
        </p:grpSpPr>
        <p:sp>
          <p:nvSpPr>
            <p:cNvPr id="16392" name="TextBox 18"/>
            <p:cNvSpPr txBox="1">
              <a:spLocks noChangeArrowheads="1"/>
            </p:cNvSpPr>
            <p:nvPr/>
          </p:nvSpPr>
          <p:spPr bwMode="auto">
            <a:xfrm>
              <a:off x="3273378" y="2718212"/>
              <a:ext cx="941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rgbClr val="073779"/>
                  </a:solidFill>
                </a:rPr>
                <a:t>BBMRI</a:t>
              </a:r>
              <a:endParaRPr lang="en-US" sz="1800" b="1" dirty="0">
                <a:solidFill>
                  <a:srgbClr val="073779"/>
                </a:solidFill>
              </a:endParaRPr>
            </a:p>
          </p:txBody>
        </p:sp>
        <p:sp>
          <p:nvSpPr>
            <p:cNvPr id="26" name="TextBox 25"/>
            <p:cNvSpPr txBox="1"/>
            <p:nvPr/>
          </p:nvSpPr>
          <p:spPr bwMode="auto">
            <a:xfrm>
              <a:off x="3275856" y="4581128"/>
              <a:ext cx="1146175" cy="276225"/>
            </a:xfrm>
            <a:prstGeom prst="rect">
              <a:avLst/>
            </a:prstGeom>
            <a:noFill/>
          </p:spPr>
          <p:txBody>
            <a:bodyPr wrap="none">
              <a:spAutoFit/>
            </a:bodyPr>
            <a:lstStyle/>
            <a:p>
              <a:pPr>
                <a:defRPr/>
              </a:pPr>
              <a:r>
                <a:rPr lang="en-US" sz="1200" i="1" dirty="0">
                  <a:solidFill>
                    <a:srgbClr val="000000"/>
                  </a:solidFill>
                  <a:cs typeface="+mn-cs"/>
                </a:rPr>
                <a:t>Johan </a:t>
              </a:r>
              <a:r>
                <a:rPr lang="en-US" sz="1200" i="1" dirty="0" err="1">
                  <a:solidFill>
                    <a:srgbClr val="000000"/>
                  </a:solidFill>
                  <a:cs typeface="+mn-cs"/>
                </a:rPr>
                <a:t>Lundin</a:t>
              </a:r>
              <a:endParaRPr lang="en-US" sz="1200" i="1" dirty="0">
                <a:solidFill>
                  <a:srgbClr val="000000"/>
                </a:solidFill>
                <a:cs typeface="+mn-cs"/>
              </a:endParaRPr>
            </a:p>
          </p:txBody>
        </p:sp>
        <p:pic>
          <p:nvPicPr>
            <p:cNvPr id="16411"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22575" y="3212976"/>
              <a:ext cx="926408"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bwMode="auto">
            <a:xfrm>
              <a:off x="4499992" y="4581128"/>
              <a:ext cx="1171575" cy="277812"/>
            </a:xfrm>
            <a:prstGeom prst="rect">
              <a:avLst/>
            </a:prstGeom>
            <a:noFill/>
          </p:spPr>
          <p:txBody>
            <a:bodyPr wrap="none">
              <a:spAutoFit/>
            </a:bodyPr>
            <a:lstStyle/>
            <a:p>
              <a:pPr>
                <a:defRPr/>
              </a:pPr>
              <a:r>
                <a:rPr lang="en-US" sz="1200" i="1" dirty="0">
                  <a:solidFill>
                    <a:srgbClr val="000000"/>
                  </a:solidFill>
                  <a:cs typeface="+mn-cs"/>
                </a:rPr>
                <a:t>Mikael </a:t>
              </a:r>
              <a:r>
                <a:rPr lang="en-US" sz="1200" i="1" dirty="0" err="1">
                  <a:solidFill>
                    <a:srgbClr val="000000"/>
                  </a:solidFill>
                  <a:cs typeface="+mn-cs"/>
                </a:rPr>
                <a:t>Lundin</a:t>
              </a:r>
              <a:endParaRPr lang="en-US" sz="1200" i="1" dirty="0">
                <a:solidFill>
                  <a:srgbClr val="000000"/>
                </a:solidFill>
                <a:cs typeface="+mn-cs"/>
              </a:endParaRPr>
            </a:p>
          </p:txBody>
        </p:sp>
        <p:pic>
          <p:nvPicPr>
            <p:cNvPr id="4" name="Picture 3"/>
            <p:cNvPicPr>
              <a:picLocks noChangeAspect="1"/>
            </p:cNvPicPr>
            <p:nvPr/>
          </p:nvPicPr>
          <p:blipFill>
            <a:blip r:embed="rId8"/>
            <a:stretch>
              <a:fillRect/>
            </a:stretch>
          </p:blipFill>
          <p:spPr>
            <a:xfrm>
              <a:off x="3345135" y="3212976"/>
              <a:ext cx="1007616" cy="1341018"/>
            </a:xfrm>
            <a:prstGeom prst="rect">
              <a:avLst/>
            </a:prstGeom>
          </p:spPr>
        </p:pic>
      </p:grpSp>
      <p:sp>
        <p:nvSpPr>
          <p:cNvPr id="46" name="Slide Number Placeholder 4"/>
          <p:cNvSpPr txBox="1">
            <a:spLocks/>
          </p:cNvSpPr>
          <p:nvPr/>
        </p:nvSpPr>
        <p:spPr>
          <a:xfrm>
            <a:off x="224408" y="6329162"/>
            <a:ext cx="459160" cy="2226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EFB47EF-924F-4041-885F-FCD1BE3FD8D0}" type="slidenum">
              <a:rPr lang="de-DE" sz="1400" smtClean="0"/>
              <a:pPr>
                <a:defRPr/>
              </a:pPr>
              <a:t>28</a:t>
            </a:fld>
            <a:endParaRPr lang="de-DE" sz="1400" dirty="0"/>
          </a:p>
        </p:txBody>
      </p:sp>
      <p:grpSp>
        <p:nvGrpSpPr>
          <p:cNvPr id="9" name="Group 8"/>
          <p:cNvGrpSpPr/>
          <p:nvPr/>
        </p:nvGrpSpPr>
        <p:grpSpPr>
          <a:xfrm>
            <a:off x="323528" y="1412776"/>
            <a:ext cx="5309145" cy="2262163"/>
            <a:chOff x="323528" y="1052736"/>
            <a:chExt cx="5309145" cy="2262163"/>
          </a:xfrm>
        </p:grpSpPr>
        <p:grpSp>
          <p:nvGrpSpPr>
            <p:cNvPr id="10" name="Group 9"/>
            <p:cNvGrpSpPr/>
            <p:nvPr/>
          </p:nvGrpSpPr>
          <p:grpSpPr>
            <a:xfrm>
              <a:off x="323528" y="1052736"/>
              <a:ext cx="5309145" cy="2262163"/>
              <a:chOff x="198959" y="980728"/>
              <a:chExt cx="5309145" cy="2262163"/>
            </a:xfrm>
          </p:grpSpPr>
          <p:pic>
            <p:nvPicPr>
              <p:cNvPr id="16387"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29223" y="1484784"/>
                <a:ext cx="1178881" cy="133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9"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3528" y="1484784"/>
                <a:ext cx="1181022"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bwMode="auto">
              <a:xfrm>
                <a:off x="323528" y="2780928"/>
                <a:ext cx="1163812" cy="276999"/>
              </a:xfrm>
              <a:prstGeom prst="rect">
                <a:avLst/>
              </a:prstGeom>
              <a:noFill/>
            </p:spPr>
            <p:txBody>
              <a:bodyPr wrap="none">
                <a:spAutoFit/>
              </a:bodyPr>
              <a:lstStyle/>
              <a:p>
                <a:pPr>
                  <a:defRPr/>
                </a:pPr>
                <a:r>
                  <a:rPr lang="en-US" sz="1200" i="1" dirty="0">
                    <a:solidFill>
                      <a:srgbClr val="000000"/>
                    </a:solidFill>
                    <a:cs typeface="+mn-cs"/>
                  </a:rPr>
                  <a:t>Jan </a:t>
                </a:r>
                <a:r>
                  <a:rPr lang="en-US" sz="1200" i="1" dirty="0" err="1">
                    <a:solidFill>
                      <a:srgbClr val="000000"/>
                    </a:solidFill>
                    <a:cs typeface="+mn-cs"/>
                  </a:rPr>
                  <a:t>Ellenberg</a:t>
                </a:r>
                <a:endParaRPr lang="en-US" sz="1200" i="1" dirty="0">
                  <a:solidFill>
                    <a:srgbClr val="000000"/>
                  </a:solidFill>
                  <a:cs typeface="+mn-cs"/>
                </a:endParaRPr>
              </a:p>
            </p:txBody>
          </p:sp>
          <p:pic>
            <p:nvPicPr>
              <p:cNvPr id="16417" name="Picture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86122" y="1484785"/>
                <a:ext cx="1147483"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8" name="TextBox 20"/>
              <p:cNvSpPr txBox="1">
                <a:spLocks noChangeArrowheads="1"/>
              </p:cNvSpPr>
              <p:nvPr/>
            </p:nvSpPr>
            <p:spPr bwMode="auto">
              <a:xfrm>
                <a:off x="2915816" y="2780928"/>
                <a:ext cx="1025671" cy="46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i="1" dirty="0"/>
                  <a:t>Jean-</a:t>
                </a:r>
                <a:r>
                  <a:rPr lang="en-US" sz="1200" i="1" dirty="0" err="1"/>
                  <a:t>Karim</a:t>
                </a:r>
                <a:r>
                  <a:rPr lang="en-US" sz="1200" i="1" dirty="0"/>
                  <a:t> </a:t>
                </a:r>
                <a:r>
                  <a:rPr lang="en-US" sz="1200" i="1" dirty="0" err="1"/>
                  <a:t>Heriche</a:t>
                </a:r>
                <a:endParaRPr lang="en-US" sz="1200" i="1" dirty="0"/>
              </a:p>
            </p:txBody>
          </p:sp>
          <p:sp>
            <p:nvSpPr>
              <p:cNvPr id="16416" name="TextBox 21"/>
              <p:cNvSpPr txBox="1">
                <a:spLocks noChangeArrowheads="1"/>
              </p:cNvSpPr>
              <p:nvPr/>
            </p:nvSpPr>
            <p:spPr bwMode="auto">
              <a:xfrm>
                <a:off x="1547664" y="2780928"/>
                <a:ext cx="12241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i="1" dirty="0" err="1"/>
                  <a:t>Tanja</a:t>
                </a:r>
                <a:r>
                  <a:rPr lang="en-US" sz="1200" i="1" dirty="0"/>
                  <a:t> </a:t>
                </a:r>
                <a:r>
                  <a:rPr lang="en-US" sz="1200" i="1" dirty="0" err="1"/>
                  <a:t>Ninkovic</a:t>
                </a:r>
                <a:endParaRPr lang="en-US" sz="1200" i="1" dirty="0"/>
              </a:p>
            </p:txBody>
          </p:sp>
          <p:sp>
            <p:nvSpPr>
              <p:cNvPr id="36" name="TextBox 35"/>
              <p:cNvSpPr txBox="1"/>
              <p:nvPr/>
            </p:nvSpPr>
            <p:spPr>
              <a:xfrm>
                <a:off x="4427984" y="2780928"/>
                <a:ext cx="873125" cy="461963"/>
              </a:xfrm>
              <a:prstGeom prst="rect">
                <a:avLst/>
              </a:prstGeom>
              <a:noFill/>
            </p:spPr>
            <p:txBody>
              <a:bodyPr wrap="none">
                <a:spAutoFit/>
              </a:bodyPr>
              <a:lstStyle/>
              <a:p>
                <a:pPr algn="ctr">
                  <a:defRPr/>
                </a:pPr>
                <a:r>
                  <a:rPr lang="en-US" sz="1200" i="1" dirty="0">
                    <a:cs typeface="+mn-cs"/>
                  </a:rPr>
                  <a:t>Wolfgang </a:t>
                </a:r>
              </a:p>
              <a:p>
                <a:pPr algn="ctr">
                  <a:defRPr/>
                </a:pPr>
                <a:r>
                  <a:rPr lang="en-US" sz="1200" i="1" dirty="0">
                    <a:cs typeface="+mn-cs"/>
                  </a:rPr>
                  <a:t>Huber</a:t>
                </a:r>
              </a:p>
            </p:txBody>
          </p:sp>
          <p:sp>
            <p:nvSpPr>
              <p:cNvPr id="16404" name="TextBox 15"/>
              <p:cNvSpPr txBox="1">
                <a:spLocks noChangeArrowheads="1"/>
              </p:cNvSpPr>
              <p:nvPr/>
            </p:nvSpPr>
            <p:spPr bwMode="auto">
              <a:xfrm>
                <a:off x="198959" y="980728"/>
                <a:ext cx="2044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chemeClr val="accent1"/>
                    </a:solidFill>
                  </a:rPr>
                  <a:t>Euro-BioImaging </a:t>
                </a:r>
                <a:endParaRPr lang="en-US" sz="1800" b="1" dirty="0">
                  <a:solidFill>
                    <a:schemeClr val="accent1"/>
                  </a:solidFill>
                </a:endParaRPr>
              </a:p>
            </p:txBody>
          </p:sp>
        </p:grpSp>
        <p:pic>
          <p:nvPicPr>
            <p:cNvPr id="3" name="Picture 2" descr="1.jpg"/>
            <p:cNvPicPr>
              <a:picLocks noChangeAspect="1"/>
            </p:cNvPicPr>
            <p:nvPr/>
          </p:nvPicPr>
          <p:blipFill>
            <a:blip r:embed="rId12">
              <a:extLst>
                <a:ext uri="{BEBA8EAE-BF5A-486C-A8C5-ECC9F3942E4B}">
                  <a14:imgProps xmlns:a14="http://schemas.microsoft.com/office/drawing/2010/main">
                    <a14:imgLayer r:embed="rId13">
                      <a14:imgEffect>
                        <a14:colorTemperature colorTemp="6460"/>
                      </a14:imgEffect>
                      <a14:imgEffect>
                        <a14:saturation sat="86000"/>
                      </a14:imgEffect>
                      <a14:imgEffect>
                        <a14:brightnessContrast bright="28000"/>
                      </a14:imgEffect>
                    </a14:imgLayer>
                  </a14:imgProps>
                </a:ext>
                <a:ext uri="{28A0092B-C50C-407E-A947-70E740481C1C}">
                  <a14:useLocalDpi xmlns:a14="http://schemas.microsoft.com/office/drawing/2010/main" val="0"/>
                </a:ext>
              </a:extLst>
            </a:blip>
            <a:stretch>
              <a:fillRect/>
            </a:stretch>
          </p:blipFill>
          <p:spPr>
            <a:xfrm>
              <a:off x="1691681" y="1526272"/>
              <a:ext cx="1152128" cy="1349048"/>
            </a:xfrm>
            <a:prstGeom prst="rect">
              <a:avLst/>
            </a:prstGeom>
          </p:spPr>
        </p:pic>
      </p:grpSp>
    </p:spTree>
    <p:extLst>
      <p:ext uri="{BB962C8B-B14F-4D97-AF65-F5344CB8AC3E}">
        <p14:creationId xmlns:p14="http://schemas.microsoft.com/office/powerpoint/2010/main" val="11110281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822"/>
            <a:ext cx="8229600" cy="1143000"/>
          </a:xfrm>
        </p:spPr>
        <p:txBody>
          <a:bodyPr>
            <a:normAutofit/>
          </a:bodyPr>
          <a:lstStyle/>
          <a:p>
            <a:r>
              <a:rPr lang="en-US" sz="3200" dirty="0" smtClean="0"/>
              <a:t>Acknowledgments</a:t>
            </a:r>
            <a:endParaRPr lang="en-US" sz="3200" dirty="0"/>
          </a:p>
        </p:txBody>
      </p:sp>
      <p:sp>
        <p:nvSpPr>
          <p:cNvPr id="3" name="Content Placeholder 2"/>
          <p:cNvSpPr>
            <a:spLocks noGrp="1"/>
          </p:cNvSpPr>
          <p:nvPr>
            <p:ph idx="1"/>
          </p:nvPr>
        </p:nvSpPr>
        <p:spPr>
          <a:xfrm>
            <a:off x="457200" y="1425403"/>
            <a:ext cx="8229600" cy="4525963"/>
          </a:xfrm>
        </p:spPr>
        <p:txBody>
          <a:bodyPr>
            <a:normAutofit fontScale="92500" lnSpcReduction="20000"/>
          </a:bodyPr>
          <a:lstStyle/>
          <a:p>
            <a:pPr>
              <a:spcBef>
                <a:spcPts val="1104"/>
              </a:spcBef>
            </a:pPr>
            <a:r>
              <a:rPr lang="en-US" sz="2000" dirty="0" smtClean="0"/>
              <a:t>WP6 partners</a:t>
            </a:r>
          </a:p>
          <a:p>
            <a:pPr>
              <a:spcBef>
                <a:spcPts val="1104"/>
              </a:spcBef>
            </a:pPr>
            <a:r>
              <a:rPr lang="en-US" sz="2000" dirty="0" smtClean="0"/>
              <a:t>James Malone, Tony Burdett and Helen Parkinson, EMBL-EBI</a:t>
            </a:r>
          </a:p>
          <a:p>
            <a:pPr>
              <a:spcBef>
                <a:spcPts val="1104"/>
              </a:spcBef>
            </a:pPr>
            <a:r>
              <a:rPr lang="en-US" sz="2000" dirty="0" smtClean="0"/>
              <a:t>In particular, we wish to thank: </a:t>
            </a:r>
          </a:p>
          <a:p>
            <a:pPr lvl="1">
              <a:spcBef>
                <a:spcPts val="1104"/>
              </a:spcBef>
            </a:pPr>
            <a:r>
              <a:rPr lang="en-GB" sz="1700" dirty="0"/>
              <a:t>Anna </a:t>
            </a:r>
            <a:r>
              <a:rPr lang="en-GB" sz="1700" dirty="0" err="1" smtClean="0"/>
              <a:t>Melidoni</a:t>
            </a:r>
            <a:r>
              <a:rPr lang="en-GB" sz="1700" dirty="0" smtClean="0"/>
              <a:t>, Ruth </a:t>
            </a:r>
            <a:r>
              <a:rPr lang="en-GB" sz="1700" dirty="0" err="1"/>
              <a:t>Lovering</a:t>
            </a:r>
            <a:r>
              <a:rPr lang="en-GB" sz="1700" dirty="0"/>
              <a:t> </a:t>
            </a:r>
            <a:r>
              <a:rPr lang="en-GB" sz="1700" dirty="0" smtClean="0"/>
              <a:t>and </a:t>
            </a:r>
            <a:r>
              <a:rPr lang="en-GB" sz="1700" dirty="0"/>
              <a:t>Jennifer </a:t>
            </a:r>
            <a:r>
              <a:rPr lang="en-GB" sz="1700" dirty="0" err="1"/>
              <a:t>Rohn</a:t>
            </a:r>
            <a:r>
              <a:rPr lang="en-GB" sz="1700" dirty="0"/>
              <a:t> </a:t>
            </a:r>
            <a:r>
              <a:rPr lang="en-GB" sz="1700" dirty="0" smtClean="0"/>
              <a:t>(</a:t>
            </a:r>
            <a:r>
              <a:rPr lang="en-GB" sz="1700" dirty="0"/>
              <a:t>UCL)</a:t>
            </a:r>
          </a:p>
          <a:p>
            <a:pPr lvl="1">
              <a:spcBef>
                <a:spcPts val="1104"/>
              </a:spcBef>
            </a:pPr>
            <a:r>
              <a:rPr lang="en-GB" sz="1700" dirty="0" err="1" smtClean="0"/>
              <a:t>Beate</a:t>
            </a:r>
            <a:r>
              <a:rPr lang="en-GB" sz="1700" dirty="0" smtClean="0"/>
              <a:t> Neumann and Jean </a:t>
            </a:r>
            <a:r>
              <a:rPr lang="en-GB" sz="1700" dirty="0" err="1"/>
              <a:t>Karim</a:t>
            </a:r>
            <a:r>
              <a:rPr lang="en-GB" sz="1700" dirty="0"/>
              <a:t> </a:t>
            </a:r>
            <a:r>
              <a:rPr lang="en-GB" sz="1700" dirty="0" err="1" smtClean="0"/>
              <a:t>Heriche</a:t>
            </a:r>
            <a:r>
              <a:rPr lang="en-GB" sz="1700" dirty="0" smtClean="0"/>
              <a:t> (EMBL)</a:t>
            </a:r>
          </a:p>
          <a:p>
            <a:pPr lvl="1">
              <a:spcBef>
                <a:spcPts val="1104"/>
              </a:spcBef>
            </a:pPr>
            <a:r>
              <a:rPr lang="en-GB" sz="1700" dirty="0" smtClean="0"/>
              <a:t>Bob </a:t>
            </a:r>
            <a:r>
              <a:rPr lang="en-GB" sz="1700" dirty="0"/>
              <a:t>Van De </a:t>
            </a:r>
            <a:r>
              <a:rPr lang="en-GB" sz="1700" dirty="0" smtClean="0"/>
              <a:t>Water (U. Leiden</a:t>
            </a:r>
            <a:r>
              <a:rPr lang="en-GB" sz="1700" dirty="0"/>
              <a:t>)</a:t>
            </a:r>
            <a:r>
              <a:rPr lang="en-GB" sz="1700" dirty="0" smtClean="0"/>
              <a:t> </a:t>
            </a:r>
          </a:p>
          <a:p>
            <a:pPr lvl="1">
              <a:spcBef>
                <a:spcPts val="1104"/>
              </a:spcBef>
            </a:pPr>
            <a:r>
              <a:rPr lang="en-GB" sz="1700" dirty="0" smtClean="0"/>
              <a:t>Bram </a:t>
            </a:r>
            <a:r>
              <a:rPr lang="en-GB" sz="1700" dirty="0" err="1" smtClean="0"/>
              <a:t>Herpers</a:t>
            </a:r>
            <a:r>
              <a:rPr lang="en-GB" sz="1700" dirty="0" smtClean="0"/>
              <a:t> (</a:t>
            </a:r>
            <a:r>
              <a:rPr lang="en-GB" sz="1700" dirty="0" err="1" smtClean="0"/>
              <a:t>OcellO</a:t>
            </a:r>
            <a:r>
              <a:rPr lang="en-GB" sz="1700" dirty="0" smtClean="0"/>
              <a:t>)</a:t>
            </a:r>
          </a:p>
          <a:p>
            <a:pPr lvl="1">
              <a:spcBef>
                <a:spcPts val="1104"/>
              </a:spcBef>
            </a:pPr>
            <a:r>
              <a:rPr lang="en-GB" sz="1700" dirty="0" smtClean="0"/>
              <a:t>Claudia Lukas (U. Copenhagen)</a:t>
            </a:r>
          </a:p>
          <a:p>
            <a:pPr lvl="1">
              <a:spcBef>
                <a:spcPts val="1104"/>
              </a:spcBef>
            </a:pPr>
            <a:r>
              <a:rPr lang="en-GB" sz="1700" dirty="0" smtClean="0"/>
              <a:t>Greg Pau (Genentech)</a:t>
            </a:r>
          </a:p>
          <a:p>
            <a:pPr lvl="1">
              <a:spcBef>
                <a:spcPts val="1104"/>
              </a:spcBef>
            </a:pPr>
            <a:r>
              <a:rPr lang="en-GB" sz="1700" dirty="0" smtClean="0"/>
              <a:t>Sylvia Le </a:t>
            </a:r>
            <a:r>
              <a:rPr lang="en-GB" sz="1700" dirty="0" err="1" smtClean="0"/>
              <a:t>Dévédec</a:t>
            </a:r>
            <a:r>
              <a:rPr lang="en-GB" sz="1700" dirty="0" smtClean="0"/>
              <a:t> (LUMC) </a:t>
            </a:r>
          </a:p>
          <a:p>
            <a:pPr lvl="1">
              <a:spcBef>
                <a:spcPts val="1104"/>
              </a:spcBef>
            </a:pPr>
            <a:r>
              <a:rPr lang="en-GB" sz="1700" dirty="0" smtClean="0"/>
              <a:t>Thomas Walter (</a:t>
            </a:r>
            <a:r>
              <a:rPr lang="en-GB" sz="1700" dirty="0" err="1" smtClean="0"/>
              <a:t>Institut</a:t>
            </a:r>
            <a:r>
              <a:rPr lang="en-GB" sz="1700" dirty="0" smtClean="0"/>
              <a:t> Curie)</a:t>
            </a:r>
          </a:p>
          <a:p>
            <a:pPr lvl="1">
              <a:spcBef>
                <a:spcPts val="1104"/>
              </a:spcBef>
            </a:pPr>
            <a:r>
              <a:rPr lang="en-GB" sz="1700" dirty="0" err="1" smtClean="0"/>
              <a:t>Wies</a:t>
            </a:r>
            <a:r>
              <a:rPr lang="en-GB" sz="1700" dirty="0" smtClean="0"/>
              <a:t> </a:t>
            </a:r>
            <a:r>
              <a:rPr lang="en-GB" sz="1700" dirty="0" err="1" smtClean="0"/>
              <a:t>Roosmalen</a:t>
            </a:r>
            <a:r>
              <a:rPr lang="en-GB" sz="1700" dirty="0" smtClean="0"/>
              <a:t> (U. </a:t>
            </a:r>
            <a:r>
              <a:rPr lang="en-GB" sz="1700" dirty="0" err="1" smtClean="0"/>
              <a:t>Twente</a:t>
            </a:r>
            <a:r>
              <a:rPr lang="en-GB" sz="1700" dirty="0" smtClean="0"/>
              <a:t>) </a:t>
            </a:r>
          </a:p>
          <a:p>
            <a:pPr lvl="1">
              <a:spcBef>
                <a:spcPts val="1104"/>
              </a:spcBef>
            </a:pPr>
            <a:r>
              <a:rPr lang="en-GB" sz="1700" dirty="0" err="1" smtClean="0"/>
              <a:t>Zvi</a:t>
            </a:r>
            <a:r>
              <a:rPr lang="en-GB" sz="1700" dirty="0" smtClean="0"/>
              <a:t> </a:t>
            </a:r>
            <a:r>
              <a:rPr lang="en-GB" sz="1700" dirty="0" err="1" smtClean="0"/>
              <a:t>Kam</a:t>
            </a:r>
            <a:r>
              <a:rPr lang="en-GB" sz="1700" dirty="0" smtClean="0"/>
              <a:t> (Weizmann Institute) </a:t>
            </a:r>
            <a:endParaRPr lang="en-US" sz="1700" dirty="0" smtClean="0"/>
          </a:p>
          <a:p>
            <a:pPr marL="0" indent="0">
              <a:spcBef>
                <a:spcPts val="1104"/>
              </a:spcBef>
              <a:buNone/>
            </a:pPr>
            <a:endParaRPr lang="en-US" sz="2000" dirty="0"/>
          </a:p>
        </p:txBody>
      </p:sp>
      <p:sp>
        <p:nvSpPr>
          <p:cNvPr id="5" name="Slide Number Placeholder 4"/>
          <p:cNvSpPr txBox="1">
            <a:spLocks/>
          </p:cNvSpPr>
          <p:nvPr/>
        </p:nvSpPr>
        <p:spPr>
          <a:xfrm>
            <a:off x="179512" y="6329162"/>
            <a:ext cx="459160" cy="2226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EFB47EF-924F-4041-885F-FCD1BE3FD8D0}" type="slidenum">
              <a:rPr lang="de-DE" sz="1400" smtClean="0"/>
              <a:pPr>
                <a:defRPr/>
              </a:pPr>
              <a:t>29</a:t>
            </a:fld>
            <a:endParaRPr lang="de-DE" sz="1400" dirty="0"/>
          </a:p>
        </p:txBody>
      </p:sp>
    </p:spTree>
    <p:extLst>
      <p:ext uri="{BB962C8B-B14F-4D97-AF65-F5344CB8AC3E}">
        <p14:creationId xmlns:p14="http://schemas.microsoft.com/office/powerpoint/2010/main" val="11031438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Screen Shot 2012-11-26 at 13.29.49.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11315"/>
            <a:ext cx="91440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p:cNvSpPr>
            <a:spLocks noGrp="1"/>
          </p:cNvSpPr>
          <p:nvPr>
            <p:ph type="title"/>
          </p:nvPr>
        </p:nvSpPr>
        <p:spPr>
          <a:xfrm>
            <a:off x="395288" y="260350"/>
            <a:ext cx="8153400" cy="762000"/>
          </a:xfrm>
        </p:spPr>
        <p:txBody>
          <a:bodyPr>
            <a:normAutofit fontScale="90000"/>
          </a:bodyPr>
          <a:lstStyle/>
          <a:p>
            <a:r>
              <a:rPr lang="en-US" dirty="0">
                <a:latin typeface="Arial" charset="0"/>
              </a:rPr>
              <a:t>Sample description with semantic markup</a:t>
            </a:r>
          </a:p>
        </p:txBody>
      </p:sp>
      <p:sp>
        <p:nvSpPr>
          <p:cNvPr id="20484" name="Rectangle 8"/>
          <p:cNvSpPr>
            <a:spLocks noChangeArrowheads="1"/>
          </p:cNvSpPr>
          <p:nvPr/>
        </p:nvSpPr>
        <p:spPr bwMode="auto">
          <a:xfrm>
            <a:off x="2411414" y="3573463"/>
            <a:ext cx="2016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811129"/>
                </a:solidFill>
              </a:rPr>
              <a:t>CL:CL_0000071 </a:t>
            </a:r>
          </a:p>
          <a:p>
            <a:r>
              <a:rPr lang="en-US" sz="1600" b="1">
                <a:solidFill>
                  <a:srgbClr val="811129"/>
                </a:solidFill>
              </a:rPr>
              <a:t>(blood vessel endothelial cell)</a:t>
            </a:r>
          </a:p>
        </p:txBody>
      </p:sp>
      <p:sp>
        <p:nvSpPr>
          <p:cNvPr id="20485" name="Rectangle 9"/>
          <p:cNvSpPr>
            <a:spLocks noChangeArrowheads="1"/>
          </p:cNvSpPr>
          <p:nvPr/>
        </p:nvSpPr>
        <p:spPr bwMode="auto">
          <a:xfrm>
            <a:off x="4932363" y="3756026"/>
            <a:ext cx="208756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811129"/>
                </a:solidFill>
              </a:rPr>
              <a:t>obo:CHEBI_39867 </a:t>
            </a:r>
          </a:p>
          <a:p>
            <a:r>
              <a:rPr lang="en-US" sz="1600" b="1">
                <a:solidFill>
                  <a:srgbClr val="811129"/>
                </a:solidFill>
              </a:rPr>
              <a:t>(valproic acid)</a:t>
            </a:r>
          </a:p>
        </p:txBody>
      </p:sp>
      <p:sp>
        <p:nvSpPr>
          <p:cNvPr id="20486" name="Rectangle 10"/>
          <p:cNvSpPr>
            <a:spLocks noChangeArrowheads="1"/>
          </p:cNvSpPr>
          <p:nvPr/>
        </p:nvSpPr>
        <p:spPr bwMode="auto">
          <a:xfrm>
            <a:off x="7092950" y="3644901"/>
            <a:ext cx="2051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811129"/>
                </a:solidFill>
              </a:rPr>
              <a:t>NCBITaxon:NCBITaxon_9606</a:t>
            </a:r>
          </a:p>
          <a:p>
            <a:r>
              <a:rPr lang="en-US" sz="1600" b="1">
                <a:solidFill>
                  <a:srgbClr val="811129"/>
                </a:solidFill>
              </a:rPr>
              <a:t>(Homo Sapiens)</a:t>
            </a:r>
          </a:p>
        </p:txBody>
      </p:sp>
      <p:sp>
        <p:nvSpPr>
          <p:cNvPr id="23563" name="Rectangle 11"/>
          <p:cNvSpPr>
            <a:spLocks noChangeArrowheads="1"/>
          </p:cNvSpPr>
          <p:nvPr/>
        </p:nvSpPr>
        <p:spPr bwMode="auto">
          <a:xfrm>
            <a:off x="2411414" y="1700215"/>
            <a:ext cx="1944687" cy="2808287"/>
          </a:xfrm>
          <a:prstGeom prst="rect">
            <a:avLst/>
          </a:prstGeom>
          <a:solidFill>
            <a:srgbClr val="CDE6FF">
              <a:alpha val="17999"/>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564" name="Rectangle 12"/>
          <p:cNvSpPr>
            <a:spLocks noChangeArrowheads="1"/>
          </p:cNvSpPr>
          <p:nvPr/>
        </p:nvSpPr>
        <p:spPr bwMode="auto">
          <a:xfrm>
            <a:off x="4859338" y="1700215"/>
            <a:ext cx="2087562" cy="2808287"/>
          </a:xfrm>
          <a:prstGeom prst="rect">
            <a:avLst/>
          </a:prstGeom>
          <a:solidFill>
            <a:srgbClr val="FEFCBA">
              <a:alpha val="17999"/>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p>
        </p:txBody>
      </p:sp>
      <p:sp>
        <p:nvSpPr>
          <p:cNvPr id="23565" name="Rectangle 13"/>
          <p:cNvSpPr>
            <a:spLocks noChangeArrowheads="1"/>
          </p:cNvSpPr>
          <p:nvPr/>
        </p:nvSpPr>
        <p:spPr bwMode="auto">
          <a:xfrm>
            <a:off x="7019926" y="1700215"/>
            <a:ext cx="2087563" cy="2808287"/>
          </a:xfrm>
          <a:prstGeom prst="rect">
            <a:avLst/>
          </a:prstGeom>
          <a:solidFill>
            <a:srgbClr val="FFBDC5">
              <a:alpha val="17999"/>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p>
        </p:txBody>
      </p:sp>
    </p:spTree>
    <p:extLst>
      <p:ext uri="{BB962C8B-B14F-4D97-AF65-F5344CB8AC3E}">
        <p14:creationId xmlns:p14="http://schemas.microsoft.com/office/powerpoint/2010/main" val="9740848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95300" y="2667000"/>
            <a:ext cx="8153400" cy="762000"/>
          </a:xfrm>
        </p:spPr>
        <p:txBody>
          <a:bodyPr/>
          <a:lstStyle/>
          <a:p>
            <a:r>
              <a:rPr lang="en-GB" dirty="0" smtClean="0"/>
              <a:t>Thank you for your attention.</a:t>
            </a:r>
            <a:endParaRPr lang="en-GB" dirty="0"/>
          </a:p>
        </p:txBody>
      </p:sp>
      <p:sp>
        <p:nvSpPr>
          <p:cNvPr id="3" name="Slide Number Placeholder 4"/>
          <p:cNvSpPr txBox="1">
            <a:spLocks/>
          </p:cNvSpPr>
          <p:nvPr/>
        </p:nvSpPr>
        <p:spPr>
          <a:xfrm>
            <a:off x="179512" y="6329162"/>
            <a:ext cx="459160" cy="2226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EFB47EF-924F-4041-885F-FCD1BE3FD8D0}" type="slidenum">
              <a:rPr lang="de-DE" sz="1400" smtClean="0"/>
              <a:pPr>
                <a:defRPr/>
              </a:pPr>
              <a:t>30</a:t>
            </a:fld>
            <a:endParaRPr lang="de-DE" sz="1400" dirty="0"/>
          </a:p>
        </p:txBody>
      </p:sp>
    </p:spTree>
    <p:extLst>
      <p:ext uri="{BB962C8B-B14F-4D97-AF65-F5344CB8AC3E}">
        <p14:creationId xmlns:p14="http://schemas.microsoft.com/office/powerpoint/2010/main" val="18454416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229600" cy="1143000"/>
          </a:xfrm>
        </p:spPr>
        <p:txBody>
          <a:bodyPr/>
          <a:lstStyle/>
          <a:p>
            <a:r>
              <a:rPr lang="en-US" dirty="0" smtClean="0"/>
              <a:t>Ontologies add value</a:t>
            </a:r>
            <a:endParaRPr lang="en-US" dirty="0"/>
          </a:p>
        </p:txBody>
      </p:sp>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52" y="1556793"/>
            <a:ext cx="3124039" cy="186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7" descr="composite_ae_gui.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7368" y="2420888"/>
            <a:ext cx="3140032"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7" name="TextBox 6"/>
          <p:cNvSpPr txBox="1"/>
          <p:nvPr/>
        </p:nvSpPr>
        <p:spPr>
          <a:xfrm>
            <a:off x="1" y="908721"/>
            <a:ext cx="1928733" cy="369332"/>
          </a:xfrm>
          <a:prstGeom prst="rect">
            <a:avLst/>
          </a:prstGeom>
          <a:noFill/>
        </p:spPr>
        <p:txBody>
          <a:bodyPr wrap="none" rtlCol="0">
            <a:spAutoFit/>
          </a:bodyPr>
          <a:lstStyle/>
          <a:p>
            <a:r>
              <a:rPr lang="en-US" b="1" dirty="0" smtClean="0"/>
              <a:t>Smarter searching</a:t>
            </a:r>
            <a:endParaRPr lang="en-US" b="1" dirty="0"/>
          </a:p>
        </p:txBody>
      </p:sp>
      <p:sp>
        <p:nvSpPr>
          <p:cNvPr id="8" name="TextBox 7"/>
          <p:cNvSpPr txBox="1"/>
          <p:nvPr/>
        </p:nvSpPr>
        <p:spPr>
          <a:xfrm>
            <a:off x="4648200" y="3505200"/>
            <a:ext cx="1888633" cy="369332"/>
          </a:xfrm>
          <a:prstGeom prst="rect">
            <a:avLst/>
          </a:prstGeom>
          <a:noFill/>
        </p:spPr>
        <p:txBody>
          <a:bodyPr wrap="none" rtlCol="0">
            <a:spAutoFit/>
          </a:bodyPr>
          <a:lstStyle/>
          <a:p>
            <a:r>
              <a:rPr lang="en-US" b="1" dirty="0" smtClean="0"/>
              <a:t>Data </a:t>
            </a:r>
            <a:r>
              <a:rPr lang="en-US" b="1" dirty="0" err="1" smtClean="0"/>
              <a:t>visualisation</a:t>
            </a:r>
            <a:r>
              <a:rPr lang="en-US" b="1" dirty="0" smtClean="0"/>
              <a:t> </a:t>
            </a:r>
            <a:endParaRPr lang="en-US" b="1" dirty="0"/>
          </a:p>
        </p:txBody>
      </p:sp>
      <p:pic>
        <p:nvPicPr>
          <p:cNvPr id="10" name="Picture 9" descr="Screen Shot 2014-09-02 at 14.05.25.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1143000"/>
            <a:ext cx="2957168" cy="2276872"/>
          </a:xfrm>
          <a:prstGeom prst="rect">
            <a:avLst/>
          </a:prstGeom>
        </p:spPr>
      </p:pic>
      <p:sp>
        <p:nvSpPr>
          <p:cNvPr id="11" name="TextBox 10"/>
          <p:cNvSpPr txBox="1"/>
          <p:nvPr/>
        </p:nvSpPr>
        <p:spPr>
          <a:xfrm>
            <a:off x="7467600" y="762000"/>
            <a:ext cx="1448947" cy="369332"/>
          </a:xfrm>
          <a:prstGeom prst="rect">
            <a:avLst/>
          </a:prstGeom>
          <a:noFill/>
        </p:spPr>
        <p:txBody>
          <a:bodyPr wrap="none" rtlCol="0">
            <a:spAutoFit/>
          </a:bodyPr>
          <a:lstStyle/>
          <a:p>
            <a:r>
              <a:rPr lang="en-US" b="1" dirty="0" smtClean="0"/>
              <a:t>Data analysis </a:t>
            </a:r>
            <a:endParaRPr lang="en-US" b="1" dirty="0"/>
          </a:p>
        </p:txBody>
      </p:sp>
      <p:sp>
        <p:nvSpPr>
          <p:cNvPr id="12" name="TextBox 11"/>
          <p:cNvSpPr txBox="1"/>
          <p:nvPr/>
        </p:nvSpPr>
        <p:spPr>
          <a:xfrm>
            <a:off x="118583" y="4293097"/>
            <a:ext cx="1755634" cy="369332"/>
          </a:xfrm>
          <a:prstGeom prst="rect">
            <a:avLst/>
          </a:prstGeom>
          <a:noFill/>
        </p:spPr>
        <p:txBody>
          <a:bodyPr wrap="none" rtlCol="0">
            <a:spAutoFit/>
          </a:bodyPr>
          <a:lstStyle/>
          <a:p>
            <a:r>
              <a:rPr lang="en-US" b="1" dirty="0" smtClean="0"/>
              <a:t>Data integration</a:t>
            </a:r>
            <a:endParaRPr lang="en-US" b="1" dirty="0"/>
          </a:p>
        </p:txBody>
      </p:sp>
      <p:pic>
        <p:nvPicPr>
          <p:cNvPr id="13" name="Picture 12" descr="LinkedOpenDataCloud201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148" y="4797152"/>
            <a:ext cx="2650450" cy="1844824"/>
          </a:xfrm>
          <a:prstGeom prst="rect">
            <a:avLst/>
          </a:prstGeom>
        </p:spPr>
      </p:pic>
      <p:pic>
        <p:nvPicPr>
          <p:cNvPr id="9" name="Content Placeholder 8" descr="gwas-image.png"/>
          <p:cNvPicPr>
            <a:picLocks noGrp="1" noChangeAspect="1"/>
          </p:cNvPicPr>
          <p:nvPr>
            <p:ph idx="1"/>
          </p:nvPr>
        </p:nvPicPr>
        <p:blipFill>
          <a:blip r:embed="rId7" cstate="print">
            <a:extLst>
              <a:ext uri="{28A0092B-C50C-407E-A947-70E740481C1C}">
                <a14:useLocalDpi xmlns:a14="http://schemas.microsoft.com/office/drawing/2010/main" val="0"/>
              </a:ext>
            </a:extLst>
          </a:blip>
          <a:srcRect t="17002" b="17002"/>
          <a:stretch>
            <a:fillRect/>
          </a:stretch>
        </p:blipFill>
        <p:spPr>
          <a:xfrm>
            <a:off x="4495800" y="4191000"/>
            <a:ext cx="4572320" cy="2514600"/>
          </a:xfrm>
        </p:spPr>
      </p:pic>
    </p:spTree>
    <p:extLst>
      <p:ext uri="{BB962C8B-B14F-4D97-AF65-F5344CB8AC3E}">
        <p14:creationId xmlns:p14="http://schemas.microsoft.com/office/powerpoint/2010/main" val="377761418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normAutofit/>
          </a:bodyPr>
          <a:lstStyle/>
          <a:p>
            <a:r>
              <a:rPr lang="en-GB" sz="3200" dirty="0" err="1" smtClean="0"/>
              <a:t>BioMedBridges</a:t>
            </a:r>
            <a:r>
              <a:rPr lang="en-GB" sz="3200" dirty="0" smtClean="0"/>
              <a:t> Project</a:t>
            </a:r>
            <a:endParaRPr lang="en-GB" sz="3200" dirty="0"/>
          </a:p>
        </p:txBody>
      </p:sp>
      <p:sp>
        <p:nvSpPr>
          <p:cNvPr id="17" name="Slide Number Placeholder 4"/>
          <p:cNvSpPr txBox="1">
            <a:spLocks/>
          </p:cNvSpPr>
          <p:nvPr/>
        </p:nvSpPr>
        <p:spPr>
          <a:xfrm>
            <a:off x="224408" y="6329162"/>
            <a:ext cx="459160" cy="2226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EFB47EF-924F-4041-885F-FCD1BE3FD8D0}" type="slidenum">
              <a:rPr lang="de-DE" sz="1400" smtClean="0"/>
              <a:pPr>
                <a:defRPr/>
              </a:pPr>
              <a:t>5</a:t>
            </a:fld>
            <a:endParaRPr lang="de-DE" sz="1400" dirty="0"/>
          </a:p>
        </p:txBody>
      </p:sp>
      <p:grpSp>
        <p:nvGrpSpPr>
          <p:cNvPr id="8" name="Group 7"/>
          <p:cNvGrpSpPr/>
          <p:nvPr/>
        </p:nvGrpSpPr>
        <p:grpSpPr>
          <a:xfrm>
            <a:off x="1907704" y="1154036"/>
            <a:ext cx="4989137" cy="4651228"/>
            <a:chOff x="1887119" y="1154036"/>
            <a:chExt cx="5369762" cy="5294214"/>
          </a:xfrm>
        </p:grpSpPr>
        <p:sp>
          <p:nvSpPr>
            <p:cNvPr id="20" name="Rectangle 19"/>
            <p:cNvSpPr/>
            <p:nvPr/>
          </p:nvSpPr>
          <p:spPr>
            <a:xfrm>
              <a:off x="3214104" y="4258491"/>
              <a:ext cx="2716433" cy="391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1" name="Straight Connector 20"/>
            <p:cNvCxnSpPr>
              <a:cxnSpLocks noChangeShapeType="1"/>
            </p:cNvCxnSpPr>
            <p:nvPr/>
          </p:nvCxnSpPr>
          <p:spPr bwMode="auto">
            <a:xfrm flipH="1">
              <a:off x="3601223" y="2611438"/>
              <a:ext cx="1464490" cy="42069"/>
            </a:xfrm>
            <a:prstGeom prst="line">
              <a:avLst/>
            </a:prstGeom>
            <a:noFill/>
            <a:ln w="57150">
              <a:solidFill>
                <a:srgbClr val="FF0000"/>
              </a:solidFill>
              <a:prstDash val="sysDash"/>
              <a:round/>
              <a:headEnd type="oval" w="med" len="med"/>
              <a:tailEnd type="oval"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flipH="1">
              <a:off x="3601222" y="2159000"/>
              <a:ext cx="1281929" cy="452438"/>
            </a:xfrm>
            <a:prstGeom prst="line">
              <a:avLst/>
            </a:prstGeom>
            <a:noFill/>
            <a:ln w="57150">
              <a:solidFill>
                <a:srgbClr val="FF0000"/>
              </a:solidFill>
              <a:prstDash val="sysDash"/>
              <a:round/>
              <a:headEnd type="oval" w="med" len="med"/>
              <a:tailEnd type="oval"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p:cNvCxnSpPr>
            <p:nvPr/>
          </p:nvCxnSpPr>
          <p:spPr bwMode="auto">
            <a:xfrm flipV="1">
              <a:off x="3135086" y="2611438"/>
              <a:ext cx="466136" cy="1332707"/>
            </a:xfrm>
            <a:prstGeom prst="line">
              <a:avLst/>
            </a:prstGeom>
            <a:noFill/>
            <a:ln w="57150">
              <a:solidFill>
                <a:srgbClr val="FF0000"/>
              </a:solidFill>
              <a:prstDash val="sysDash"/>
              <a:round/>
              <a:headEnd type="oval" w="med" len="med"/>
              <a:tailEnd type="oval"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p:cNvCxnSpPr>
            <p:nvPr/>
          </p:nvCxnSpPr>
          <p:spPr bwMode="auto">
            <a:xfrm flipV="1">
              <a:off x="3214104" y="2611438"/>
              <a:ext cx="380612" cy="465593"/>
            </a:xfrm>
            <a:prstGeom prst="line">
              <a:avLst/>
            </a:prstGeom>
            <a:noFill/>
            <a:ln w="57150">
              <a:solidFill>
                <a:srgbClr val="FF0000"/>
              </a:solidFill>
              <a:prstDash val="sysDash"/>
              <a:round/>
              <a:headEnd type="oval" w="med" len="med"/>
              <a:tailEnd type="oval"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25" name="Group 24"/>
            <p:cNvGrpSpPr/>
            <p:nvPr/>
          </p:nvGrpSpPr>
          <p:grpSpPr>
            <a:xfrm>
              <a:off x="1887119" y="1154036"/>
              <a:ext cx="5369762" cy="5294214"/>
              <a:chOff x="1887119" y="1154036"/>
              <a:chExt cx="5369762" cy="5294214"/>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7119" y="1154036"/>
                <a:ext cx="5369762" cy="5294214"/>
              </a:xfrm>
              <a:prstGeom prst="rect">
                <a:avLst/>
              </a:prstGeom>
            </p:spPr>
          </p:pic>
          <p:sp>
            <p:nvSpPr>
              <p:cNvPr id="27" name="Rectangle 26"/>
              <p:cNvSpPr/>
              <p:nvPr/>
            </p:nvSpPr>
            <p:spPr>
              <a:xfrm>
                <a:off x="3214104" y="4258491"/>
                <a:ext cx="2716433" cy="391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9" name="Straight Connector 28"/>
            <p:cNvCxnSpPr>
              <a:cxnSpLocks noChangeShapeType="1"/>
            </p:cNvCxnSpPr>
            <p:nvPr/>
          </p:nvCxnSpPr>
          <p:spPr bwMode="auto">
            <a:xfrm flipH="1">
              <a:off x="3182319" y="2790604"/>
              <a:ext cx="2129697" cy="1210782"/>
            </a:xfrm>
            <a:prstGeom prst="line">
              <a:avLst/>
            </a:prstGeom>
            <a:noFill/>
            <a:ln w="57150">
              <a:solidFill>
                <a:srgbClr val="FF0000"/>
              </a:solidFill>
              <a:prstDash val="sysDash"/>
              <a:round/>
              <a:headEnd type="oval" w="med" len="med"/>
              <a:tailEnd type="oval"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29"/>
            <p:cNvCxnSpPr>
              <a:cxnSpLocks noChangeShapeType="1"/>
            </p:cNvCxnSpPr>
            <p:nvPr/>
          </p:nvCxnSpPr>
          <p:spPr bwMode="auto">
            <a:xfrm flipH="1" flipV="1">
              <a:off x="3112090" y="4078576"/>
              <a:ext cx="1770672" cy="1359525"/>
            </a:xfrm>
            <a:prstGeom prst="line">
              <a:avLst/>
            </a:prstGeom>
            <a:noFill/>
            <a:ln w="57150">
              <a:solidFill>
                <a:srgbClr val="FF0000"/>
              </a:solidFill>
              <a:prstDash val="sysDash"/>
              <a:round/>
              <a:headEnd type="oval" w="med" len="med"/>
              <a:tailEnd type="oval"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p:cNvCxnSpPr>
              <a:cxnSpLocks noChangeShapeType="1"/>
            </p:cNvCxnSpPr>
            <p:nvPr/>
          </p:nvCxnSpPr>
          <p:spPr bwMode="auto">
            <a:xfrm flipH="1">
              <a:off x="4882762" y="2782010"/>
              <a:ext cx="420682" cy="2656091"/>
            </a:xfrm>
            <a:prstGeom prst="line">
              <a:avLst/>
            </a:prstGeom>
            <a:noFill/>
            <a:ln w="57150">
              <a:solidFill>
                <a:srgbClr val="FF0000"/>
              </a:solidFill>
              <a:prstDash val="sysDash"/>
              <a:round/>
              <a:headEnd type="oval" w="med" len="med"/>
              <a:tailEnd type="oval"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Connector 32"/>
            <p:cNvCxnSpPr>
              <a:cxnSpLocks noChangeShapeType="1"/>
            </p:cNvCxnSpPr>
            <p:nvPr/>
          </p:nvCxnSpPr>
          <p:spPr bwMode="auto">
            <a:xfrm flipH="1">
              <a:off x="3112091" y="2772716"/>
              <a:ext cx="375596" cy="1270083"/>
            </a:xfrm>
            <a:prstGeom prst="line">
              <a:avLst/>
            </a:prstGeom>
            <a:noFill/>
            <a:ln w="57150">
              <a:solidFill>
                <a:srgbClr val="FF0000"/>
              </a:solidFill>
              <a:prstDash val="sysDash"/>
              <a:round/>
              <a:headEnd type="oval" w="med" len="med"/>
              <a:tailEnd type="oval"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Connector 33"/>
            <p:cNvCxnSpPr>
              <a:cxnSpLocks noChangeShapeType="1"/>
            </p:cNvCxnSpPr>
            <p:nvPr/>
          </p:nvCxnSpPr>
          <p:spPr bwMode="auto">
            <a:xfrm>
              <a:off x="3487688" y="2772716"/>
              <a:ext cx="1412959" cy="2683274"/>
            </a:xfrm>
            <a:prstGeom prst="line">
              <a:avLst/>
            </a:prstGeom>
            <a:noFill/>
            <a:ln w="57150">
              <a:solidFill>
                <a:srgbClr val="FF0000"/>
              </a:solidFill>
              <a:prstDash val="sysDash"/>
              <a:round/>
              <a:headEnd type="oval" w="med" len="med"/>
              <a:tailEnd type="oval"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pic>
        <p:nvPicPr>
          <p:cNvPr id="5" name="Picture 4"/>
          <p:cNvPicPr>
            <a:picLocks noChangeAspect="1"/>
          </p:cNvPicPr>
          <p:nvPr/>
        </p:nvPicPr>
        <p:blipFill>
          <a:blip r:embed="rId4"/>
          <a:stretch>
            <a:fillRect/>
          </a:stretch>
        </p:blipFill>
        <p:spPr>
          <a:xfrm>
            <a:off x="539552" y="1196752"/>
            <a:ext cx="1736378" cy="973212"/>
          </a:xfrm>
          <a:prstGeom prst="rect">
            <a:avLst/>
          </a:prstGeom>
        </p:spPr>
      </p:pic>
      <p:pic>
        <p:nvPicPr>
          <p:cNvPr id="36" name="Picture 35"/>
          <p:cNvPicPr>
            <a:picLocks noChangeAspect="1"/>
          </p:cNvPicPr>
          <p:nvPr/>
        </p:nvPicPr>
        <p:blipFill>
          <a:blip r:embed="rId5"/>
          <a:stretch>
            <a:fillRect/>
          </a:stretch>
        </p:blipFill>
        <p:spPr>
          <a:xfrm>
            <a:off x="6516216" y="980728"/>
            <a:ext cx="1090814" cy="1224136"/>
          </a:xfrm>
          <a:prstGeom prst="rect">
            <a:avLst/>
          </a:prstGeom>
        </p:spPr>
      </p:pic>
      <p:pic>
        <p:nvPicPr>
          <p:cNvPr id="37" name="Picture 36"/>
          <p:cNvPicPr>
            <a:picLocks noChangeAspect="1"/>
          </p:cNvPicPr>
          <p:nvPr/>
        </p:nvPicPr>
        <p:blipFill>
          <a:blip r:embed="rId6">
            <a:clrChange>
              <a:clrFrom>
                <a:srgbClr val="FCFCFC"/>
              </a:clrFrom>
              <a:clrTo>
                <a:srgbClr val="FCFCFC">
                  <a:alpha val="0"/>
                </a:srgbClr>
              </a:clrTo>
            </a:clrChange>
          </a:blip>
          <a:stretch>
            <a:fillRect/>
          </a:stretch>
        </p:blipFill>
        <p:spPr>
          <a:xfrm>
            <a:off x="62786" y="3573016"/>
            <a:ext cx="1772910" cy="1152128"/>
          </a:xfrm>
          <a:prstGeom prst="rect">
            <a:avLst/>
          </a:prstGeom>
        </p:spPr>
      </p:pic>
      <p:pic>
        <p:nvPicPr>
          <p:cNvPr id="38" name="Grafik 8" descr="Tpx2RGB.gif"/>
          <p:cNvPicPr>
            <a:picLocks noChangeAspect="1"/>
          </p:cNvPicPr>
          <p:nvPr/>
        </p:nvPicPr>
        <p:blipFill>
          <a:blip r:embed="rId7"/>
          <a:stretch>
            <a:fillRect/>
          </a:stretch>
        </p:blipFill>
        <p:spPr>
          <a:xfrm>
            <a:off x="4311352" y="5832648"/>
            <a:ext cx="980728" cy="980728"/>
          </a:xfrm>
          <a:prstGeom prst="rect">
            <a:avLst/>
          </a:prstGeom>
          <a:ln>
            <a:solidFill>
              <a:schemeClr val="bg1">
                <a:lumMod val="75000"/>
              </a:schemeClr>
            </a:solidFill>
          </a:ln>
        </p:spPr>
      </p:pic>
    </p:spTree>
    <p:extLst>
      <p:ext uri="{BB962C8B-B14F-4D97-AF65-F5344CB8AC3E}">
        <p14:creationId xmlns:p14="http://schemas.microsoft.com/office/powerpoint/2010/main" val="21703632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1835697" y="3910129"/>
            <a:ext cx="2217598" cy="734623"/>
            <a:chOff x="1869300" y="4077072"/>
            <a:chExt cx="2270652" cy="1028472"/>
          </a:xfrm>
          <a:solidFill>
            <a:srgbClr val="33CC66"/>
          </a:solidFill>
        </p:grpSpPr>
        <p:sp>
          <p:nvSpPr>
            <p:cNvPr id="40" name="Parallelogram 39"/>
            <p:cNvSpPr/>
            <p:nvPr/>
          </p:nvSpPr>
          <p:spPr>
            <a:xfrm flipV="1">
              <a:off x="1907704" y="4077072"/>
              <a:ext cx="2232248" cy="504056"/>
            </a:xfrm>
            <a:prstGeom prst="parallelogram">
              <a:avLst>
                <a:gd name="adj" fmla="val 9892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Parallelogram 40"/>
            <p:cNvSpPr/>
            <p:nvPr/>
          </p:nvSpPr>
          <p:spPr>
            <a:xfrm>
              <a:off x="1869300" y="4572744"/>
              <a:ext cx="2270652" cy="532800"/>
            </a:xfrm>
            <a:prstGeom prst="parallelogram">
              <a:avLst>
                <a:gd name="adj" fmla="val 9892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7384"/>
            <a:ext cx="8229600" cy="936104"/>
          </a:xfrm>
        </p:spPr>
        <p:txBody>
          <a:bodyPr>
            <a:normAutofit/>
          </a:bodyPr>
          <a:lstStyle/>
          <a:p>
            <a:r>
              <a:rPr lang="en-US" sz="3200" dirty="0" smtClean="0">
                <a:solidFill>
                  <a:srgbClr val="000000"/>
                </a:solidFill>
              </a:rPr>
              <a:t>Scientific</a:t>
            </a:r>
            <a:r>
              <a:rPr lang="en-US" sz="3600" dirty="0" smtClean="0">
                <a:solidFill>
                  <a:srgbClr val="000000"/>
                </a:solidFill>
              </a:rPr>
              <a:t> problem </a:t>
            </a:r>
            <a:endParaRPr lang="en-US" sz="3600" dirty="0">
              <a:solidFill>
                <a:srgbClr val="000000"/>
              </a:solidFill>
            </a:endParaRPr>
          </a:p>
        </p:txBody>
      </p:sp>
      <p:grpSp>
        <p:nvGrpSpPr>
          <p:cNvPr id="29" name="Group 28"/>
          <p:cNvGrpSpPr/>
          <p:nvPr/>
        </p:nvGrpSpPr>
        <p:grpSpPr>
          <a:xfrm>
            <a:off x="6516217" y="3904313"/>
            <a:ext cx="2160240" cy="720080"/>
            <a:chOff x="1907704" y="4077072"/>
            <a:chExt cx="2244657" cy="1008112"/>
          </a:xfrm>
          <a:solidFill>
            <a:srgbClr val="99CC33"/>
          </a:solidFill>
        </p:grpSpPr>
        <p:sp>
          <p:nvSpPr>
            <p:cNvPr id="30" name="Parallelogram 29"/>
            <p:cNvSpPr/>
            <p:nvPr/>
          </p:nvSpPr>
          <p:spPr>
            <a:xfrm flipV="1">
              <a:off x="1907704" y="4077072"/>
              <a:ext cx="2244656" cy="504056"/>
            </a:xfrm>
            <a:prstGeom prst="parallelogram">
              <a:avLst>
                <a:gd name="adj" fmla="val 98920"/>
              </a:avLst>
            </a:prstGeom>
            <a:solidFill>
              <a:srgbClr val="33CC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arallelogram 30"/>
            <p:cNvSpPr/>
            <p:nvPr/>
          </p:nvSpPr>
          <p:spPr>
            <a:xfrm>
              <a:off x="1917928" y="4581128"/>
              <a:ext cx="2234433" cy="504056"/>
            </a:xfrm>
            <a:prstGeom prst="parallelogram">
              <a:avLst>
                <a:gd name="adj" fmla="val 98920"/>
              </a:avLst>
            </a:prstGeom>
            <a:solidFill>
              <a:srgbClr val="33CC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7243615" y="2351782"/>
            <a:ext cx="928785" cy="369332"/>
          </a:xfrm>
          <a:prstGeom prst="rect">
            <a:avLst/>
          </a:prstGeom>
          <a:noFill/>
        </p:spPr>
        <p:txBody>
          <a:bodyPr wrap="none" rtlCol="0">
            <a:spAutoFit/>
          </a:bodyPr>
          <a:lstStyle/>
          <a:p>
            <a:r>
              <a:rPr lang="en-US" dirty="0">
                <a:solidFill>
                  <a:srgbClr val="000000"/>
                </a:solidFill>
              </a:rPr>
              <a:t>H</a:t>
            </a:r>
            <a:r>
              <a:rPr lang="en-US" dirty="0" smtClean="0">
                <a:solidFill>
                  <a:srgbClr val="000000"/>
                </a:solidFill>
              </a:rPr>
              <a:t>uman</a:t>
            </a:r>
            <a:endParaRPr lang="en-US" dirty="0">
              <a:solidFill>
                <a:srgbClr val="000000"/>
              </a:solidFill>
            </a:endParaRPr>
          </a:p>
        </p:txBody>
      </p:sp>
      <p:sp>
        <p:nvSpPr>
          <p:cNvPr id="21" name="TextBox 20"/>
          <p:cNvSpPr txBox="1"/>
          <p:nvPr/>
        </p:nvSpPr>
        <p:spPr>
          <a:xfrm>
            <a:off x="7138077" y="4129335"/>
            <a:ext cx="872918" cy="307777"/>
          </a:xfrm>
          <a:prstGeom prst="rect">
            <a:avLst/>
          </a:prstGeom>
          <a:noFill/>
        </p:spPr>
        <p:txBody>
          <a:bodyPr wrap="none" rtlCol="0">
            <a:spAutoFit/>
          </a:bodyPr>
          <a:lstStyle/>
          <a:p>
            <a:r>
              <a:rPr lang="en-US" sz="1400" b="1" dirty="0" smtClean="0">
                <a:solidFill>
                  <a:srgbClr val="000000"/>
                </a:solidFill>
              </a:rPr>
              <a:t>Imaging</a:t>
            </a:r>
            <a:endParaRPr lang="en-US" sz="1400" b="1" dirty="0">
              <a:solidFill>
                <a:srgbClr val="000000"/>
              </a:solidFill>
            </a:endParaRPr>
          </a:p>
        </p:txBody>
      </p:sp>
      <p:sp>
        <p:nvSpPr>
          <p:cNvPr id="39" name="Slide Number Placeholder 4"/>
          <p:cNvSpPr txBox="1">
            <a:spLocks/>
          </p:cNvSpPr>
          <p:nvPr/>
        </p:nvSpPr>
        <p:spPr>
          <a:xfrm>
            <a:off x="224408" y="6349280"/>
            <a:ext cx="459160" cy="2226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EFB47EF-924F-4041-885F-FCD1BE3FD8D0}" type="slidenum">
              <a:rPr lang="de-DE" sz="1400" smtClean="0"/>
              <a:pPr>
                <a:defRPr/>
              </a:pPr>
              <a:t>6</a:t>
            </a:fld>
            <a:endParaRPr lang="de-DE" sz="1400" dirty="0"/>
          </a:p>
        </p:txBody>
      </p:sp>
      <p:sp>
        <p:nvSpPr>
          <p:cNvPr id="51" name="TextBox 50"/>
          <p:cNvSpPr txBox="1"/>
          <p:nvPr/>
        </p:nvSpPr>
        <p:spPr>
          <a:xfrm>
            <a:off x="2494312" y="4149080"/>
            <a:ext cx="872918" cy="307777"/>
          </a:xfrm>
          <a:prstGeom prst="rect">
            <a:avLst/>
          </a:prstGeom>
          <a:noFill/>
        </p:spPr>
        <p:txBody>
          <a:bodyPr wrap="none" rtlCol="0">
            <a:spAutoFit/>
          </a:bodyPr>
          <a:lstStyle/>
          <a:p>
            <a:r>
              <a:rPr lang="en-US" sz="1400" b="1" dirty="0" smtClean="0">
                <a:solidFill>
                  <a:srgbClr val="000000"/>
                </a:solidFill>
              </a:rPr>
              <a:t>Imaging</a:t>
            </a:r>
            <a:endParaRPr lang="en-US" sz="1400" b="1" dirty="0">
              <a:solidFill>
                <a:srgbClr val="000000"/>
              </a:solidFill>
            </a:endParaRPr>
          </a:p>
        </p:txBody>
      </p:sp>
      <p:sp>
        <p:nvSpPr>
          <p:cNvPr id="52" name="TextBox 51"/>
          <p:cNvSpPr txBox="1"/>
          <p:nvPr/>
        </p:nvSpPr>
        <p:spPr>
          <a:xfrm>
            <a:off x="2549529" y="2342490"/>
            <a:ext cx="582311" cy="369332"/>
          </a:xfrm>
          <a:prstGeom prst="rect">
            <a:avLst/>
          </a:prstGeom>
          <a:noFill/>
        </p:spPr>
        <p:txBody>
          <a:bodyPr wrap="none" rtlCol="0">
            <a:spAutoFit/>
          </a:bodyPr>
          <a:lstStyle/>
          <a:p>
            <a:r>
              <a:rPr lang="en-US" dirty="0" smtClean="0">
                <a:solidFill>
                  <a:srgbClr val="000000"/>
                </a:solidFill>
              </a:rPr>
              <a:t>Cell</a:t>
            </a:r>
            <a:endParaRPr lang="en-US" dirty="0">
              <a:solidFill>
                <a:srgbClr val="000000"/>
              </a:solidFill>
            </a:endParaRPr>
          </a:p>
        </p:txBody>
      </p:sp>
      <p:grpSp>
        <p:nvGrpSpPr>
          <p:cNvPr id="34" name="Group 33"/>
          <p:cNvGrpSpPr/>
          <p:nvPr/>
        </p:nvGrpSpPr>
        <p:grpSpPr>
          <a:xfrm>
            <a:off x="4073217" y="3918513"/>
            <a:ext cx="2217598" cy="734623"/>
            <a:chOff x="1869300" y="4077072"/>
            <a:chExt cx="2270652" cy="1028472"/>
          </a:xfrm>
          <a:solidFill>
            <a:srgbClr val="33CC66"/>
          </a:solidFill>
        </p:grpSpPr>
        <p:sp>
          <p:nvSpPr>
            <p:cNvPr id="35" name="Parallelogram 34"/>
            <p:cNvSpPr/>
            <p:nvPr/>
          </p:nvSpPr>
          <p:spPr>
            <a:xfrm flipV="1">
              <a:off x="1907704" y="4077072"/>
              <a:ext cx="2232248" cy="504056"/>
            </a:xfrm>
            <a:prstGeom prst="parallelogram">
              <a:avLst>
                <a:gd name="adj" fmla="val 9892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Parallelogram 35"/>
            <p:cNvSpPr/>
            <p:nvPr/>
          </p:nvSpPr>
          <p:spPr>
            <a:xfrm>
              <a:off x="1869300" y="4572744"/>
              <a:ext cx="2270652" cy="532800"/>
            </a:xfrm>
            <a:prstGeom prst="parallelogram">
              <a:avLst>
                <a:gd name="adj" fmla="val 9892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4824888" y="4129335"/>
            <a:ext cx="872918" cy="307777"/>
          </a:xfrm>
          <a:prstGeom prst="rect">
            <a:avLst/>
          </a:prstGeom>
          <a:noFill/>
        </p:spPr>
        <p:txBody>
          <a:bodyPr wrap="none" rtlCol="0">
            <a:spAutoFit/>
          </a:bodyPr>
          <a:lstStyle/>
          <a:p>
            <a:r>
              <a:rPr lang="en-US" sz="1400" b="1" dirty="0" smtClean="0">
                <a:solidFill>
                  <a:srgbClr val="000000"/>
                </a:solidFill>
              </a:rPr>
              <a:t>Imaging</a:t>
            </a:r>
            <a:endParaRPr lang="en-US" sz="1400" b="1" dirty="0">
              <a:solidFill>
                <a:srgbClr val="000000"/>
              </a:solidFill>
            </a:endParaRPr>
          </a:p>
        </p:txBody>
      </p:sp>
      <p:sp>
        <p:nvSpPr>
          <p:cNvPr id="53" name="TextBox 52"/>
          <p:cNvSpPr txBox="1"/>
          <p:nvPr/>
        </p:nvSpPr>
        <p:spPr>
          <a:xfrm>
            <a:off x="4956068" y="2342490"/>
            <a:ext cx="877501" cy="369332"/>
          </a:xfrm>
          <a:prstGeom prst="rect">
            <a:avLst/>
          </a:prstGeom>
          <a:noFill/>
        </p:spPr>
        <p:txBody>
          <a:bodyPr wrap="none" rtlCol="0">
            <a:spAutoFit/>
          </a:bodyPr>
          <a:lstStyle/>
          <a:p>
            <a:r>
              <a:rPr lang="en-US" dirty="0">
                <a:solidFill>
                  <a:srgbClr val="000000"/>
                </a:solidFill>
              </a:rPr>
              <a:t>M</a:t>
            </a:r>
            <a:r>
              <a:rPr lang="en-US" dirty="0" smtClean="0">
                <a:solidFill>
                  <a:srgbClr val="000000"/>
                </a:solidFill>
              </a:rPr>
              <a:t>ouse</a:t>
            </a:r>
            <a:endParaRPr lang="en-US" dirty="0">
              <a:solidFill>
                <a:srgbClr val="000000"/>
              </a:solidFill>
            </a:endParaRPr>
          </a:p>
        </p:txBody>
      </p:sp>
      <p:sp>
        <p:nvSpPr>
          <p:cNvPr id="54" name="TextBox 53"/>
          <p:cNvSpPr txBox="1"/>
          <p:nvPr/>
        </p:nvSpPr>
        <p:spPr>
          <a:xfrm>
            <a:off x="1707163" y="2852936"/>
            <a:ext cx="2511132" cy="830997"/>
          </a:xfrm>
          <a:prstGeom prst="rect">
            <a:avLst/>
          </a:prstGeom>
          <a:noFill/>
        </p:spPr>
        <p:txBody>
          <a:bodyPr wrap="square" rtlCol="0">
            <a:spAutoFit/>
          </a:bodyPr>
          <a:lstStyle/>
          <a:p>
            <a:pPr marL="285750" indent="-285750">
              <a:buFont typeface="Wingdings" charset="2"/>
              <a:buChar char="ü"/>
            </a:pPr>
            <a:r>
              <a:rPr lang="en-US" sz="1600" dirty="0">
                <a:latin typeface="Gill Sans"/>
                <a:cs typeface="Gill Sans"/>
              </a:rPr>
              <a:t>C</a:t>
            </a:r>
            <a:r>
              <a:rPr lang="en-US" sz="1600" dirty="0" smtClean="0">
                <a:latin typeface="Gill Sans"/>
                <a:cs typeface="Gill Sans"/>
              </a:rPr>
              <a:t>ellular </a:t>
            </a:r>
            <a:r>
              <a:rPr lang="en-US" sz="1600" dirty="0" smtClean="0">
                <a:solidFill>
                  <a:srgbClr val="008000"/>
                </a:solidFill>
                <a:latin typeface="Gill Sans"/>
                <a:cs typeface="Gill Sans"/>
              </a:rPr>
              <a:t>phenotype</a:t>
            </a:r>
          </a:p>
          <a:p>
            <a:pPr marL="285750" indent="-285750">
              <a:buFont typeface="Wingdings" charset="2"/>
              <a:buChar char="ü"/>
            </a:pPr>
            <a:r>
              <a:rPr lang="en-US" sz="1600" dirty="0">
                <a:latin typeface="Gill Sans"/>
                <a:cs typeface="Gill Sans"/>
              </a:rPr>
              <a:t>Genetic information</a:t>
            </a:r>
          </a:p>
          <a:p>
            <a:pPr marL="285750" indent="-285750">
              <a:buFont typeface="Wingdings" charset="2"/>
              <a:buChar char="ü"/>
            </a:pPr>
            <a:r>
              <a:rPr lang="en-US" sz="1600" dirty="0" smtClean="0">
                <a:latin typeface="Gill Sans"/>
                <a:cs typeface="Gill Sans"/>
              </a:rPr>
              <a:t>Molecular mechanism</a:t>
            </a:r>
            <a:endParaRPr lang="en-US" sz="1600" dirty="0">
              <a:latin typeface="Gill Sans"/>
              <a:cs typeface="Gill Sans"/>
            </a:endParaRPr>
          </a:p>
        </p:txBody>
      </p:sp>
      <p:sp>
        <p:nvSpPr>
          <p:cNvPr id="55" name="TextBox 54"/>
          <p:cNvSpPr txBox="1"/>
          <p:nvPr/>
        </p:nvSpPr>
        <p:spPr>
          <a:xfrm>
            <a:off x="4109749" y="2852936"/>
            <a:ext cx="2133918" cy="584776"/>
          </a:xfrm>
          <a:prstGeom prst="rect">
            <a:avLst/>
          </a:prstGeom>
          <a:noFill/>
        </p:spPr>
        <p:txBody>
          <a:bodyPr wrap="none" rtlCol="0">
            <a:spAutoFit/>
          </a:bodyPr>
          <a:lstStyle/>
          <a:p>
            <a:pPr marL="285750" indent="-285750">
              <a:buFont typeface="Wingdings" charset="2"/>
              <a:buChar char="ü"/>
            </a:pPr>
            <a:r>
              <a:rPr lang="en-US" sz="1600" dirty="0" smtClean="0">
                <a:latin typeface="Gill Sans"/>
                <a:cs typeface="Gill Sans"/>
              </a:rPr>
              <a:t>Tissue </a:t>
            </a:r>
            <a:r>
              <a:rPr lang="en-US" sz="1600" dirty="0" smtClean="0">
                <a:solidFill>
                  <a:srgbClr val="008000"/>
                </a:solidFill>
                <a:latin typeface="Gill Sans"/>
                <a:cs typeface="Gill Sans"/>
              </a:rPr>
              <a:t>phenotype</a:t>
            </a:r>
          </a:p>
          <a:p>
            <a:pPr marL="285750" indent="-285750">
              <a:buFont typeface="Wingdings" charset="2"/>
              <a:buChar char="ü"/>
            </a:pPr>
            <a:r>
              <a:rPr lang="en-US" sz="1600" dirty="0">
                <a:latin typeface="Gill Sans"/>
                <a:cs typeface="Gill Sans"/>
              </a:rPr>
              <a:t>Genetic </a:t>
            </a:r>
            <a:r>
              <a:rPr lang="en-US" sz="1600" dirty="0" smtClean="0">
                <a:latin typeface="Gill Sans"/>
                <a:cs typeface="Gill Sans"/>
              </a:rPr>
              <a:t>information</a:t>
            </a:r>
            <a:endParaRPr lang="en-US" sz="1600" dirty="0">
              <a:latin typeface="Gill Sans"/>
              <a:cs typeface="Gill Sans"/>
            </a:endParaRPr>
          </a:p>
        </p:txBody>
      </p:sp>
      <p:sp>
        <p:nvSpPr>
          <p:cNvPr id="56" name="TextBox 55"/>
          <p:cNvSpPr txBox="1"/>
          <p:nvPr/>
        </p:nvSpPr>
        <p:spPr>
          <a:xfrm>
            <a:off x="6675715" y="2852936"/>
            <a:ext cx="1928733" cy="338554"/>
          </a:xfrm>
          <a:prstGeom prst="rect">
            <a:avLst/>
          </a:prstGeom>
          <a:noFill/>
        </p:spPr>
        <p:txBody>
          <a:bodyPr wrap="none" rtlCol="0">
            <a:spAutoFit/>
          </a:bodyPr>
          <a:lstStyle/>
          <a:p>
            <a:pPr marL="285750" indent="-285750">
              <a:buFont typeface="Wingdings" charset="2"/>
              <a:buChar char="ü"/>
            </a:pPr>
            <a:r>
              <a:rPr lang="en-US" sz="1600" dirty="0" smtClean="0">
                <a:latin typeface="Gill Sans"/>
                <a:cs typeface="Gill Sans"/>
              </a:rPr>
              <a:t>Tissue </a:t>
            </a:r>
            <a:r>
              <a:rPr lang="en-US" sz="1600" dirty="0" smtClean="0">
                <a:solidFill>
                  <a:srgbClr val="008000"/>
                </a:solidFill>
                <a:latin typeface="Gill Sans"/>
                <a:cs typeface="Gill Sans"/>
              </a:rPr>
              <a:t>phenotype</a:t>
            </a:r>
          </a:p>
        </p:txBody>
      </p:sp>
      <p:sp>
        <p:nvSpPr>
          <p:cNvPr id="3" name="TextBox 2"/>
          <p:cNvSpPr txBox="1"/>
          <p:nvPr/>
        </p:nvSpPr>
        <p:spPr>
          <a:xfrm>
            <a:off x="467544" y="5085184"/>
            <a:ext cx="8352928" cy="646331"/>
          </a:xfrm>
          <a:prstGeom prst="rect">
            <a:avLst/>
          </a:prstGeom>
          <a:noFill/>
          <a:ln>
            <a:solidFill>
              <a:schemeClr val="accent5"/>
            </a:solidFill>
          </a:ln>
        </p:spPr>
        <p:txBody>
          <a:bodyPr wrap="square" rtlCol="0">
            <a:spAutoFit/>
          </a:bodyPr>
          <a:lstStyle/>
          <a:p>
            <a:pPr algn="ctr"/>
            <a:r>
              <a:rPr lang="en-US" b="1" dirty="0" smtClean="0"/>
              <a:t>By linking these three different types of data sets, we can better understand diseases, </a:t>
            </a:r>
            <a:r>
              <a:rPr lang="en-US" b="1" dirty="0" smtClean="0">
                <a:solidFill>
                  <a:srgbClr val="000000"/>
                </a:solidFill>
              </a:rPr>
              <a:t>predict </a:t>
            </a:r>
            <a:r>
              <a:rPr lang="en-US" b="1" dirty="0">
                <a:solidFill>
                  <a:srgbClr val="000000"/>
                </a:solidFill>
              </a:rPr>
              <a:t>novel drug targets and </a:t>
            </a:r>
            <a:r>
              <a:rPr lang="en-US" b="1" dirty="0" smtClean="0">
                <a:solidFill>
                  <a:srgbClr val="000000"/>
                </a:solidFill>
              </a:rPr>
              <a:t>biomarkers</a:t>
            </a:r>
            <a:r>
              <a:rPr lang="en-US" b="1" dirty="0" smtClean="0"/>
              <a:t> </a:t>
            </a:r>
            <a:endParaRPr lang="en-US" b="1" dirty="0"/>
          </a:p>
        </p:txBody>
      </p:sp>
      <p:pic>
        <p:nvPicPr>
          <p:cNvPr id="4" name="Picture 3"/>
          <p:cNvPicPr>
            <a:picLocks noChangeAspect="1"/>
          </p:cNvPicPr>
          <p:nvPr/>
        </p:nvPicPr>
        <p:blipFill>
          <a:blip r:embed="rId3"/>
          <a:stretch>
            <a:fillRect/>
          </a:stretch>
        </p:blipFill>
        <p:spPr>
          <a:xfrm>
            <a:off x="7153594" y="1124744"/>
            <a:ext cx="1090814" cy="1224136"/>
          </a:xfrm>
          <a:prstGeom prst="rect">
            <a:avLst/>
          </a:prstGeom>
        </p:spPr>
      </p:pic>
      <p:pic>
        <p:nvPicPr>
          <p:cNvPr id="6" name="Picture 5"/>
          <p:cNvPicPr>
            <a:picLocks noChangeAspect="1"/>
          </p:cNvPicPr>
          <p:nvPr/>
        </p:nvPicPr>
        <p:blipFill>
          <a:blip r:embed="rId4"/>
          <a:stretch>
            <a:fillRect/>
          </a:stretch>
        </p:blipFill>
        <p:spPr>
          <a:xfrm>
            <a:off x="4383266" y="1196752"/>
            <a:ext cx="1772910" cy="1152128"/>
          </a:xfrm>
          <a:prstGeom prst="rect">
            <a:avLst/>
          </a:prstGeom>
        </p:spPr>
      </p:pic>
      <p:pic>
        <p:nvPicPr>
          <p:cNvPr id="32" name="Grafik 8" descr="Tpx2RGB.gif"/>
          <p:cNvPicPr>
            <a:picLocks noChangeAspect="1"/>
          </p:cNvPicPr>
          <p:nvPr/>
        </p:nvPicPr>
        <p:blipFill>
          <a:blip r:embed="rId5"/>
          <a:stretch>
            <a:fillRect/>
          </a:stretch>
        </p:blipFill>
        <p:spPr>
          <a:xfrm>
            <a:off x="2267744" y="1124744"/>
            <a:ext cx="1216736" cy="1216736"/>
          </a:xfrm>
          <a:prstGeom prst="rect">
            <a:avLst/>
          </a:prstGeom>
          <a:ln>
            <a:solidFill>
              <a:schemeClr val="bg1">
                <a:lumMod val="75000"/>
              </a:schemeClr>
            </a:solidFill>
          </a:ln>
        </p:spPr>
      </p:pic>
      <p:pic>
        <p:nvPicPr>
          <p:cNvPr id="33" name="Picture 32"/>
          <p:cNvPicPr>
            <a:picLocks noChangeAspect="1"/>
          </p:cNvPicPr>
          <p:nvPr/>
        </p:nvPicPr>
        <p:blipFill>
          <a:blip r:embed="rId6"/>
          <a:stretch>
            <a:fillRect/>
          </a:stretch>
        </p:blipFill>
        <p:spPr>
          <a:xfrm>
            <a:off x="345380" y="2891845"/>
            <a:ext cx="1340842" cy="751520"/>
          </a:xfrm>
          <a:prstGeom prst="rect">
            <a:avLst/>
          </a:prstGeom>
        </p:spPr>
      </p:pic>
      <p:sp>
        <p:nvSpPr>
          <p:cNvPr id="37" name="TextBox 36"/>
          <p:cNvSpPr txBox="1"/>
          <p:nvPr/>
        </p:nvSpPr>
        <p:spPr>
          <a:xfrm>
            <a:off x="467544" y="3645024"/>
            <a:ext cx="1070012" cy="369332"/>
          </a:xfrm>
          <a:prstGeom prst="rect">
            <a:avLst/>
          </a:prstGeom>
          <a:noFill/>
        </p:spPr>
        <p:txBody>
          <a:bodyPr wrap="none" rtlCol="0">
            <a:spAutoFit/>
          </a:bodyPr>
          <a:lstStyle/>
          <a:p>
            <a:r>
              <a:rPr lang="en-US" dirty="0" smtClean="0">
                <a:solidFill>
                  <a:srgbClr val="000000"/>
                </a:solidFill>
              </a:rPr>
              <a:t>Genome</a:t>
            </a:r>
            <a:endParaRPr lang="en-US" dirty="0">
              <a:solidFill>
                <a:srgbClr val="000000"/>
              </a:solidFill>
            </a:endParaRPr>
          </a:p>
        </p:txBody>
      </p:sp>
    </p:spTree>
    <p:extLst>
      <p:ext uri="{BB962C8B-B14F-4D97-AF65-F5344CB8AC3E}">
        <p14:creationId xmlns:p14="http://schemas.microsoft.com/office/powerpoint/2010/main" val="3121877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03040" y="1609055"/>
            <a:ext cx="813394" cy="1099978"/>
          </a:xfrm>
          <a:prstGeom prst="rect">
            <a:avLst/>
          </a:prstGeom>
        </p:spPr>
      </p:pic>
      <p:sp>
        <p:nvSpPr>
          <p:cNvPr id="2" name="Title 1"/>
          <p:cNvSpPr>
            <a:spLocks noGrp="1"/>
          </p:cNvSpPr>
          <p:nvPr>
            <p:ph type="title"/>
          </p:nvPr>
        </p:nvSpPr>
        <p:spPr>
          <a:xfrm>
            <a:off x="467544" y="116632"/>
            <a:ext cx="8229600" cy="1008112"/>
          </a:xfrm>
        </p:spPr>
        <p:txBody>
          <a:bodyPr>
            <a:noAutofit/>
          </a:bodyPr>
          <a:lstStyle/>
          <a:p>
            <a:r>
              <a:rPr lang="en-US" sz="3200" dirty="0" smtClean="0"/>
              <a:t>To compare and integrate image data we need interoperable standards</a:t>
            </a:r>
            <a:endParaRPr lang="en-US" sz="3200" dirty="0"/>
          </a:p>
        </p:txBody>
      </p:sp>
      <p:pic>
        <p:nvPicPr>
          <p:cNvPr id="4" name="Picture 3"/>
          <p:cNvPicPr>
            <a:picLocks noChangeAspect="1"/>
          </p:cNvPicPr>
          <p:nvPr/>
        </p:nvPicPr>
        <p:blipFill>
          <a:blip r:embed="rId4"/>
          <a:stretch>
            <a:fillRect/>
          </a:stretch>
        </p:blipFill>
        <p:spPr>
          <a:xfrm flipH="1">
            <a:off x="3231232" y="1969095"/>
            <a:ext cx="697511" cy="304912"/>
          </a:xfrm>
          <a:prstGeom prst="rect">
            <a:avLst/>
          </a:prstGeom>
        </p:spPr>
      </p:pic>
      <p:pic>
        <p:nvPicPr>
          <p:cNvPr id="5" name="Picture 4"/>
          <p:cNvPicPr>
            <a:picLocks noChangeAspect="1"/>
          </p:cNvPicPr>
          <p:nvPr/>
        </p:nvPicPr>
        <p:blipFill>
          <a:blip r:embed="rId5"/>
          <a:stretch>
            <a:fillRect/>
          </a:stretch>
        </p:blipFill>
        <p:spPr>
          <a:xfrm flipH="1">
            <a:off x="2439144" y="1465039"/>
            <a:ext cx="779441" cy="583828"/>
          </a:xfrm>
          <a:prstGeom prst="rect">
            <a:avLst/>
          </a:prstGeom>
        </p:spPr>
      </p:pic>
      <p:sp>
        <p:nvSpPr>
          <p:cNvPr id="7" name="TextBox 6"/>
          <p:cNvSpPr txBox="1"/>
          <p:nvPr/>
        </p:nvSpPr>
        <p:spPr>
          <a:xfrm>
            <a:off x="2367136" y="2257127"/>
            <a:ext cx="967332" cy="369332"/>
          </a:xfrm>
          <a:prstGeom prst="rect">
            <a:avLst/>
          </a:prstGeom>
          <a:noFill/>
          <a:ln>
            <a:noFill/>
          </a:ln>
        </p:spPr>
        <p:txBody>
          <a:bodyPr wrap="none" rtlCol="0">
            <a:spAutoFit/>
          </a:bodyPr>
          <a:lstStyle/>
          <a:p>
            <a:r>
              <a:rPr lang="en-US" dirty="0" smtClean="0"/>
              <a:t>Sample</a:t>
            </a:r>
            <a:endParaRPr lang="en-US" dirty="0"/>
          </a:p>
        </p:txBody>
      </p:sp>
      <p:sp>
        <p:nvSpPr>
          <p:cNvPr id="8" name="TextBox 7"/>
          <p:cNvSpPr txBox="1"/>
          <p:nvPr/>
        </p:nvSpPr>
        <p:spPr>
          <a:xfrm>
            <a:off x="5967536" y="2401143"/>
            <a:ext cx="826080" cy="369332"/>
          </a:xfrm>
          <a:prstGeom prst="rect">
            <a:avLst/>
          </a:prstGeom>
          <a:noFill/>
          <a:ln>
            <a:noFill/>
          </a:ln>
        </p:spPr>
        <p:txBody>
          <a:bodyPr wrap="none" rtlCol="0">
            <a:spAutoFit/>
          </a:bodyPr>
          <a:lstStyle/>
          <a:p>
            <a:r>
              <a:rPr lang="en-US" dirty="0" smtClean="0"/>
              <a:t>Assay</a:t>
            </a:r>
            <a:endParaRPr lang="en-US" dirty="0"/>
          </a:p>
        </p:txBody>
      </p:sp>
      <p:pic>
        <p:nvPicPr>
          <p:cNvPr id="9" name="Picture 8"/>
          <p:cNvPicPr>
            <a:picLocks noChangeAspect="1"/>
          </p:cNvPicPr>
          <p:nvPr/>
        </p:nvPicPr>
        <p:blipFill>
          <a:blip r:embed="rId6"/>
          <a:stretch>
            <a:fillRect/>
          </a:stretch>
        </p:blipFill>
        <p:spPr>
          <a:xfrm>
            <a:off x="5823520" y="1465039"/>
            <a:ext cx="1012964" cy="926755"/>
          </a:xfrm>
          <a:prstGeom prst="rect">
            <a:avLst/>
          </a:prstGeom>
        </p:spPr>
      </p:pic>
      <p:cxnSp>
        <p:nvCxnSpPr>
          <p:cNvPr id="13" name="Straight Arrow Connector 12"/>
          <p:cNvCxnSpPr/>
          <p:nvPr/>
        </p:nvCxnSpPr>
        <p:spPr>
          <a:xfrm>
            <a:off x="3375248" y="2473151"/>
            <a:ext cx="504056" cy="288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175448" y="2473151"/>
            <a:ext cx="504056" cy="288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023320" y="2617167"/>
            <a:ext cx="941634" cy="369332"/>
          </a:xfrm>
          <a:prstGeom prst="rect">
            <a:avLst/>
          </a:prstGeom>
          <a:noFill/>
          <a:ln>
            <a:noFill/>
          </a:ln>
        </p:spPr>
        <p:txBody>
          <a:bodyPr wrap="none" rtlCol="0">
            <a:spAutoFit/>
          </a:bodyPr>
          <a:lstStyle/>
          <a:p>
            <a:r>
              <a:rPr lang="en-US" dirty="0" smtClean="0"/>
              <a:t>Images</a:t>
            </a:r>
            <a:endParaRPr lang="en-US" dirty="0"/>
          </a:p>
        </p:txBody>
      </p:sp>
      <p:pic>
        <p:nvPicPr>
          <p:cNvPr id="16" name="Picture 15" descr="Screen shot 2014-01-21 at 11.58.4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3280" y="3060286"/>
            <a:ext cx="868137" cy="464296"/>
          </a:xfrm>
          <a:prstGeom prst="rect">
            <a:avLst/>
          </a:prstGeom>
        </p:spPr>
      </p:pic>
      <p:pic>
        <p:nvPicPr>
          <p:cNvPr id="17" name="Picture 16" descr="Screen shot 2014-01-21 at 11.59.4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9344" y="3265239"/>
            <a:ext cx="616231" cy="492985"/>
          </a:xfrm>
          <a:prstGeom prst="rect">
            <a:avLst/>
          </a:prstGeom>
        </p:spPr>
      </p:pic>
      <p:pic>
        <p:nvPicPr>
          <p:cNvPr id="18" name="Picture 17" descr="Screen shot 2014-01-21 at 12.00.3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15408" y="3060286"/>
            <a:ext cx="463788" cy="509974"/>
          </a:xfrm>
          <a:prstGeom prst="rect">
            <a:avLst/>
          </a:prstGeom>
        </p:spPr>
      </p:pic>
      <p:cxnSp>
        <p:nvCxnSpPr>
          <p:cNvPr id="36" name="Straight Arrow Connector 35"/>
          <p:cNvCxnSpPr/>
          <p:nvPr/>
        </p:nvCxnSpPr>
        <p:spPr>
          <a:xfrm flipH="1">
            <a:off x="3375248" y="3769295"/>
            <a:ext cx="504056" cy="288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47056" y="4057327"/>
            <a:ext cx="1584176" cy="646331"/>
          </a:xfrm>
          <a:prstGeom prst="rect">
            <a:avLst/>
          </a:prstGeom>
          <a:noFill/>
          <a:ln>
            <a:noFill/>
          </a:ln>
        </p:spPr>
        <p:txBody>
          <a:bodyPr wrap="square" rtlCol="0">
            <a:spAutoFit/>
          </a:bodyPr>
          <a:lstStyle/>
          <a:p>
            <a:pPr algn="ctr"/>
            <a:r>
              <a:rPr lang="en-US" b="1" dirty="0" smtClean="0"/>
              <a:t>Different file formats</a:t>
            </a:r>
            <a:endParaRPr lang="en-US" b="1" dirty="0"/>
          </a:p>
        </p:txBody>
      </p:sp>
      <p:cxnSp>
        <p:nvCxnSpPr>
          <p:cNvPr id="38" name="Straight Arrow Connector 37"/>
          <p:cNvCxnSpPr/>
          <p:nvPr/>
        </p:nvCxnSpPr>
        <p:spPr>
          <a:xfrm>
            <a:off x="5175448" y="3769295"/>
            <a:ext cx="504056" cy="288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7119664" y="3861048"/>
            <a:ext cx="1556792" cy="1196752"/>
            <a:chOff x="1556048" y="3869432"/>
            <a:chExt cx="1556792" cy="1196752"/>
          </a:xfrm>
        </p:grpSpPr>
        <p:pic>
          <p:nvPicPr>
            <p:cNvPr id="39" name="Picture 38"/>
            <p:cNvPicPr>
              <a:picLocks noChangeAspect="1"/>
            </p:cNvPicPr>
            <p:nvPr/>
          </p:nvPicPr>
          <p:blipFill>
            <a:blip r:embed="rId10"/>
            <a:stretch>
              <a:fillRect/>
            </a:stretch>
          </p:blipFill>
          <p:spPr>
            <a:xfrm>
              <a:off x="1916088" y="4157464"/>
              <a:ext cx="548680" cy="548680"/>
            </a:xfrm>
            <a:prstGeom prst="rect">
              <a:avLst/>
            </a:prstGeom>
          </p:spPr>
        </p:pic>
        <p:pic>
          <p:nvPicPr>
            <p:cNvPr id="40" name="Picture 39"/>
            <p:cNvPicPr>
              <a:picLocks noChangeAspect="1"/>
            </p:cNvPicPr>
            <p:nvPr/>
          </p:nvPicPr>
          <p:blipFill>
            <a:blip r:embed="rId10"/>
            <a:stretch>
              <a:fillRect/>
            </a:stretch>
          </p:blipFill>
          <p:spPr>
            <a:xfrm>
              <a:off x="2068488" y="4309864"/>
              <a:ext cx="548680" cy="548680"/>
            </a:xfrm>
            <a:prstGeom prst="rect">
              <a:avLst/>
            </a:prstGeom>
          </p:spPr>
        </p:pic>
        <p:pic>
          <p:nvPicPr>
            <p:cNvPr id="41" name="Picture 40"/>
            <p:cNvPicPr>
              <a:picLocks noChangeAspect="1"/>
            </p:cNvPicPr>
            <p:nvPr/>
          </p:nvPicPr>
          <p:blipFill>
            <a:blip r:embed="rId10"/>
            <a:stretch>
              <a:fillRect/>
            </a:stretch>
          </p:blipFill>
          <p:spPr>
            <a:xfrm>
              <a:off x="2348136" y="4517504"/>
              <a:ext cx="548680" cy="548680"/>
            </a:xfrm>
            <a:prstGeom prst="rect">
              <a:avLst/>
            </a:prstGeom>
          </p:spPr>
        </p:pic>
        <p:pic>
          <p:nvPicPr>
            <p:cNvPr id="42" name="Picture 41"/>
            <p:cNvPicPr>
              <a:picLocks noChangeAspect="1"/>
            </p:cNvPicPr>
            <p:nvPr/>
          </p:nvPicPr>
          <p:blipFill>
            <a:blip r:embed="rId10"/>
            <a:stretch>
              <a:fillRect/>
            </a:stretch>
          </p:blipFill>
          <p:spPr>
            <a:xfrm>
              <a:off x="2276128" y="4157464"/>
              <a:ext cx="548680" cy="548680"/>
            </a:xfrm>
            <a:prstGeom prst="rect">
              <a:avLst/>
            </a:prstGeom>
          </p:spPr>
        </p:pic>
        <p:pic>
          <p:nvPicPr>
            <p:cNvPr id="43" name="Picture 42"/>
            <p:cNvPicPr>
              <a:picLocks noChangeAspect="1"/>
            </p:cNvPicPr>
            <p:nvPr/>
          </p:nvPicPr>
          <p:blipFill>
            <a:blip r:embed="rId10"/>
            <a:stretch>
              <a:fillRect/>
            </a:stretch>
          </p:blipFill>
          <p:spPr>
            <a:xfrm>
              <a:off x="1700064" y="4445496"/>
              <a:ext cx="548680" cy="548680"/>
            </a:xfrm>
            <a:prstGeom prst="rect">
              <a:avLst/>
            </a:prstGeom>
          </p:spPr>
        </p:pic>
        <p:pic>
          <p:nvPicPr>
            <p:cNvPr id="44" name="Picture 43"/>
            <p:cNvPicPr>
              <a:picLocks noChangeAspect="1"/>
            </p:cNvPicPr>
            <p:nvPr/>
          </p:nvPicPr>
          <p:blipFill>
            <a:blip r:embed="rId10"/>
            <a:stretch>
              <a:fillRect/>
            </a:stretch>
          </p:blipFill>
          <p:spPr>
            <a:xfrm>
              <a:off x="2060104" y="3869432"/>
              <a:ext cx="548680" cy="548680"/>
            </a:xfrm>
            <a:prstGeom prst="rect">
              <a:avLst/>
            </a:prstGeom>
          </p:spPr>
        </p:pic>
        <p:pic>
          <p:nvPicPr>
            <p:cNvPr id="45" name="Picture 44"/>
            <p:cNvPicPr>
              <a:picLocks noChangeAspect="1"/>
            </p:cNvPicPr>
            <p:nvPr/>
          </p:nvPicPr>
          <p:blipFill>
            <a:blip r:embed="rId10"/>
            <a:stretch>
              <a:fillRect/>
            </a:stretch>
          </p:blipFill>
          <p:spPr>
            <a:xfrm>
              <a:off x="1700064" y="4013448"/>
              <a:ext cx="548680" cy="548680"/>
            </a:xfrm>
            <a:prstGeom prst="rect">
              <a:avLst/>
            </a:prstGeom>
          </p:spPr>
        </p:pic>
        <p:pic>
          <p:nvPicPr>
            <p:cNvPr id="46" name="Picture 45"/>
            <p:cNvPicPr>
              <a:picLocks noChangeAspect="1"/>
            </p:cNvPicPr>
            <p:nvPr/>
          </p:nvPicPr>
          <p:blipFill>
            <a:blip r:embed="rId10"/>
            <a:stretch>
              <a:fillRect/>
            </a:stretch>
          </p:blipFill>
          <p:spPr>
            <a:xfrm>
              <a:off x="1556048" y="4229472"/>
              <a:ext cx="548680" cy="548680"/>
            </a:xfrm>
            <a:prstGeom prst="rect">
              <a:avLst/>
            </a:prstGeom>
          </p:spPr>
        </p:pic>
        <p:pic>
          <p:nvPicPr>
            <p:cNvPr id="47" name="Picture 46"/>
            <p:cNvPicPr>
              <a:picLocks noChangeAspect="1"/>
            </p:cNvPicPr>
            <p:nvPr/>
          </p:nvPicPr>
          <p:blipFill>
            <a:blip r:embed="rId10"/>
            <a:stretch>
              <a:fillRect/>
            </a:stretch>
          </p:blipFill>
          <p:spPr>
            <a:xfrm>
              <a:off x="2420144" y="3941440"/>
              <a:ext cx="548680" cy="548680"/>
            </a:xfrm>
            <a:prstGeom prst="rect">
              <a:avLst/>
            </a:prstGeom>
          </p:spPr>
        </p:pic>
        <p:pic>
          <p:nvPicPr>
            <p:cNvPr id="48" name="Picture 47"/>
            <p:cNvPicPr>
              <a:picLocks noChangeAspect="1"/>
            </p:cNvPicPr>
            <p:nvPr/>
          </p:nvPicPr>
          <p:blipFill>
            <a:blip r:embed="rId10"/>
            <a:stretch>
              <a:fillRect/>
            </a:stretch>
          </p:blipFill>
          <p:spPr>
            <a:xfrm>
              <a:off x="2564160" y="4301480"/>
              <a:ext cx="548680" cy="548680"/>
            </a:xfrm>
            <a:prstGeom prst="rect">
              <a:avLst/>
            </a:prstGeom>
          </p:spPr>
        </p:pic>
      </p:grpSp>
      <p:sp>
        <p:nvSpPr>
          <p:cNvPr id="50" name="TextBox 49"/>
          <p:cNvSpPr txBox="1"/>
          <p:nvPr/>
        </p:nvSpPr>
        <p:spPr>
          <a:xfrm>
            <a:off x="5751512" y="3985319"/>
            <a:ext cx="1728192" cy="923330"/>
          </a:xfrm>
          <a:prstGeom prst="rect">
            <a:avLst/>
          </a:prstGeom>
          <a:noFill/>
          <a:ln>
            <a:noFill/>
          </a:ln>
        </p:spPr>
        <p:txBody>
          <a:bodyPr wrap="square" rtlCol="0">
            <a:spAutoFit/>
          </a:bodyPr>
          <a:lstStyle/>
          <a:p>
            <a:pPr algn="ctr"/>
            <a:r>
              <a:rPr lang="en-US" b="1" dirty="0" smtClean="0"/>
              <a:t>Different image metadata</a:t>
            </a:r>
            <a:endParaRPr lang="en-US" b="1" dirty="0"/>
          </a:p>
        </p:txBody>
      </p:sp>
      <p:sp>
        <p:nvSpPr>
          <p:cNvPr id="57" name="Rectangle 56"/>
          <p:cNvSpPr/>
          <p:nvPr/>
        </p:nvSpPr>
        <p:spPr>
          <a:xfrm>
            <a:off x="62880" y="4021323"/>
            <a:ext cx="1076166" cy="307777"/>
          </a:xfrm>
          <a:prstGeom prst="rect">
            <a:avLst/>
          </a:prstGeom>
        </p:spPr>
        <p:txBody>
          <a:bodyPr wrap="none">
            <a:spAutoFit/>
          </a:bodyPr>
          <a:lstStyle/>
          <a:p>
            <a:pPr lvl="0"/>
            <a:r>
              <a:rPr lang="en-US" sz="1400" i="1" dirty="0" smtClean="0">
                <a:solidFill>
                  <a:srgbClr val="3366FF"/>
                </a:solidFill>
              </a:rPr>
              <a:t>Zeiss LSM</a:t>
            </a:r>
            <a:endParaRPr lang="en-US" sz="1400" i="1" dirty="0">
              <a:solidFill>
                <a:srgbClr val="3366FF"/>
              </a:solidFill>
            </a:endParaRPr>
          </a:p>
        </p:txBody>
      </p:sp>
      <p:sp>
        <p:nvSpPr>
          <p:cNvPr id="58" name="Rectangle 57"/>
          <p:cNvSpPr/>
          <p:nvPr/>
        </p:nvSpPr>
        <p:spPr>
          <a:xfrm>
            <a:off x="638944" y="4246348"/>
            <a:ext cx="963429" cy="307777"/>
          </a:xfrm>
          <a:prstGeom prst="rect">
            <a:avLst/>
          </a:prstGeom>
        </p:spPr>
        <p:txBody>
          <a:bodyPr wrap="none">
            <a:spAutoFit/>
          </a:bodyPr>
          <a:lstStyle/>
          <a:p>
            <a:r>
              <a:rPr lang="en-US" sz="1400" i="1" dirty="0" smtClean="0">
                <a:solidFill>
                  <a:srgbClr val="3366FF"/>
                </a:solidFill>
              </a:rPr>
              <a:t>Leica </a:t>
            </a:r>
            <a:r>
              <a:rPr lang="en-US" sz="1400" i="1" dirty="0">
                <a:solidFill>
                  <a:srgbClr val="3366FF"/>
                </a:solidFill>
              </a:rPr>
              <a:t>LIF</a:t>
            </a:r>
          </a:p>
        </p:txBody>
      </p:sp>
      <p:sp>
        <p:nvSpPr>
          <p:cNvPr id="59" name="Rectangle 58"/>
          <p:cNvSpPr/>
          <p:nvPr/>
        </p:nvSpPr>
        <p:spPr>
          <a:xfrm>
            <a:off x="35496" y="4561383"/>
            <a:ext cx="1432346" cy="307777"/>
          </a:xfrm>
          <a:prstGeom prst="rect">
            <a:avLst/>
          </a:prstGeom>
        </p:spPr>
        <p:txBody>
          <a:bodyPr wrap="none">
            <a:spAutoFit/>
          </a:bodyPr>
          <a:lstStyle/>
          <a:p>
            <a:pPr lvl="0"/>
            <a:r>
              <a:rPr lang="en-US" sz="1400" i="1" dirty="0" err="1" smtClean="0">
                <a:solidFill>
                  <a:srgbClr val="3366FF"/>
                </a:solidFill>
              </a:rPr>
              <a:t>DeltaVision</a:t>
            </a:r>
            <a:r>
              <a:rPr lang="en-US" sz="1400" i="1" dirty="0" smtClean="0">
                <a:solidFill>
                  <a:srgbClr val="3366FF"/>
                </a:solidFill>
              </a:rPr>
              <a:t> DV</a:t>
            </a:r>
            <a:endParaRPr lang="en-US" sz="1400" i="1" dirty="0">
              <a:solidFill>
                <a:srgbClr val="3366FF"/>
              </a:solidFill>
            </a:endParaRPr>
          </a:p>
        </p:txBody>
      </p:sp>
      <p:sp>
        <p:nvSpPr>
          <p:cNvPr id="60" name="Rectangle 59"/>
          <p:cNvSpPr/>
          <p:nvPr/>
        </p:nvSpPr>
        <p:spPr>
          <a:xfrm>
            <a:off x="62880" y="3121223"/>
            <a:ext cx="1398858" cy="307777"/>
          </a:xfrm>
          <a:prstGeom prst="rect">
            <a:avLst/>
          </a:prstGeom>
        </p:spPr>
        <p:txBody>
          <a:bodyPr wrap="none">
            <a:spAutoFit/>
          </a:bodyPr>
          <a:lstStyle/>
          <a:p>
            <a:pPr lvl="0"/>
            <a:r>
              <a:rPr lang="en-US" sz="1400" i="1" dirty="0" err="1">
                <a:solidFill>
                  <a:srgbClr val="3366FF"/>
                </a:solidFill>
              </a:rPr>
              <a:t>Volocity</a:t>
            </a:r>
            <a:r>
              <a:rPr lang="en-US" sz="1400" i="1" dirty="0">
                <a:solidFill>
                  <a:srgbClr val="3366FF"/>
                </a:solidFill>
              </a:rPr>
              <a:t> MVD2</a:t>
            </a:r>
          </a:p>
        </p:txBody>
      </p:sp>
      <p:sp>
        <p:nvSpPr>
          <p:cNvPr id="61" name="Rectangle 60"/>
          <p:cNvSpPr/>
          <p:nvPr/>
        </p:nvSpPr>
        <p:spPr>
          <a:xfrm>
            <a:off x="278904" y="3346248"/>
            <a:ext cx="1295677" cy="307777"/>
          </a:xfrm>
          <a:prstGeom prst="rect">
            <a:avLst/>
          </a:prstGeom>
        </p:spPr>
        <p:txBody>
          <a:bodyPr wrap="none">
            <a:spAutoFit/>
          </a:bodyPr>
          <a:lstStyle/>
          <a:p>
            <a:pPr lvl="0"/>
            <a:r>
              <a:rPr lang="en-US" sz="1400" i="1" dirty="0">
                <a:solidFill>
                  <a:srgbClr val="3366FF"/>
                </a:solidFill>
              </a:rPr>
              <a:t>Olympus OIB</a:t>
            </a:r>
          </a:p>
        </p:txBody>
      </p:sp>
      <p:sp>
        <p:nvSpPr>
          <p:cNvPr id="62" name="Rectangle 61"/>
          <p:cNvSpPr/>
          <p:nvPr/>
        </p:nvSpPr>
        <p:spPr>
          <a:xfrm>
            <a:off x="99392" y="4921423"/>
            <a:ext cx="1282352" cy="307777"/>
          </a:xfrm>
          <a:prstGeom prst="rect">
            <a:avLst/>
          </a:prstGeom>
        </p:spPr>
        <p:txBody>
          <a:bodyPr wrap="none">
            <a:spAutoFit/>
          </a:bodyPr>
          <a:lstStyle/>
          <a:p>
            <a:r>
              <a:rPr lang="en-US" sz="1400" i="1" dirty="0" smtClean="0">
                <a:solidFill>
                  <a:srgbClr val="3366FF"/>
                </a:solidFill>
              </a:rPr>
              <a:t>Olympus OIF</a:t>
            </a:r>
            <a:endParaRPr lang="en-US" sz="1400" i="1" dirty="0">
              <a:solidFill>
                <a:srgbClr val="3366FF"/>
              </a:solidFill>
            </a:endParaRPr>
          </a:p>
        </p:txBody>
      </p:sp>
      <p:sp>
        <p:nvSpPr>
          <p:cNvPr id="63" name="Rectangle 62"/>
          <p:cNvSpPr/>
          <p:nvPr/>
        </p:nvSpPr>
        <p:spPr>
          <a:xfrm>
            <a:off x="1070992" y="3645024"/>
            <a:ext cx="1072571" cy="307777"/>
          </a:xfrm>
          <a:prstGeom prst="rect">
            <a:avLst/>
          </a:prstGeom>
        </p:spPr>
        <p:txBody>
          <a:bodyPr wrap="none">
            <a:spAutoFit/>
          </a:bodyPr>
          <a:lstStyle/>
          <a:p>
            <a:pPr lvl="0"/>
            <a:r>
              <a:rPr lang="en-US" sz="1400" b="1" dirty="0">
                <a:solidFill>
                  <a:srgbClr val="3366FF"/>
                </a:solidFill>
              </a:rPr>
              <a:t>OME-TIFF</a:t>
            </a:r>
          </a:p>
        </p:txBody>
      </p:sp>
      <p:sp>
        <p:nvSpPr>
          <p:cNvPr id="64" name="Rectangle 63"/>
          <p:cNvSpPr/>
          <p:nvPr/>
        </p:nvSpPr>
        <p:spPr>
          <a:xfrm>
            <a:off x="278904" y="3571273"/>
            <a:ext cx="697106" cy="307777"/>
          </a:xfrm>
          <a:prstGeom prst="rect">
            <a:avLst/>
          </a:prstGeom>
        </p:spPr>
        <p:txBody>
          <a:bodyPr wrap="none">
            <a:spAutoFit/>
          </a:bodyPr>
          <a:lstStyle/>
          <a:p>
            <a:pPr lvl="0"/>
            <a:r>
              <a:rPr lang="en-US" sz="1400" i="1" dirty="0">
                <a:solidFill>
                  <a:srgbClr val="3366FF"/>
                </a:solidFill>
              </a:rPr>
              <a:t>JPEG</a:t>
            </a:r>
          </a:p>
        </p:txBody>
      </p:sp>
      <p:sp>
        <p:nvSpPr>
          <p:cNvPr id="65" name="Rectangle 64"/>
          <p:cNvSpPr/>
          <p:nvPr/>
        </p:nvSpPr>
        <p:spPr>
          <a:xfrm>
            <a:off x="1238070" y="4696398"/>
            <a:ext cx="697018" cy="307777"/>
          </a:xfrm>
          <a:prstGeom prst="rect">
            <a:avLst/>
          </a:prstGeom>
        </p:spPr>
        <p:txBody>
          <a:bodyPr wrap="none">
            <a:spAutoFit/>
          </a:bodyPr>
          <a:lstStyle/>
          <a:p>
            <a:pPr lvl="0"/>
            <a:r>
              <a:rPr lang="en-US" sz="1400" b="1" i="1" dirty="0">
                <a:solidFill>
                  <a:srgbClr val="3366FF"/>
                </a:solidFill>
              </a:rPr>
              <a:t>HDF5</a:t>
            </a:r>
          </a:p>
        </p:txBody>
      </p:sp>
      <p:sp>
        <p:nvSpPr>
          <p:cNvPr id="66" name="Rectangle 65"/>
          <p:cNvSpPr/>
          <p:nvPr/>
        </p:nvSpPr>
        <p:spPr>
          <a:xfrm>
            <a:off x="566936" y="3796298"/>
            <a:ext cx="617243" cy="307777"/>
          </a:xfrm>
          <a:prstGeom prst="rect">
            <a:avLst/>
          </a:prstGeom>
        </p:spPr>
        <p:txBody>
          <a:bodyPr wrap="none">
            <a:spAutoFit/>
          </a:bodyPr>
          <a:lstStyle/>
          <a:p>
            <a:pPr lvl="0"/>
            <a:r>
              <a:rPr lang="en-US" sz="1400" i="1" dirty="0" smtClean="0">
                <a:solidFill>
                  <a:srgbClr val="3366FF"/>
                </a:solidFill>
              </a:rPr>
              <a:t>PNG</a:t>
            </a:r>
            <a:endParaRPr lang="en-US" sz="1400" i="1" dirty="0">
              <a:solidFill>
                <a:srgbClr val="3366FF"/>
              </a:solidFill>
            </a:endParaRPr>
          </a:p>
        </p:txBody>
      </p:sp>
      <p:sp>
        <p:nvSpPr>
          <p:cNvPr id="85" name="Slide Number Placeholder 4"/>
          <p:cNvSpPr txBox="1">
            <a:spLocks/>
          </p:cNvSpPr>
          <p:nvPr/>
        </p:nvSpPr>
        <p:spPr>
          <a:xfrm>
            <a:off x="224408" y="6329162"/>
            <a:ext cx="459160" cy="2226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EFB47EF-924F-4041-885F-FCD1BE3FD8D0}" type="slidenum">
              <a:rPr lang="de-DE" sz="1400" smtClean="0"/>
              <a:pPr>
                <a:defRPr/>
              </a:pPr>
              <a:t>7</a:t>
            </a:fld>
            <a:endParaRPr lang="de-DE" sz="1400" dirty="0"/>
          </a:p>
        </p:txBody>
      </p:sp>
      <p:cxnSp>
        <p:nvCxnSpPr>
          <p:cNvPr id="51" name="Straight Arrow Connector 50"/>
          <p:cNvCxnSpPr/>
          <p:nvPr/>
        </p:nvCxnSpPr>
        <p:spPr>
          <a:xfrm>
            <a:off x="4572000" y="3841303"/>
            <a:ext cx="0"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419872" y="4129335"/>
            <a:ext cx="2304256" cy="830997"/>
          </a:xfrm>
          <a:prstGeom prst="rect">
            <a:avLst/>
          </a:prstGeom>
          <a:noFill/>
        </p:spPr>
        <p:txBody>
          <a:bodyPr wrap="square" rtlCol="0">
            <a:spAutoFit/>
          </a:bodyPr>
          <a:lstStyle/>
          <a:p>
            <a:pPr algn="ctr"/>
            <a:r>
              <a:rPr lang="en-US" sz="1600" b="1" dirty="0" smtClean="0"/>
              <a:t>No consistent phenotype annotation/ontology</a:t>
            </a:r>
            <a:endParaRPr lang="en-US" sz="1600" b="1" dirty="0"/>
          </a:p>
        </p:txBody>
      </p:sp>
      <p:cxnSp>
        <p:nvCxnSpPr>
          <p:cNvPr id="69" name="Straight Arrow Connector 68"/>
          <p:cNvCxnSpPr/>
          <p:nvPr/>
        </p:nvCxnSpPr>
        <p:spPr>
          <a:xfrm>
            <a:off x="4572000" y="5085184"/>
            <a:ext cx="0" cy="288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50396" y="5589240"/>
            <a:ext cx="7638028" cy="369332"/>
          </a:xfrm>
          <a:prstGeom prst="rect">
            <a:avLst/>
          </a:prstGeom>
          <a:noFill/>
          <a:ln w="28575" cmpd="sng">
            <a:solidFill>
              <a:schemeClr val="accent4"/>
            </a:solidFill>
          </a:ln>
        </p:spPr>
        <p:txBody>
          <a:bodyPr wrap="none" rtlCol="0">
            <a:spAutoFit/>
          </a:bodyPr>
          <a:lstStyle/>
          <a:p>
            <a:r>
              <a:rPr lang="en-US" b="1" dirty="0" smtClean="0"/>
              <a:t>Automated comparative analysis of image data sets was impossible</a:t>
            </a:r>
            <a:endParaRPr lang="en-US" b="1" dirty="0"/>
          </a:p>
        </p:txBody>
      </p:sp>
      <p:sp>
        <p:nvSpPr>
          <p:cNvPr id="52" name="Rectangle 51"/>
          <p:cNvSpPr/>
          <p:nvPr/>
        </p:nvSpPr>
        <p:spPr>
          <a:xfrm>
            <a:off x="-18876" y="4293096"/>
            <a:ext cx="600587" cy="307777"/>
          </a:xfrm>
          <a:prstGeom prst="rect">
            <a:avLst/>
          </a:prstGeom>
        </p:spPr>
        <p:txBody>
          <a:bodyPr wrap="none">
            <a:spAutoFit/>
          </a:bodyPr>
          <a:lstStyle/>
          <a:p>
            <a:pPr lvl="0"/>
            <a:r>
              <a:rPr lang="en-US" sz="1400" i="1" dirty="0" smtClean="0">
                <a:solidFill>
                  <a:srgbClr val="3366FF"/>
                </a:solidFill>
              </a:rPr>
              <a:t>NDP</a:t>
            </a:r>
            <a:endParaRPr lang="en-US" sz="1400" i="1" dirty="0">
              <a:solidFill>
                <a:srgbClr val="3366FF"/>
              </a:solidFill>
            </a:endParaRPr>
          </a:p>
        </p:txBody>
      </p:sp>
      <p:cxnSp>
        <p:nvCxnSpPr>
          <p:cNvPr id="53" name="Straight Arrow Connector 52"/>
          <p:cNvCxnSpPr/>
          <p:nvPr/>
        </p:nvCxnSpPr>
        <p:spPr>
          <a:xfrm>
            <a:off x="7236296" y="5085184"/>
            <a:ext cx="0" cy="288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2411760" y="5085184"/>
            <a:ext cx="0" cy="288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56011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229600" cy="4464495"/>
          </a:xfrm>
        </p:spPr>
        <p:txBody>
          <a:bodyPr>
            <a:normAutofit fontScale="70000" lnSpcReduction="20000"/>
          </a:bodyPr>
          <a:lstStyle/>
          <a:p>
            <a:pPr marL="0" indent="0">
              <a:buNone/>
            </a:pPr>
            <a:r>
              <a:rPr lang="en-US" dirty="0" smtClean="0"/>
              <a:t>Promising gene candidates from cellular screens </a:t>
            </a:r>
          </a:p>
          <a:p>
            <a:pPr marL="0" indent="0">
              <a:buNone/>
            </a:pPr>
            <a:endParaRPr lang="en-US" dirty="0"/>
          </a:p>
          <a:p>
            <a:pPr lvl="2"/>
            <a:r>
              <a:rPr lang="en-US" dirty="0"/>
              <a:t>MLL3</a:t>
            </a:r>
          </a:p>
          <a:p>
            <a:pPr lvl="2"/>
            <a:r>
              <a:rPr lang="en-US" dirty="0"/>
              <a:t>PAPPA</a:t>
            </a:r>
          </a:p>
          <a:p>
            <a:pPr lvl="2"/>
            <a:r>
              <a:rPr lang="en-US" dirty="0"/>
              <a:t>SF3B1</a:t>
            </a:r>
          </a:p>
          <a:p>
            <a:pPr lvl="2"/>
            <a:r>
              <a:rPr lang="en-US" dirty="0"/>
              <a:t>PRPF8</a:t>
            </a:r>
          </a:p>
          <a:p>
            <a:pPr lvl="2"/>
            <a:r>
              <a:rPr lang="en-US" dirty="0"/>
              <a:t>CENPE</a:t>
            </a:r>
          </a:p>
          <a:p>
            <a:pPr lvl="2"/>
            <a:r>
              <a:rPr lang="en-US" dirty="0"/>
              <a:t>CIT</a:t>
            </a:r>
          </a:p>
          <a:p>
            <a:pPr lvl="2"/>
            <a:r>
              <a:rPr lang="en-US" b="1" dirty="0"/>
              <a:t>ASPM</a:t>
            </a:r>
          </a:p>
          <a:p>
            <a:pPr lvl="2"/>
            <a:r>
              <a:rPr lang="en-US" dirty="0"/>
              <a:t>ESPL1</a:t>
            </a:r>
          </a:p>
          <a:p>
            <a:pPr lvl="2"/>
            <a:r>
              <a:rPr lang="en-US" dirty="0"/>
              <a:t>DYNC1H1</a:t>
            </a:r>
          </a:p>
          <a:p>
            <a:pPr lvl="2"/>
            <a:r>
              <a:rPr lang="en-US" dirty="0"/>
              <a:t>ASCC3</a:t>
            </a:r>
          </a:p>
          <a:p>
            <a:pPr lvl="2"/>
            <a:r>
              <a:rPr lang="en-US" dirty="0"/>
              <a:t>KIF4A</a:t>
            </a:r>
          </a:p>
          <a:p>
            <a:pPr marL="0" indent="0">
              <a:buNone/>
            </a:pPr>
            <a:endParaRPr lang="en-US" dirty="0" smtClean="0"/>
          </a:p>
          <a:p>
            <a:pPr marL="0" indent="0">
              <a:buNone/>
            </a:pPr>
            <a:endParaRPr lang="en-US" dirty="0" smtClean="0"/>
          </a:p>
          <a:p>
            <a:pPr marL="0" indent="0">
              <a:buNone/>
            </a:pPr>
            <a:endParaRPr lang="en-US" dirty="0"/>
          </a:p>
          <a:p>
            <a:pPr marL="0" indent="0">
              <a:buNone/>
            </a:pPr>
            <a:r>
              <a:rPr lang="en-US" dirty="0" smtClean="0"/>
              <a:t>Mouse and human tissue WP6 partners are looking for and/or generating the data relevant to these genes to be used for analysis. </a:t>
            </a:r>
            <a:endParaRPr lang="en-US" dirty="0"/>
          </a:p>
          <a:p>
            <a:endParaRPr lang="en-US" dirty="0"/>
          </a:p>
        </p:txBody>
      </p:sp>
      <p:sp>
        <p:nvSpPr>
          <p:cNvPr id="4" name="Slide Number Placeholder 4"/>
          <p:cNvSpPr txBox="1">
            <a:spLocks/>
          </p:cNvSpPr>
          <p:nvPr/>
        </p:nvSpPr>
        <p:spPr>
          <a:xfrm>
            <a:off x="179512" y="6329162"/>
            <a:ext cx="459160" cy="2226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EFB47EF-924F-4041-885F-FCD1BE3FD8D0}" type="slidenum">
              <a:rPr lang="de-DE" sz="1400" smtClean="0"/>
              <a:pPr>
                <a:defRPr/>
              </a:pPr>
              <a:t>8</a:t>
            </a:fld>
            <a:endParaRPr lang="de-DE" sz="1400" dirty="0"/>
          </a:p>
        </p:txBody>
      </p:sp>
      <p:grpSp>
        <p:nvGrpSpPr>
          <p:cNvPr id="2" name="Group 1"/>
          <p:cNvGrpSpPr/>
          <p:nvPr/>
        </p:nvGrpSpPr>
        <p:grpSpPr>
          <a:xfrm>
            <a:off x="2915816" y="1916832"/>
            <a:ext cx="5976664" cy="3312368"/>
            <a:chOff x="2915816" y="1916832"/>
            <a:chExt cx="5976664" cy="3312368"/>
          </a:xfrm>
        </p:grpSpPr>
        <p:sp>
          <p:nvSpPr>
            <p:cNvPr id="12" name="Rounded Rectangle 11"/>
            <p:cNvSpPr/>
            <p:nvPr/>
          </p:nvSpPr>
          <p:spPr>
            <a:xfrm>
              <a:off x="2915816" y="1916832"/>
              <a:ext cx="5976664" cy="3312368"/>
            </a:xfrm>
            <a:prstGeom prst="roundRect">
              <a:avLst/>
            </a:prstGeom>
            <a:solidFill>
              <a:schemeClr val="bg1"/>
            </a:solidFill>
            <a:ln>
              <a:solidFill>
                <a:srgbClr val="07377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ASPM-late.png"/>
            <p:cNvPicPr>
              <a:picLocks noChangeAspect="1"/>
            </p:cNvPicPr>
            <p:nvPr/>
          </p:nvPicPr>
          <p:blipFill rotWithShape="1">
            <a:blip r:embed="rId3">
              <a:extLst>
                <a:ext uri="{28A0092B-C50C-407E-A947-70E740481C1C}">
                  <a14:useLocalDpi xmlns:a14="http://schemas.microsoft.com/office/drawing/2010/main" val="0"/>
                </a:ext>
              </a:extLst>
            </a:blip>
            <a:srcRect l="63163" t="27339" r="11032" b="40521"/>
            <a:stretch/>
          </p:blipFill>
          <p:spPr>
            <a:xfrm>
              <a:off x="3203848" y="2673096"/>
              <a:ext cx="1705992" cy="1618910"/>
            </a:xfrm>
            <a:prstGeom prst="rect">
              <a:avLst/>
            </a:prstGeom>
          </p:spPr>
        </p:pic>
        <p:sp>
          <p:nvSpPr>
            <p:cNvPr id="7" name="TextBox 6"/>
            <p:cNvSpPr txBox="1"/>
            <p:nvPr/>
          </p:nvSpPr>
          <p:spPr>
            <a:xfrm>
              <a:off x="3131840" y="2124144"/>
              <a:ext cx="1883949" cy="584776"/>
            </a:xfrm>
            <a:prstGeom prst="rect">
              <a:avLst/>
            </a:prstGeom>
            <a:noFill/>
          </p:spPr>
          <p:txBody>
            <a:bodyPr wrap="none" rtlCol="0">
              <a:spAutoFit/>
            </a:bodyPr>
            <a:lstStyle/>
            <a:p>
              <a:r>
                <a:rPr lang="en-US" sz="1600" dirty="0" smtClean="0"/>
                <a:t>Cell </a:t>
              </a:r>
              <a:r>
                <a:rPr lang="en-US" sz="1600" dirty="0"/>
                <a:t>line</a:t>
              </a:r>
            </a:p>
            <a:p>
              <a:r>
                <a:rPr lang="en-US" sz="1600" dirty="0" smtClean="0"/>
                <a:t>ASPM Knockdown</a:t>
              </a:r>
              <a:endParaRPr lang="en-US" sz="1600" dirty="0"/>
            </a:p>
          </p:txBody>
        </p:sp>
        <p:pic>
          <p:nvPicPr>
            <p:cNvPr id="9" name="Picture 2" descr="D:\Users\frauke.neff\Documents\polylobulated NucleiASPM mut.jpg"/>
            <p:cNvPicPr>
              <a:picLocks noChangeArrowheads="1"/>
            </p:cNvPicPr>
            <p:nvPr/>
          </p:nvPicPr>
          <p:blipFill rotWithShape="1">
            <a:blip r:embed="rId4">
              <a:extLst>
                <a:ext uri="{28A0092B-C50C-407E-A947-70E740481C1C}">
                  <a14:useLocalDpi xmlns:a14="http://schemas.microsoft.com/office/drawing/2010/main" val="0"/>
                </a:ext>
              </a:extLst>
            </a:blip>
            <a:srcRect l="34089" t="22482" r="31577" b="37893"/>
            <a:stretch/>
          </p:blipFill>
          <p:spPr bwMode="auto">
            <a:xfrm>
              <a:off x="5076057" y="2673096"/>
              <a:ext cx="17064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004048" y="2062589"/>
              <a:ext cx="1300594" cy="646331"/>
            </a:xfrm>
            <a:prstGeom prst="rect">
              <a:avLst/>
            </a:prstGeom>
            <a:noFill/>
          </p:spPr>
          <p:txBody>
            <a:bodyPr wrap="none" rtlCol="0">
              <a:spAutoFit/>
            </a:bodyPr>
            <a:lstStyle/>
            <a:p>
              <a:r>
                <a:rPr lang="en-US" dirty="0" smtClean="0"/>
                <a:t>Mouse</a:t>
              </a:r>
            </a:p>
            <a:p>
              <a:r>
                <a:rPr lang="en-US" dirty="0" smtClean="0"/>
                <a:t>ASPM </a:t>
              </a:r>
              <a:r>
                <a:rPr lang="en-US" dirty="0" err="1" smtClean="0"/>
                <a:t>Mut</a:t>
              </a:r>
              <a:endParaRPr lang="en-US" dirty="0"/>
            </a:p>
          </p:txBody>
        </p:sp>
        <p:pic>
          <p:nvPicPr>
            <p:cNvPr id="11" name="Grafik 3"/>
            <p:cNvPicPr>
              <a:picLocks/>
            </p:cNvPicPr>
            <p:nvPr/>
          </p:nvPicPr>
          <p:blipFill rotWithShape="1">
            <a:blip r:embed="rId5">
              <a:extLst>
                <a:ext uri="{28A0092B-C50C-407E-A947-70E740481C1C}">
                  <a14:useLocalDpi xmlns:a14="http://schemas.microsoft.com/office/drawing/2010/main" val="0"/>
                </a:ext>
              </a:extLst>
            </a:blip>
            <a:srcRect l="25622" t="45063" r="42676" b="18721"/>
            <a:stretch/>
          </p:blipFill>
          <p:spPr bwMode="auto">
            <a:xfrm>
              <a:off x="6948264" y="2708920"/>
              <a:ext cx="17064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948264" y="2060848"/>
              <a:ext cx="1274708" cy="646331"/>
            </a:xfrm>
            <a:prstGeom prst="rect">
              <a:avLst/>
            </a:prstGeom>
            <a:noFill/>
          </p:spPr>
          <p:txBody>
            <a:bodyPr wrap="none" rtlCol="0">
              <a:spAutoFit/>
            </a:bodyPr>
            <a:lstStyle/>
            <a:p>
              <a:r>
                <a:rPr lang="en-US" dirty="0" smtClean="0"/>
                <a:t>Mouse</a:t>
              </a:r>
            </a:p>
            <a:p>
              <a:r>
                <a:rPr lang="en-US" dirty="0" smtClean="0"/>
                <a:t>ASPM WT</a:t>
              </a:r>
              <a:endParaRPr lang="en-US" dirty="0"/>
            </a:p>
          </p:txBody>
        </p:sp>
        <p:grpSp>
          <p:nvGrpSpPr>
            <p:cNvPr id="31" name="Group 30"/>
            <p:cNvGrpSpPr/>
            <p:nvPr/>
          </p:nvGrpSpPr>
          <p:grpSpPr>
            <a:xfrm rot="16200000">
              <a:off x="3851920" y="3573016"/>
              <a:ext cx="504056" cy="504056"/>
              <a:chOff x="2987824" y="4149080"/>
              <a:chExt cx="504056" cy="504056"/>
            </a:xfrm>
          </p:grpSpPr>
          <p:cxnSp>
            <p:nvCxnSpPr>
              <p:cNvPr id="20" name="Straight Connector 19"/>
              <p:cNvCxnSpPr/>
              <p:nvPr/>
            </p:nvCxnSpPr>
            <p:spPr>
              <a:xfrm flipV="1">
                <a:off x="2987824" y="4149080"/>
                <a:ext cx="504056" cy="504056"/>
              </a:xfrm>
              <a:prstGeom prst="line">
                <a:avLst/>
              </a:prstGeom>
              <a:ln w="38100" cmpd="sng">
                <a:solidFill>
                  <a:srgbClr val="00FF66"/>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491880" y="4149080"/>
                <a:ext cx="0" cy="288032"/>
              </a:xfrm>
              <a:prstGeom prst="line">
                <a:avLst/>
              </a:prstGeom>
              <a:ln w="38100" cmpd="sng">
                <a:solidFill>
                  <a:srgbClr val="00FF66"/>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203848" y="4149080"/>
                <a:ext cx="288032" cy="0"/>
              </a:xfrm>
              <a:prstGeom prst="line">
                <a:avLst/>
              </a:prstGeom>
              <a:ln w="38100" cmpd="sng">
                <a:solidFill>
                  <a:srgbClr val="00FF66"/>
                </a:solidFill>
              </a:ln>
            </p:spPr>
            <p:style>
              <a:lnRef idx="2">
                <a:schemeClr val="accent1"/>
              </a:lnRef>
              <a:fillRef idx="0">
                <a:schemeClr val="accent1"/>
              </a:fillRef>
              <a:effectRef idx="1">
                <a:schemeClr val="accent1"/>
              </a:effectRef>
              <a:fontRef idx="minor">
                <a:schemeClr val="tx1"/>
              </a:fontRef>
            </p:style>
          </p:cxnSp>
        </p:grpSp>
        <p:sp>
          <p:nvSpPr>
            <p:cNvPr id="32" name="TextBox 31"/>
            <p:cNvSpPr txBox="1"/>
            <p:nvPr/>
          </p:nvSpPr>
          <p:spPr>
            <a:xfrm>
              <a:off x="3275856" y="4254187"/>
              <a:ext cx="1800200" cy="584776"/>
            </a:xfrm>
            <a:prstGeom prst="rect">
              <a:avLst/>
            </a:prstGeom>
            <a:noFill/>
          </p:spPr>
          <p:txBody>
            <a:bodyPr wrap="square" rtlCol="0">
              <a:spAutoFit/>
            </a:bodyPr>
            <a:lstStyle/>
            <a:p>
              <a:r>
                <a:rPr lang="en-US" sz="1600" dirty="0" err="1" smtClean="0"/>
                <a:t>Polylobed</a:t>
              </a:r>
              <a:r>
                <a:rPr lang="en-US" sz="1600" dirty="0" smtClean="0"/>
                <a:t> nucleus</a:t>
              </a:r>
              <a:endParaRPr lang="en-US" sz="1600" dirty="0"/>
            </a:p>
          </p:txBody>
        </p:sp>
        <p:sp>
          <p:nvSpPr>
            <p:cNvPr id="33" name="TextBox 32"/>
            <p:cNvSpPr txBox="1"/>
            <p:nvPr/>
          </p:nvSpPr>
          <p:spPr>
            <a:xfrm>
              <a:off x="5076056" y="4293096"/>
              <a:ext cx="1368152" cy="584776"/>
            </a:xfrm>
            <a:prstGeom prst="rect">
              <a:avLst/>
            </a:prstGeom>
            <a:noFill/>
          </p:spPr>
          <p:txBody>
            <a:bodyPr wrap="square" rtlCol="0">
              <a:spAutoFit/>
            </a:bodyPr>
            <a:lstStyle/>
            <a:p>
              <a:r>
                <a:rPr lang="en-US" sz="1600" dirty="0" err="1" smtClean="0"/>
                <a:t>Polylobed</a:t>
              </a:r>
              <a:r>
                <a:rPr lang="en-US" sz="1600" dirty="0" smtClean="0"/>
                <a:t> nucleus </a:t>
              </a:r>
              <a:endParaRPr lang="en-US" sz="1600" dirty="0"/>
            </a:p>
          </p:txBody>
        </p:sp>
      </p:grpSp>
      <p:sp>
        <p:nvSpPr>
          <p:cNvPr id="22" name="Title 3"/>
          <p:cNvSpPr txBox="1">
            <a:spLocks/>
          </p:cNvSpPr>
          <p:nvPr/>
        </p:nvSpPr>
        <p:spPr>
          <a:xfrm>
            <a:off x="323528" y="274638"/>
            <a:ext cx="8507288" cy="922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tx1"/>
                </a:solidFill>
                <a:latin typeface="+mj-lt"/>
                <a:ea typeface="+mj-ea"/>
                <a:cs typeface="+mj-cs"/>
              </a:defRPr>
            </a:lvl1pPr>
          </a:lstStyle>
          <a:p>
            <a:r>
              <a:rPr lang="en-US" sz="3200" dirty="0" smtClean="0"/>
              <a:t>Correlative analysis and biomarker prediction</a:t>
            </a:r>
            <a:endParaRPr lang="en-US" sz="3200" dirty="0"/>
          </a:p>
        </p:txBody>
      </p:sp>
      <p:sp>
        <p:nvSpPr>
          <p:cNvPr id="6" name="Oval 5"/>
          <p:cNvSpPr/>
          <p:nvPr/>
        </p:nvSpPr>
        <p:spPr bwMode="auto">
          <a:xfrm>
            <a:off x="2992274" y="4077073"/>
            <a:ext cx="3312368" cy="1341594"/>
          </a:xfrm>
          <a:prstGeom prst="ellipse">
            <a:avLst/>
          </a:prstGeom>
          <a:noFill/>
          <a:ln w="28575" cap="flat" cmpd="sng" algn="ctr">
            <a:solidFill>
              <a:srgbClr val="DF001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981200" rtl="0" eaLnBrk="0" fontAlgn="base" latinLnBrk="0" hangingPunct="0">
              <a:lnSpc>
                <a:spcPct val="100000"/>
              </a:lnSpc>
              <a:spcBef>
                <a:spcPct val="0"/>
              </a:spcBef>
              <a:spcAft>
                <a:spcPct val="0"/>
              </a:spcAft>
              <a:buClrTx/>
              <a:buSzTx/>
              <a:buFontTx/>
              <a:buNone/>
              <a:tabLst/>
            </a:pPr>
            <a:endParaRPr kumimoji="0" lang="en-US" sz="52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0691285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noAutofit/>
          </a:bodyPr>
          <a:lstStyle/>
          <a:p>
            <a:r>
              <a:rPr lang="en-US" sz="3200" dirty="0" smtClean="0"/>
              <a:t>Matching phenotypes </a:t>
            </a:r>
            <a:br>
              <a:rPr lang="en-US" sz="3200" dirty="0" smtClean="0"/>
            </a:br>
            <a:r>
              <a:rPr lang="en-US" sz="3200" dirty="0" smtClean="0"/>
              <a:t>at different scales</a:t>
            </a:r>
            <a:endParaRPr lang="en-US" sz="3200" dirty="0"/>
          </a:p>
        </p:txBody>
      </p:sp>
      <p:sp>
        <p:nvSpPr>
          <p:cNvPr id="6" name="TextBox 5"/>
          <p:cNvSpPr txBox="1"/>
          <p:nvPr/>
        </p:nvSpPr>
        <p:spPr>
          <a:xfrm>
            <a:off x="216024" y="2931383"/>
            <a:ext cx="1907704" cy="646331"/>
          </a:xfrm>
          <a:prstGeom prst="rect">
            <a:avLst/>
          </a:prstGeom>
          <a:noFill/>
        </p:spPr>
        <p:txBody>
          <a:bodyPr wrap="square" rtlCol="0">
            <a:spAutoFit/>
          </a:bodyPr>
          <a:lstStyle/>
          <a:p>
            <a:r>
              <a:rPr lang="en-US" dirty="0" smtClean="0"/>
              <a:t>Cell line – gene knockdown</a:t>
            </a:r>
            <a:endParaRPr lang="en-US" dirty="0"/>
          </a:p>
        </p:txBody>
      </p:sp>
      <p:sp>
        <p:nvSpPr>
          <p:cNvPr id="7" name="TextBox 6"/>
          <p:cNvSpPr txBox="1"/>
          <p:nvPr/>
        </p:nvSpPr>
        <p:spPr>
          <a:xfrm>
            <a:off x="216024" y="4299535"/>
            <a:ext cx="1979712" cy="646331"/>
          </a:xfrm>
          <a:prstGeom prst="rect">
            <a:avLst/>
          </a:prstGeom>
          <a:noFill/>
        </p:spPr>
        <p:txBody>
          <a:bodyPr wrap="square" rtlCol="0">
            <a:spAutoFit/>
          </a:bodyPr>
          <a:lstStyle/>
          <a:p>
            <a:r>
              <a:rPr lang="en-US" dirty="0" smtClean="0"/>
              <a:t>Human cancer tissue </a:t>
            </a:r>
            <a:endParaRPr lang="en-US" dirty="0"/>
          </a:p>
        </p:txBody>
      </p:sp>
      <p:sp>
        <p:nvSpPr>
          <p:cNvPr id="8" name="TextBox 7"/>
          <p:cNvSpPr txBox="1"/>
          <p:nvPr/>
        </p:nvSpPr>
        <p:spPr>
          <a:xfrm>
            <a:off x="2987824" y="5733256"/>
            <a:ext cx="4894943" cy="369332"/>
          </a:xfrm>
          <a:prstGeom prst="rect">
            <a:avLst/>
          </a:prstGeom>
          <a:noFill/>
        </p:spPr>
        <p:txBody>
          <a:bodyPr wrap="none" rtlCol="0">
            <a:spAutoFit/>
          </a:bodyPr>
          <a:lstStyle/>
          <a:p>
            <a:r>
              <a:rPr lang="en-US" b="1" i="1" dirty="0" smtClean="0"/>
              <a:t>State of the art: finding a match by chance</a:t>
            </a:r>
            <a:endParaRPr lang="en-US" b="1" i="1" dirty="0"/>
          </a:p>
        </p:txBody>
      </p:sp>
      <p:sp>
        <p:nvSpPr>
          <p:cNvPr id="9" name="Slide Number Placeholder 4"/>
          <p:cNvSpPr txBox="1">
            <a:spLocks/>
          </p:cNvSpPr>
          <p:nvPr/>
        </p:nvSpPr>
        <p:spPr>
          <a:xfrm>
            <a:off x="224408" y="6329162"/>
            <a:ext cx="459160" cy="2226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EFB47EF-924F-4041-885F-FCD1BE3FD8D0}" type="slidenum">
              <a:rPr lang="de-DE" sz="1400" smtClean="0"/>
              <a:pPr>
                <a:defRPr/>
              </a:pPr>
              <a:t>9</a:t>
            </a:fld>
            <a:endParaRPr lang="de-DE" sz="1400" dirty="0"/>
          </a:p>
        </p:txBody>
      </p:sp>
      <p:pic>
        <p:nvPicPr>
          <p:cNvPr id="13" name="Picture 12" descr="Screen Shot 2014-01-23 at 17.38.43.png"/>
          <p:cNvPicPr>
            <a:picLocks noChangeAspect="1"/>
          </p:cNvPicPr>
          <p:nvPr/>
        </p:nvPicPr>
        <p:blipFill rotWithShape="1">
          <a:blip r:embed="rId3">
            <a:extLst>
              <a:ext uri="{28A0092B-C50C-407E-A947-70E740481C1C}">
                <a14:useLocalDpi xmlns:a14="http://schemas.microsoft.com/office/drawing/2010/main" val="0"/>
              </a:ext>
            </a:extLst>
          </a:blip>
          <a:srcRect l="21386" t="48941" b="9706"/>
          <a:stretch/>
        </p:blipFill>
        <p:spPr>
          <a:xfrm>
            <a:off x="2317742" y="2368670"/>
            <a:ext cx="6391317" cy="1492884"/>
          </a:xfrm>
          <a:prstGeom prst="rect">
            <a:avLst/>
          </a:prstGeom>
        </p:spPr>
      </p:pic>
      <p:pic>
        <p:nvPicPr>
          <p:cNvPr id="14" name="Picture 13" descr="Screen Shot 2014-01-23 at 17.38.43.png"/>
          <p:cNvPicPr>
            <a:picLocks noChangeAspect="1"/>
          </p:cNvPicPr>
          <p:nvPr/>
        </p:nvPicPr>
        <p:blipFill rotWithShape="1">
          <a:blip r:embed="rId3">
            <a:extLst>
              <a:ext uri="{28A0092B-C50C-407E-A947-70E740481C1C}">
                <a14:useLocalDpi xmlns:a14="http://schemas.microsoft.com/office/drawing/2010/main" val="0"/>
              </a:ext>
            </a:extLst>
          </a:blip>
          <a:srcRect l="21431" b="51654"/>
          <a:stretch/>
        </p:blipFill>
        <p:spPr>
          <a:xfrm>
            <a:off x="2339752" y="3843897"/>
            <a:ext cx="6387727" cy="1745343"/>
          </a:xfrm>
          <a:prstGeom prst="rect">
            <a:avLst/>
          </a:prstGeom>
        </p:spPr>
      </p:pic>
      <p:pic>
        <p:nvPicPr>
          <p:cNvPr id="17" name="Picture 16" descr="3 Tv4 ovarian tumor.pdf"/>
          <p:cNvPicPr>
            <a:picLocks noChangeAspect="1"/>
          </p:cNvPicPr>
          <p:nvPr/>
        </p:nvPicPr>
        <p:blipFill rotWithShape="1">
          <a:blip r:embed="rId4">
            <a:extLst>
              <a:ext uri="{28A0092B-C50C-407E-A947-70E740481C1C}">
                <a14:useLocalDpi xmlns:a14="http://schemas.microsoft.com/office/drawing/2010/main" val="0"/>
              </a:ext>
            </a:extLst>
          </a:blip>
          <a:srcRect l="32498" t="15836" r="52911" b="67607"/>
          <a:stretch/>
        </p:blipFill>
        <p:spPr>
          <a:xfrm>
            <a:off x="7034713" y="4091512"/>
            <a:ext cx="1497727" cy="1497728"/>
          </a:xfrm>
          <a:prstGeom prst="rect">
            <a:avLst/>
          </a:prstGeom>
        </p:spPr>
      </p:pic>
      <p:pic>
        <p:nvPicPr>
          <p:cNvPr id="18" name="Picture 17" descr="3 micronuclei_RNAi_phenotype.png"/>
          <p:cNvPicPr>
            <a:picLocks noChangeAspect="1"/>
          </p:cNvPicPr>
          <p:nvPr/>
        </p:nvPicPr>
        <p:blipFill rotWithShape="1">
          <a:blip r:embed="rId5">
            <a:extLst>
              <a:ext uri="{28A0092B-C50C-407E-A947-70E740481C1C}">
                <a14:useLocalDpi xmlns:a14="http://schemas.microsoft.com/office/drawing/2010/main" val="0"/>
              </a:ext>
            </a:extLst>
          </a:blip>
          <a:srcRect l="51931" t="62343" r="30587" b="21257"/>
          <a:stretch/>
        </p:blipFill>
        <p:spPr>
          <a:xfrm>
            <a:off x="6994040" y="2351852"/>
            <a:ext cx="1538400" cy="1513894"/>
          </a:xfrm>
          <a:prstGeom prst="rect">
            <a:avLst/>
          </a:prstGeom>
        </p:spPr>
      </p:pic>
      <p:sp>
        <p:nvSpPr>
          <p:cNvPr id="5" name="TextBox 4"/>
          <p:cNvSpPr txBox="1"/>
          <p:nvPr/>
        </p:nvSpPr>
        <p:spPr>
          <a:xfrm>
            <a:off x="2237950" y="1700808"/>
            <a:ext cx="1685978" cy="369332"/>
          </a:xfrm>
          <a:prstGeom prst="rect">
            <a:avLst/>
          </a:prstGeom>
          <a:noFill/>
        </p:spPr>
        <p:txBody>
          <a:bodyPr wrap="none" rtlCol="0">
            <a:spAutoFit/>
          </a:bodyPr>
          <a:lstStyle/>
          <a:p>
            <a:r>
              <a:rPr lang="en-US" dirty="0" err="1" smtClean="0"/>
              <a:t>Prometaphase</a:t>
            </a:r>
            <a:endParaRPr lang="en-US" dirty="0"/>
          </a:p>
        </p:txBody>
      </p:sp>
      <p:sp>
        <p:nvSpPr>
          <p:cNvPr id="10" name="TextBox 9"/>
          <p:cNvSpPr txBox="1"/>
          <p:nvPr/>
        </p:nvSpPr>
        <p:spPr>
          <a:xfrm>
            <a:off x="3995936" y="1700808"/>
            <a:ext cx="1326768" cy="369332"/>
          </a:xfrm>
          <a:prstGeom prst="rect">
            <a:avLst/>
          </a:prstGeom>
          <a:noFill/>
        </p:spPr>
        <p:txBody>
          <a:bodyPr wrap="none" rtlCol="0">
            <a:spAutoFit/>
          </a:bodyPr>
          <a:lstStyle/>
          <a:p>
            <a:r>
              <a:rPr lang="en-US" dirty="0" smtClean="0"/>
              <a:t>Metaphase</a:t>
            </a:r>
            <a:endParaRPr lang="en-US" dirty="0"/>
          </a:p>
        </p:txBody>
      </p:sp>
      <p:sp>
        <p:nvSpPr>
          <p:cNvPr id="11" name="TextBox 10"/>
          <p:cNvSpPr txBox="1"/>
          <p:nvPr/>
        </p:nvSpPr>
        <p:spPr>
          <a:xfrm>
            <a:off x="5652120" y="1700808"/>
            <a:ext cx="1237138" cy="369332"/>
          </a:xfrm>
          <a:prstGeom prst="rect">
            <a:avLst/>
          </a:prstGeom>
          <a:noFill/>
        </p:spPr>
        <p:txBody>
          <a:bodyPr wrap="none" rtlCol="0">
            <a:spAutoFit/>
          </a:bodyPr>
          <a:lstStyle/>
          <a:p>
            <a:r>
              <a:rPr lang="en-US" dirty="0" smtClean="0"/>
              <a:t>Anaphase</a:t>
            </a:r>
            <a:endParaRPr lang="en-US" dirty="0"/>
          </a:p>
        </p:txBody>
      </p:sp>
      <p:sp>
        <p:nvSpPr>
          <p:cNvPr id="12" name="TextBox 11"/>
          <p:cNvSpPr txBox="1"/>
          <p:nvPr/>
        </p:nvSpPr>
        <p:spPr>
          <a:xfrm>
            <a:off x="7020273" y="1700808"/>
            <a:ext cx="1584175" cy="646331"/>
          </a:xfrm>
          <a:prstGeom prst="rect">
            <a:avLst/>
          </a:prstGeom>
          <a:noFill/>
        </p:spPr>
        <p:txBody>
          <a:bodyPr wrap="square" rtlCol="0">
            <a:spAutoFit/>
          </a:bodyPr>
          <a:lstStyle/>
          <a:p>
            <a:pPr algn="ctr"/>
            <a:r>
              <a:rPr lang="en-US" dirty="0" err="1" smtClean="0"/>
              <a:t>Graped</a:t>
            </a:r>
            <a:r>
              <a:rPr lang="en-US" dirty="0" smtClean="0"/>
              <a:t> micronucleus</a:t>
            </a:r>
            <a:endParaRPr lang="en-US" dirty="0"/>
          </a:p>
        </p:txBody>
      </p:sp>
    </p:spTree>
    <p:extLst>
      <p:ext uri="{BB962C8B-B14F-4D97-AF65-F5344CB8AC3E}">
        <p14:creationId xmlns:p14="http://schemas.microsoft.com/office/powerpoint/2010/main" val="392277005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ioMedBridgesPPT">
  <a:themeElements>
    <a:clrScheme name="Lucht">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 klassie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BioMedBridgesPPTXtemplate</Template>
  <TotalTime>3322</TotalTime>
  <Words>1938</Words>
  <Application>Microsoft Macintosh PowerPoint</Application>
  <PresentationFormat>On-screen Show (4:3)</PresentationFormat>
  <Paragraphs>355</Paragraphs>
  <Slides>30</Slides>
  <Notes>13</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BioMedBridgesPPT</vt:lpstr>
      <vt:lpstr>Interoperability of large scale image data sets with ontologies</vt:lpstr>
      <vt:lpstr>Data resources at EMBL-EBI</vt:lpstr>
      <vt:lpstr>Sample description with semantic markup</vt:lpstr>
      <vt:lpstr>Ontologies add value</vt:lpstr>
      <vt:lpstr>BioMedBridges Project</vt:lpstr>
      <vt:lpstr>Scientific problem </vt:lpstr>
      <vt:lpstr>To compare and integrate image data we need interoperable standards</vt:lpstr>
      <vt:lpstr>PowerPoint Presentation</vt:lpstr>
      <vt:lpstr>Matching phenotypes  at different scales</vt:lpstr>
      <vt:lpstr>Use cases</vt:lpstr>
      <vt:lpstr>Existing ontologies are not enough</vt:lpstr>
      <vt:lpstr>Cellular phenotypes: entities, processes and qualities</vt:lpstr>
      <vt:lpstr>PowerPoint Presentation</vt:lpstr>
      <vt:lpstr>Cellular Microscopy Phenotype Ontology (CMPO)</vt:lpstr>
      <vt:lpstr>Composing ontology terms from annotations in OWL </vt:lpstr>
      <vt:lpstr>Enabling standardised data generation Phenotator: user-friendly ontology annotation of image data</vt:lpstr>
      <vt:lpstr>Ontology building using Phenotator</vt:lpstr>
      <vt:lpstr>Building the ontology</vt:lpstr>
      <vt:lpstr>Exploit GO and PATO to automatically construct CMPO hierarchy </vt:lpstr>
      <vt:lpstr>Inferring equivalence across species (MP, FYPO and CMPO)</vt:lpstr>
      <vt:lpstr>Automated ontology mapping with Zooma</vt:lpstr>
      <vt:lpstr>PowerPoint Presentation</vt:lpstr>
      <vt:lpstr>Integrating CMPO </vt:lpstr>
      <vt:lpstr>EBI Collaborations with Image Generation Projects </vt:lpstr>
      <vt:lpstr>Publishing biological data as  Linked Open Data</vt:lpstr>
      <vt:lpstr>Bridging the semantic gap</vt:lpstr>
      <vt:lpstr>Summary</vt:lpstr>
      <vt:lpstr>BMS RI  partners</vt:lpstr>
      <vt:lpstr>Acknowledgments</vt:lpstr>
      <vt:lpstr>Thank you for your attention.</vt:lpstr>
    </vt:vector>
  </TitlesOfParts>
  <Company>EMBL - EBI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BioMedBridges Constructing data and service bridges in the life sciences</dc:title>
  <dc:creator>Steffi Suhr</dc:creator>
  <cp:lastModifiedBy>Simon Jupp</cp:lastModifiedBy>
  <cp:revision>172</cp:revision>
  <cp:lastPrinted>2014-01-24T14:06:58Z</cp:lastPrinted>
  <dcterms:created xsi:type="dcterms:W3CDTF">2014-01-09T12:02:24Z</dcterms:created>
  <dcterms:modified xsi:type="dcterms:W3CDTF">2014-10-09T21:00:05Z</dcterms:modified>
</cp:coreProperties>
</file>