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diagrams/colors3.xml" ContentType="application/vnd.openxmlformats-officedocument.drawingml.diagramColors+xml"/>
  <Override PartName="/ppt/slides/slide69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docProps/core.xml" ContentType="application/vnd.openxmlformats-package.core-properties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slides/slide67.xml" ContentType="application/vnd.openxmlformats-officedocument.presentationml.slide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Default Extension="pdf" ContentType="application/pdf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84" r:id="rId3"/>
    <p:sldId id="385" r:id="rId4"/>
    <p:sldId id="257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60" r:id="rId18"/>
    <p:sldId id="261" r:id="rId19"/>
    <p:sldId id="262" r:id="rId20"/>
    <p:sldId id="263" r:id="rId21"/>
    <p:sldId id="336" r:id="rId22"/>
    <p:sldId id="264" r:id="rId23"/>
    <p:sldId id="265" r:id="rId24"/>
    <p:sldId id="272" r:id="rId25"/>
    <p:sldId id="273" r:id="rId26"/>
    <p:sldId id="317" r:id="rId27"/>
    <p:sldId id="318" r:id="rId28"/>
    <p:sldId id="340" r:id="rId29"/>
    <p:sldId id="341" r:id="rId30"/>
    <p:sldId id="342" r:id="rId31"/>
    <p:sldId id="343" r:id="rId32"/>
    <p:sldId id="344" r:id="rId33"/>
    <p:sldId id="345" r:id="rId34"/>
    <p:sldId id="347" r:id="rId35"/>
    <p:sldId id="380" r:id="rId36"/>
    <p:sldId id="381" r:id="rId37"/>
    <p:sldId id="383" r:id="rId38"/>
    <p:sldId id="360" r:id="rId39"/>
    <p:sldId id="361" r:id="rId40"/>
    <p:sldId id="368" r:id="rId41"/>
    <p:sldId id="374" r:id="rId42"/>
    <p:sldId id="339" r:id="rId43"/>
    <p:sldId id="324" r:id="rId44"/>
    <p:sldId id="326" r:id="rId45"/>
    <p:sldId id="325" r:id="rId46"/>
    <p:sldId id="327" r:id="rId47"/>
    <p:sldId id="328" r:id="rId48"/>
    <p:sldId id="330" r:id="rId49"/>
    <p:sldId id="294" r:id="rId50"/>
    <p:sldId id="295" r:id="rId51"/>
    <p:sldId id="296" r:id="rId52"/>
    <p:sldId id="331" r:id="rId53"/>
    <p:sldId id="332" r:id="rId54"/>
    <p:sldId id="333" r:id="rId55"/>
    <p:sldId id="334" r:id="rId56"/>
    <p:sldId id="335" r:id="rId57"/>
    <p:sldId id="297" r:id="rId58"/>
    <p:sldId id="298" r:id="rId59"/>
    <p:sldId id="299" r:id="rId60"/>
    <p:sldId id="337" r:id="rId61"/>
    <p:sldId id="338" r:id="rId62"/>
    <p:sldId id="309" r:id="rId63"/>
    <p:sldId id="310" r:id="rId64"/>
    <p:sldId id="311" r:id="rId65"/>
    <p:sldId id="312" r:id="rId66"/>
    <p:sldId id="386" r:id="rId67"/>
    <p:sldId id="387" r:id="rId68"/>
    <p:sldId id="388" r:id="rId69"/>
    <p:sldId id="379" r:id="rId70"/>
    <p:sldId id="389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-760" y="-112"/>
      </p:cViewPr>
      <p:guideLst>
        <p:guide orient="horz" pos="2160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tiff"/><Relationship Id="rId2" Type="http://schemas.openxmlformats.org/officeDocument/2006/relationships/image" Target="../media/image45.tiff"/><Relationship Id="rId3" Type="http://schemas.openxmlformats.org/officeDocument/2006/relationships/image" Target="../media/image4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tiff"/><Relationship Id="rId2" Type="http://schemas.openxmlformats.org/officeDocument/2006/relationships/image" Target="../media/image45.tiff"/><Relationship Id="rId3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A4134-5F23-0A4E-8DB9-AED56F9D4AF3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1A5B0-8526-9A45-AF21-16C8A7FC87AF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chemeClr val="accent2">
                  <a:lumMod val="50000"/>
                </a:schemeClr>
              </a:solidFill>
            </a:rPr>
            <a:t>Adaptive Query</a:t>
          </a:r>
        </a:p>
        <a:p>
          <a:r>
            <a:rPr lang="en-US" b="1" i="0" dirty="0" smtClean="0">
              <a:solidFill>
                <a:schemeClr val="accent2">
                  <a:lumMod val="50000"/>
                </a:schemeClr>
              </a:solidFill>
            </a:rPr>
            <a:t>Execution</a:t>
          </a:r>
          <a:endParaRPr lang="en-US" b="1" i="0" dirty="0">
            <a:solidFill>
              <a:schemeClr val="accent2">
                <a:lumMod val="50000"/>
              </a:schemeClr>
            </a:solidFill>
          </a:endParaRPr>
        </a:p>
      </dgm:t>
    </dgm:pt>
    <dgm:pt modelId="{210851ED-E048-A348-9CC5-C75F5D7110C1}" type="parTrans" cxnId="{48DA3BFE-7310-5E4C-A0E4-850B3B10D5F3}">
      <dgm:prSet/>
      <dgm:spPr/>
      <dgm:t>
        <a:bodyPr/>
        <a:lstStyle/>
        <a:p>
          <a:endParaRPr lang="en-US"/>
        </a:p>
      </dgm:t>
    </dgm:pt>
    <dgm:pt modelId="{781C8AA8-18F9-7C4A-AE3D-CFF89C72429A}" type="sibTrans" cxnId="{48DA3BFE-7310-5E4C-A0E4-850B3B10D5F3}">
      <dgm:prSet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00F2D71-0CAC-7D45-A30A-613F8A429E3C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Intra-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Operator</a:t>
          </a:r>
        </a:p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Level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D417DC5F-5266-7C4E-B0ED-B55F544D1CF4}" type="parTrans" cxnId="{5B7D1B01-9CB7-6C42-86F2-BBB8EF68FD9C}">
      <dgm:prSet/>
      <dgm:spPr/>
      <dgm:t>
        <a:bodyPr/>
        <a:lstStyle/>
        <a:p>
          <a:endParaRPr lang="en-US"/>
        </a:p>
      </dgm:t>
    </dgm:pt>
    <dgm:pt modelId="{B821082F-7AA2-C542-948C-DB813A989C6F}" type="sibTrans" cxnId="{5B7D1B01-9CB7-6C42-86F2-BBB8EF68FD9C}">
      <dgm:prSet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96007367-0DFB-3D48-BE87-478AAD0436F2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Inter-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Operator</a:t>
          </a:r>
        </a:p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Level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D312413E-66A3-9A4C-8CB5-9199E8F54E79}" type="parTrans" cxnId="{C9FD82B0-599A-924E-9821-0303234855BF}">
      <dgm:prSet/>
      <dgm:spPr/>
      <dgm:t>
        <a:bodyPr/>
        <a:lstStyle/>
        <a:p>
          <a:endParaRPr lang="en-US"/>
        </a:p>
      </dgm:t>
    </dgm:pt>
    <dgm:pt modelId="{5EFC8F0C-26B2-8B4F-83B3-EFA0DD7545C2}" type="sibTrans" cxnId="{C9FD82B0-599A-924E-9821-0303234855BF}">
      <dgm:prSet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A9980E7-5AD9-034D-A633-700E4B80AD3F}" type="pres">
      <dgm:prSet presAssocID="{46DA4134-5F23-0A4E-8DB9-AED56F9D4A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F352CF-BA59-A447-B78B-027F87CD8D48}" type="pres">
      <dgm:prSet presAssocID="{31A1A5B0-8526-9A45-AF21-16C8A7FC87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4A040-49C4-424A-81BD-BD960A3A58B0}" type="pres">
      <dgm:prSet presAssocID="{781C8AA8-18F9-7C4A-AE3D-CFF89C72429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E20B346-99A1-B545-96A7-CCC1EB821A4D}" type="pres">
      <dgm:prSet presAssocID="{781C8AA8-18F9-7C4A-AE3D-CFF89C72429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CF32424-13BA-1D44-9466-2B1725055D8F}" type="pres">
      <dgm:prSet presAssocID="{F00F2D71-0CAC-7D45-A30A-613F8A429E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108C6-2A8D-E248-A4D6-4FE7925D7588}" type="pres">
      <dgm:prSet presAssocID="{B821082F-7AA2-C542-948C-DB813A989C6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2C35124-E56A-9D4C-ABDA-EC80C68F27B0}" type="pres">
      <dgm:prSet presAssocID="{B821082F-7AA2-C542-948C-DB813A989C6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25EE9B6-32F4-4647-B172-6F7B2C00DCAE}" type="pres">
      <dgm:prSet presAssocID="{96007367-0DFB-3D48-BE87-478AAD0436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A78F9-08C3-0B43-8680-606FCDCE13A0}" type="pres">
      <dgm:prSet presAssocID="{5EFC8F0C-26B2-8B4F-83B3-EFA0DD7545C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0776D64-FA2D-924C-AF58-B878D9D71C94}" type="pres">
      <dgm:prSet presAssocID="{5EFC8F0C-26B2-8B4F-83B3-EFA0DD7545C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C4A69EA-28CA-0547-A4AC-062FCA9B4A81}" type="presOf" srcId="{781C8AA8-18F9-7C4A-AE3D-CFF89C72429A}" destId="{BA74A040-49C4-424A-81BD-BD960A3A58B0}" srcOrd="0" destOrd="0" presId="urn:microsoft.com/office/officeart/2005/8/layout/cycle7"/>
    <dgm:cxn modelId="{DB26870F-B4CA-8141-B4EB-A4E8BD894F94}" type="presOf" srcId="{781C8AA8-18F9-7C4A-AE3D-CFF89C72429A}" destId="{9E20B346-99A1-B545-96A7-CCC1EB821A4D}" srcOrd="1" destOrd="0" presId="urn:microsoft.com/office/officeart/2005/8/layout/cycle7"/>
    <dgm:cxn modelId="{583FCB6F-B607-5543-9DBE-4430DA550641}" type="presOf" srcId="{46DA4134-5F23-0A4E-8DB9-AED56F9D4AF3}" destId="{4A9980E7-5AD9-034D-A633-700E4B80AD3F}" srcOrd="0" destOrd="0" presId="urn:microsoft.com/office/officeart/2005/8/layout/cycle7"/>
    <dgm:cxn modelId="{5B7D1B01-9CB7-6C42-86F2-BBB8EF68FD9C}" srcId="{46DA4134-5F23-0A4E-8DB9-AED56F9D4AF3}" destId="{F00F2D71-0CAC-7D45-A30A-613F8A429E3C}" srcOrd="1" destOrd="0" parTransId="{D417DC5F-5266-7C4E-B0ED-B55F544D1CF4}" sibTransId="{B821082F-7AA2-C542-948C-DB813A989C6F}"/>
    <dgm:cxn modelId="{C0380A29-5C48-0D40-8022-D679F912E073}" type="presOf" srcId="{5EFC8F0C-26B2-8B4F-83B3-EFA0DD7545C2}" destId="{686A78F9-08C3-0B43-8680-606FCDCE13A0}" srcOrd="0" destOrd="0" presId="urn:microsoft.com/office/officeart/2005/8/layout/cycle7"/>
    <dgm:cxn modelId="{815E9096-FA2D-A54A-8CE5-FD986FB10916}" type="presOf" srcId="{31A1A5B0-8526-9A45-AF21-16C8A7FC87AF}" destId="{6DF352CF-BA59-A447-B78B-027F87CD8D48}" srcOrd="0" destOrd="0" presId="urn:microsoft.com/office/officeart/2005/8/layout/cycle7"/>
    <dgm:cxn modelId="{19A7C714-D5DC-6F4F-848B-D6AD07902E57}" type="presOf" srcId="{F00F2D71-0CAC-7D45-A30A-613F8A429E3C}" destId="{8CF32424-13BA-1D44-9466-2B1725055D8F}" srcOrd="0" destOrd="0" presId="urn:microsoft.com/office/officeart/2005/8/layout/cycle7"/>
    <dgm:cxn modelId="{C9FD82B0-599A-924E-9821-0303234855BF}" srcId="{46DA4134-5F23-0A4E-8DB9-AED56F9D4AF3}" destId="{96007367-0DFB-3D48-BE87-478AAD0436F2}" srcOrd="2" destOrd="0" parTransId="{D312413E-66A3-9A4C-8CB5-9199E8F54E79}" sibTransId="{5EFC8F0C-26B2-8B4F-83B3-EFA0DD7545C2}"/>
    <dgm:cxn modelId="{48DA3BFE-7310-5E4C-A0E4-850B3B10D5F3}" srcId="{46DA4134-5F23-0A4E-8DB9-AED56F9D4AF3}" destId="{31A1A5B0-8526-9A45-AF21-16C8A7FC87AF}" srcOrd="0" destOrd="0" parTransId="{210851ED-E048-A348-9CC5-C75F5D7110C1}" sibTransId="{781C8AA8-18F9-7C4A-AE3D-CFF89C72429A}"/>
    <dgm:cxn modelId="{60F5B7D3-57E2-0042-AFCD-83716320782C}" type="presOf" srcId="{B821082F-7AA2-C542-948C-DB813A989C6F}" destId="{22C35124-E56A-9D4C-ABDA-EC80C68F27B0}" srcOrd="1" destOrd="0" presId="urn:microsoft.com/office/officeart/2005/8/layout/cycle7"/>
    <dgm:cxn modelId="{49F20598-2238-AF42-93FE-ECA13AAB151C}" type="presOf" srcId="{96007367-0DFB-3D48-BE87-478AAD0436F2}" destId="{925EE9B6-32F4-4647-B172-6F7B2C00DCAE}" srcOrd="0" destOrd="0" presId="urn:microsoft.com/office/officeart/2005/8/layout/cycle7"/>
    <dgm:cxn modelId="{247A3BA1-E6D3-5643-A1FC-4C1CFBAF2BAF}" type="presOf" srcId="{5EFC8F0C-26B2-8B4F-83B3-EFA0DD7545C2}" destId="{50776D64-FA2D-924C-AF58-B878D9D71C94}" srcOrd="1" destOrd="0" presId="urn:microsoft.com/office/officeart/2005/8/layout/cycle7"/>
    <dgm:cxn modelId="{E6049781-88D8-6F48-83B4-82E7205DF827}" type="presOf" srcId="{B821082F-7AA2-C542-948C-DB813A989C6F}" destId="{A3C108C6-2A8D-E248-A4D6-4FE7925D7588}" srcOrd="0" destOrd="0" presId="urn:microsoft.com/office/officeart/2005/8/layout/cycle7"/>
    <dgm:cxn modelId="{B98C07E7-5094-B14D-AC0A-6685065F654A}" type="presParOf" srcId="{4A9980E7-5AD9-034D-A633-700E4B80AD3F}" destId="{6DF352CF-BA59-A447-B78B-027F87CD8D48}" srcOrd="0" destOrd="0" presId="urn:microsoft.com/office/officeart/2005/8/layout/cycle7"/>
    <dgm:cxn modelId="{3E2E7266-F672-8449-80A5-8C63F511DD50}" type="presParOf" srcId="{4A9980E7-5AD9-034D-A633-700E4B80AD3F}" destId="{BA74A040-49C4-424A-81BD-BD960A3A58B0}" srcOrd="1" destOrd="0" presId="urn:microsoft.com/office/officeart/2005/8/layout/cycle7"/>
    <dgm:cxn modelId="{F31D5326-2406-EA4E-A913-6A08E4E93309}" type="presParOf" srcId="{BA74A040-49C4-424A-81BD-BD960A3A58B0}" destId="{9E20B346-99A1-B545-96A7-CCC1EB821A4D}" srcOrd="0" destOrd="0" presId="urn:microsoft.com/office/officeart/2005/8/layout/cycle7"/>
    <dgm:cxn modelId="{05B4A7EF-569A-304C-8CA0-3E0A70F9FB89}" type="presParOf" srcId="{4A9980E7-5AD9-034D-A633-700E4B80AD3F}" destId="{8CF32424-13BA-1D44-9466-2B1725055D8F}" srcOrd="2" destOrd="0" presId="urn:microsoft.com/office/officeart/2005/8/layout/cycle7"/>
    <dgm:cxn modelId="{211638FF-A2C4-B943-8B5C-9F85E08AE96F}" type="presParOf" srcId="{4A9980E7-5AD9-034D-A633-700E4B80AD3F}" destId="{A3C108C6-2A8D-E248-A4D6-4FE7925D7588}" srcOrd="3" destOrd="0" presId="urn:microsoft.com/office/officeart/2005/8/layout/cycle7"/>
    <dgm:cxn modelId="{20DF29C3-B58F-8F49-A9BE-C07833CA375A}" type="presParOf" srcId="{A3C108C6-2A8D-E248-A4D6-4FE7925D7588}" destId="{22C35124-E56A-9D4C-ABDA-EC80C68F27B0}" srcOrd="0" destOrd="0" presId="urn:microsoft.com/office/officeart/2005/8/layout/cycle7"/>
    <dgm:cxn modelId="{5863982E-5EFD-E642-A0B5-B61965F676F1}" type="presParOf" srcId="{4A9980E7-5AD9-034D-A633-700E4B80AD3F}" destId="{925EE9B6-32F4-4647-B172-6F7B2C00DCAE}" srcOrd="4" destOrd="0" presId="urn:microsoft.com/office/officeart/2005/8/layout/cycle7"/>
    <dgm:cxn modelId="{861030D4-9D30-BA4C-87A2-03AE2D6F818C}" type="presParOf" srcId="{4A9980E7-5AD9-034D-A633-700E4B80AD3F}" destId="{686A78F9-08C3-0B43-8680-606FCDCE13A0}" srcOrd="5" destOrd="0" presId="urn:microsoft.com/office/officeart/2005/8/layout/cycle7"/>
    <dgm:cxn modelId="{817646FF-D087-1048-9CEB-4CE889BE5E66}" type="presParOf" srcId="{686A78F9-08C3-0B43-8680-606FCDCE13A0}" destId="{50776D64-FA2D-924C-AF58-B878D9D71C9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367A1-16CA-5245-AC19-592737C146C1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</dgm:pt>
    <dgm:pt modelId="{6D725352-1781-A74C-A98F-A3395AB328C2}" type="pres">
      <dgm:prSet presAssocID="{3F2367A1-16CA-5245-AC19-592737C146C1}" presName="Name0" presStyleCnt="0">
        <dgm:presLayoutVars>
          <dgm:dir/>
          <dgm:resizeHandles val="exact"/>
        </dgm:presLayoutVars>
      </dgm:prSet>
      <dgm:spPr/>
    </dgm:pt>
    <dgm:pt modelId="{CE510B01-2274-6C46-B997-FBAC4D0D1253}" type="pres">
      <dgm:prSet presAssocID="{3F2367A1-16CA-5245-AC19-592737C146C1}" presName="fgShape" presStyleLbl="fgShp" presStyleIdx="0" presStyleCn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4B6D87FE-4047-014E-ABCB-2A6BE328F633}" type="pres">
      <dgm:prSet presAssocID="{3F2367A1-16CA-5245-AC19-592737C146C1}" presName="linComp" presStyleCnt="0"/>
      <dgm:spPr/>
    </dgm:pt>
  </dgm:ptLst>
  <dgm:cxnLst>
    <dgm:cxn modelId="{A52E28C2-311F-3F47-B651-BECD3EED754A}" type="presOf" srcId="{3F2367A1-16CA-5245-AC19-592737C146C1}" destId="{6D725352-1781-A74C-A98F-A3395AB328C2}" srcOrd="0" destOrd="0" presId="urn:microsoft.com/office/officeart/2005/8/layout/hList7"/>
    <dgm:cxn modelId="{3CEA113F-A428-D747-8DCA-82058A19979B}" type="presParOf" srcId="{6D725352-1781-A74C-A98F-A3395AB328C2}" destId="{CE510B01-2274-6C46-B997-FBAC4D0D1253}" srcOrd="0" destOrd="0" presId="urn:microsoft.com/office/officeart/2005/8/layout/hList7"/>
    <dgm:cxn modelId="{6E4046B8-34EC-1642-9415-70466DB18F32}" type="presParOf" srcId="{6D725352-1781-A74C-A98F-A3395AB328C2}" destId="{4B6D87FE-4047-014E-ABCB-2A6BE328F633}" srcOrd="1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367A1-16CA-5245-AC19-592737C146C1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CD93F-C994-B74F-997E-842643CD1880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chemeClr val="accent2">
                  <a:lumMod val="50000"/>
                </a:schemeClr>
              </a:solidFill>
            </a:rPr>
            <a:t>Coarse-Grained Granularity</a:t>
          </a:r>
        </a:p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Plan-based Techniques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35CC2D1E-C5C1-AF4B-A327-728BF88627D3}" type="parTrans" cxnId="{1B087013-5018-D944-9F8A-81AD6CD873D7}">
      <dgm:prSet/>
      <dgm:spPr/>
      <dgm:t>
        <a:bodyPr/>
        <a:lstStyle/>
        <a:p>
          <a:endParaRPr lang="en-US"/>
        </a:p>
      </dgm:t>
    </dgm:pt>
    <dgm:pt modelId="{7B7687D6-9695-4A46-B7F2-BB3F2FE92E3F}" type="sibTrans" cxnId="{1B087013-5018-D944-9F8A-81AD6CD873D7}">
      <dgm:prSet/>
      <dgm:spPr/>
      <dgm:t>
        <a:bodyPr/>
        <a:lstStyle/>
        <a:p>
          <a:endParaRPr lang="en-US"/>
        </a:p>
      </dgm:t>
    </dgm:pt>
    <dgm:pt modelId="{C16388DE-19A0-8349-A421-03F325BD0BFF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chemeClr val="accent2">
                  <a:lumMod val="50000"/>
                </a:schemeClr>
              </a:solidFill>
            </a:rPr>
            <a:t>Medium Fine-Grained Granularity</a:t>
          </a:r>
          <a:endParaRPr lang="en-US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Adaptive Source-Selection Techniques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FAFB48E4-EDA3-ED41-A9DB-0217C08DD57F}" type="parTrans" cxnId="{6AF056CE-9692-CB4F-8B69-4B9A2B9B8D9C}">
      <dgm:prSet/>
      <dgm:spPr/>
      <dgm:t>
        <a:bodyPr/>
        <a:lstStyle/>
        <a:p>
          <a:endParaRPr lang="en-US"/>
        </a:p>
      </dgm:t>
    </dgm:pt>
    <dgm:pt modelId="{AA402E4A-7093-CD45-A233-61A8090B3BC8}" type="sibTrans" cxnId="{6AF056CE-9692-CB4F-8B69-4B9A2B9B8D9C}">
      <dgm:prSet/>
      <dgm:spPr/>
      <dgm:t>
        <a:bodyPr/>
        <a:lstStyle/>
        <a:p>
          <a:endParaRPr lang="en-US"/>
        </a:p>
      </dgm:t>
    </dgm:pt>
    <dgm:pt modelId="{513A22E5-FCE9-2147-82CD-0850F3EF1D6E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chemeClr val="accent2">
                  <a:lumMod val="50000"/>
                </a:schemeClr>
              </a:solidFill>
            </a:rPr>
            <a:t>Fine-Grained Granularity</a:t>
          </a:r>
        </a:p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Adaptive Query Processing Techniques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EE7FD74A-901E-BC40-8AE5-19D0E31155E9}" type="parTrans" cxnId="{3DFBF2C6-6C4B-AE43-83B9-25236E1BCE35}">
      <dgm:prSet/>
      <dgm:spPr/>
      <dgm:t>
        <a:bodyPr/>
        <a:lstStyle/>
        <a:p>
          <a:endParaRPr lang="en-US"/>
        </a:p>
      </dgm:t>
    </dgm:pt>
    <dgm:pt modelId="{52CD7334-705B-F74E-9D57-BC6E75AF3521}" type="sibTrans" cxnId="{3DFBF2C6-6C4B-AE43-83B9-25236E1BCE35}">
      <dgm:prSet/>
      <dgm:spPr/>
      <dgm:t>
        <a:bodyPr/>
        <a:lstStyle/>
        <a:p>
          <a:endParaRPr lang="en-US"/>
        </a:p>
      </dgm:t>
    </dgm:pt>
    <dgm:pt modelId="{6D725352-1781-A74C-A98F-A3395AB328C2}" type="pres">
      <dgm:prSet presAssocID="{3F2367A1-16CA-5245-AC19-592737C146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510B01-2274-6C46-B997-FBAC4D0D1253}" type="pres">
      <dgm:prSet presAssocID="{3F2367A1-16CA-5245-AC19-592737C146C1}" presName="fgShape" presStyleLbl="fgShp" presStyleIdx="0" presStyleCn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4B6D87FE-4047-014E-ABCB-2A6BE328F633}" type="pres">
      <dgm:prSet presAssocID="{3F2367A1-16CA-5245-AC19-592737C146C1}" presName="linComp" presStyleCnt="0"/>
      <dgm:spPr/>
    </dgm:pt>
    <dgm:pt modelId="{72A07D62-F2BF-B848-A444-EAE3CF18A56F}" type="pres">
      <dgm:prSet presAssocID="{E02CD93F-C994-B74F-997E-842643CD1880}" presName="compNode" presStyleCnt="0"/>
      <dgm:spPr/>
    </dgm:pt>
    <dgm:pt modelId="{D5EC7846-1F91-8848-AD7B-2F9CC351E2A6}" type="pres">
      <dgm:prSet presAssocID="{E02CD93F-C994-B74F-997E-842643CD1880}" presName="bkgdShape" presStyleLbl="node1" presStyleIdx="0" presStyleCnt="3"/>
      <dgm:spPr/>
      <dgm:t>
        <a:bodyPr/>
        <a:lstStyle/>
        <a:p>
          <a:endParaRPr lang="en-US"/>
        </a:p>
      </dgm:t>
    </dgm:pt>
    <dgm:pt modelId="{AC4D9E7F-5ACC-F440-87AD-5BD29BF622A5}" type="pres">
      <dgm:prSet presAssocID="{E02CD93F-C994-B74F-997E-842643CD188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5D06B-1504-5F4A-89BA-9D31FFADA5AA}" type="pres">
      <dgm:prSet presAssocID="{E02CD93F-C994-B74F-997E-842643CD1880}" presName="invisiNode" presStyleLbl="node1" presStyleIdx="0" presStyleCnt="3"/>
      <dgm:spPr/>
    </dgm:pt>
    <dgm:pt modelId="{8FF229FA-68A7-5E43-8984-8386741A376A}" type="pres">
      <dgm:prSet presAssocID="{E02CD93F-C994-B74F-997E-842643CD1880}" presName="imagNode" presStyleLbl="fgImgPlace1" presStyleIdx="0" presStyleCnt="3" custScaleX="90789" custScaleY="9053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</dgm:spPr>
    </dgm:pt>
    <dgm:pt modelId="{6E06A33E-0B21-0E42-B092-8B48710910E3}" type="pres">
      <dgm:prSet presAssocID="{7B7687D6-9695-4A46-B7F2-BB3F2FE92E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03250A-B11A-6D48-AACD-0FF254545674}" type="pres">
      <dgm:prSet presAssocID="{C16388DE-19A0-8349-A421-03F325BD0BFF}" presName="compNode" presStyleCnt="0"/>
      <dgm:spPr/>
    </dgm:pt>
    <dgm:pt modelId="{120BAABB-290F-E747-9A4C-EC9D1F1681A6}" type="pres">
      <dgm:prSet presAssocID="{C16388DE-19A0-8349-A421-03F325BD0BFF}" presName="bkgdShape" presStyleLbl="node1" presStyleIdx="1" presStyleCnt="3"/>
      <dgm:spPr/>
      <dgm:t>
        <a:bodyPr/>
        <a:lstStyle/>
        <a:p>
          <a:endParaRPr lang="en-US"/>
        </a:p>
      </dgm:t>
    </dgm:pt>
    <dgm:pt modelId="{16FF0C6A-7C75-5B4C-8855-B19F3443CC95}" type="pres">
      <dgm:prSet presAssocID="{C16388DE-19A0-8349-A421-03F325BD0BF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D1216-5778-9B49-90EA-0D7AD8C14764}" type="pres">
      <dgm:prSet presAssocID="{C16388DE-19A0-8349-A421-03F325BD0BFF}" presName="invisiNode" presStyleLbl="node1" presStyleIdx="1" presStyleCnt="3"/>
      <dgm:spPr/>
    </dgm:pt>
    <dgm:pt modelId="{C725887C-5A13-A942-AA28-3B4566C89E66}" type="pres">
      <dgm:prSet presAssocID="{C16388DE-19A0-8349-A421-03F325BD0BFF}" presName="imagNode" presStyleLbl="fgImgPlace1" presStyleIdx="1" presStyleCnt="3" custScaleX="91708" custScaleY="9952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</dgm:spPr>
    </dgm:pt>
    <dgm:pt modelId="{0D5017BA-A389-F644-BEA3-AD5E2BF87B3C}" type="pres">
      <dgm:prSet presAssocID="{AA402E4A-7093-CD45-A233-61A8090B3BC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55862A-0D45-F34B-87B6-531E11939A45}" type="pres">
      <dgm:prSet presAssocID="{513A22E5-FCE9-2147-82CD-0850F3EF1D6E}" presName="compNode" presStyleCnt="0"/>
      <dgm:spPr/>
    </dgm:pt>
    <dgm:pt modelId="{5DE19723-6C41-3849-A6FF-51F3DAB982F7}" type="pres">
      <dgm:prSet presAssocID="{513A22E5-FCE9-2147-82CD-0850F3EF1D6E}" presName="bkgdShape" presStyleLbl="node1" presStyleIdx="2" presStyleCnt="3" custLinFactNeighborX="64"/>
      <dgm:spPr/>
      <dgm:t>
        <a:bodyPr/>
        <a:lstStyle/>
        <a:p>
          <a:endParaRPr lang="en-US"/>
        </a:p>
      </dgm:t>
    </dgm:pt>
    <dgm:pt modelId="{13784522-872E-8E42-A7BE-6CF54BA595AD}" type="pres">
      <dgm:prSet presAssocID="{513A22E5-FCE9-2147-82CD-0850F3EF1D6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CE294-88E2-034F-9476-AB475479DA2C}" type="pres">
      <dgm:prSet presAssocID="{513A22E5-FCE9-2147-82CD-0850F3EF1D6E}" presName="invisiNode" presStyleLbl="node1" presStyleIdx="2" presStyleCnt="3"/>
      <dgm:spPr/>
    </dgm:pt>
    <dgm:pt modelId="{BE0B6B98-70E1-3F4E-8024-269FD44D28B5}" type="pres">
      <dgm:prSet presAssocID="{513A22E5-FCE9-2147-82CD-0850F3EF1D6E}" presName="imagNode" presStyleLbl="fgImgPlace1" presStyleIdx="2" presStyleCnt="3" custScaleX="112477" custScaleY="65293" custLinFactNeighborX="-5505" custLinFactNeighborY="-6919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</dgm:spPr>
    </dgm:pt>
  </dgm:ptLst>
  <dgm:cxnLst>
    <dgm:cxn modelId="{EE0D3A3A-27CF-FF40-AD6E-8EBC187AFF25}" type="presOf" srcId="{AA402E4A-7093-CD45-A233-61A8090B3BC8}" destId="{0D5017BA-A389-F644-BEA3-AD5E2BF87B3C}" srcOrd="0" destOrd="0" presId="urn:microsoft.com/office/officeart/2005/8/layout/hList7"/>
    <dgm:cxn modelId="{253F6422-34B5-9C41-B707-F0B35AA0DE71}" type="presOf" srcId="{E02CD93F-C994-B74F-997E-842643CD1880}" destId="{D5EC7846-1F91-8848-AD7B-2F9CC351E2A6}" srcOrd="0" destOrd="0" presId="urn:microsoft.com/office/officeart/2005/8/layout/hList7"/>
    <dgm:cxn modelId="{3B4F1CCA-5208-064C-BD88-6EEC0B685887}" type="presOf" srcId="{7B7687D6-9695-4A46-B7F2-BB3F2FE92E3F}" destId="{6E06A33E-0B21-0E42-B092-8B48710910E3}" srcOrd="0" destOrd="0" presId="urn:microsoft.com/office/officeart/2005/8/layout/hList7"/>
    <dgm:cxn modelId="{EF01718C-91DB-D34B-8F71-C5E5167DEDFF}" type="presOf" srcId="{E02CD93F-C994-B74F-997E-842643CD1880}" destId="{AC4D9E7F-5ACC-F440-87AD-5BD29BF622A5}" srcOrd="1" destOrd="0" presId="urn:microsoft.com/office/officeart/2005/8/layout/hList7"/>
    <dgm:cxn modelId="{496BB9FB-E8A4-2C4A-B4DC-6EE0C406FDD1}" type="presOf" srcId="{3F2367A1-16CA-5245-AC19-592737C146C1}" destId="{6D725352-1781-A74C-A98F-A3395AB328C2}" srcOrd="0" destOrd="0" presId="urn:microsoft.com/office/officeart/2005/8/layout/hList7"/>
    <dgm:cxn modelId="{6AF056CE-9692-CB4F-8B69-4B9A2B9B8D9C}" srcId="{3F2367A1-16CA-5245-AC19-592737C146C1}" destId="{C16388DE-19A0-8349-A421-03F325BD0BFF}" srcOrd="1" destOrd="0" parTransId="{FAFB48E4-EDA3-ED41-A9DB-0217C08DD57F}" sibTransId="{AA402E4A-7093-CD45-A233-61A8090B3BC8}"/>
    <dgm:cxn modelId="{12046016-2B72-134B-9724-93E8A73C38D7}" type="presOf" srcId="{513A22E5-FCE9-2147-82CD-0850F3EF1D6E}" destId="{5DE19723-6C41-3849-A6FF-51F3DAB982F7}" srcOrd="0" destOrd="0" presId="urn:microsoft.com/office/officeart/2005/8/layout/hList7"/>
    <dgm:cxn modelId="{94A4A6E4-6466-FC4C-9CEE-B20F2B962F2A}" type="presOf" srcId="{513A22E5-FCE9-2147-82CD-0850F3EF1D6E}" destId="{13784522-872E-8E42-A7BE-6CF54BA595AD}" srcOrd="1" destOrd="0" presId="urn:microsoft.com/office/officeart/2005/8/layout/hList7"/>
    <dgm:cxn modelId="{1B087013-5018-D944-9F8A-81AD6CD873D7}" srcId="{3F2367A1-16CA-5245-AC19-592737C146C1}" destId="{E02CD93F-C994-B74F-997E-842643CD1880}" srcOrd="0" destOrd="0" parTransId="{35CC2D1E-C5C1-AF4B-A327-728BF88627D3}" sibTransId="{7B7687D6-9695-4A46-B7F2-BB3F2FE92E3F}"/>
    <dgm:cxn modelId="{3DFBF2C6-6C4B-AE43-83B9-25236E1BCE35}" srcId="{3F2367A1-16CA-5245-AC19-592737C146C1}" destId="{513A22E5-FCE9-2147-82CD-0850F3EF1D6E}" srcOrd="2" destOrd="0" parTransId="{EE7FD74A-901E-BC40-8AE5-19D0E31155E9}" sibTransId="{52CD7334-705B-F74E-9D57-BC6E75AF3521}"/>
    <dgm:cxn modelId="{9562018D-DBD4-5F4C-9340-1F3DC45E48B4}" type="presOf" srcId="{C16388DE-19A0-8349-A421-03F325BD0BFF}" destId="{16FF0C6A-7C75-5B4C-8855-B19F3443CC95}" srcOrd="1" destOrd="0" presId="urn:microsoft.com/office/officeart/2005/8/layout/hList7"/>
    <dgm:cxn modelId="{A9A3F945-D24D-6B49-B574-869C8C0537C8}" type="presOf" srcId="{C16388DE-19A0-8349-A421-03F325BD0BFF}" destId="{120BAABB-290F-E747-9A4C-EC9D1F1681A6}" srcOrd="0" destOrd="0" presId="urn:microsoft.com/office/officeart/2005/8/layout/hList7"/>
    <dgm:cxn modelId="{28FBD5DC-A972-1149-B14E-744A9F03FD4B}" type="presParOf" srcId="{6D725352-1781-A74C-A98F-A3395AB328C2}" destId="{CE510B01-2274-6C46-B997-FBAC4D0D1253}" srcOrd="0" destOrd="0" presId="urn:microsoft.com/office/officeart/2005/8/layout/hList7"/>
    <dgm:cxn modelId="{1CFE44DA-8BB4-2148-83F4-D95B3BAF531D}" type="presParOf" srcId="{6D725352-1781-A74C-A98F-A3395AB328C2}" destId="{4B6D87FE-4047-014E-ABCB-2A6BE328F633}" srcOrd="1" destOrd="0" presId="urn:microsoft.com/office/officeart/2005/8/layout/hList7"/>
    <dgm:cxn modelId="{F053165D-7B3F-1F4D-A02E-8648DF43AC2D}" type="presParOf" srcId="{4B6D87FE-4047-014E-ABCB-2A6BE328F633}" destId="{72A07D62-F2BF-B848-A444-EAE3CF18A56F}" srcOrd="0" destOrd="0" presId="urn:microsoft.com/office/officeart/2005/8/layout/hList7"/>
    <dgm:cxn modelId="{39E9C390-D38E-4B49-A91D-4FC6860B44D9}" type="presParOf" srcId="{72A07D62-F2BF-B848-A444-EAE3CF18A56F}" destId="{D5EC7846-1F91-8848-AD7B-2F9CC351E2A6}" srcOrd="0" destOrd="0" presId="urn:microsoft.com/office/officeart/2005/8/layout/hList7"/>
    <dgm:cxn modelId="{AE2BC332-CD4B-9841-8DAD-A810F9DD1EB5}" type="presParOf" srcId="{72A07D62-F2BF-B848-A444-EAE3CF18A56F}" destId="{AC4D9E7F-5ACC-F440-87AD-5BD29BF622A5}" srcOrd="1" destOrd="0" presId="urn:microsoft.com/office/officeart/2005/8/layout/hList7"/>
    <dgm:cxn modelId="{558B3158-9721-3B4A-BBC0-0ED47A0B9835}" type="presParOf" srcId="{72A07D62-F2BF-B848-A444-EAE3CF18A56F}" destId="{A005D06B-1504-5F4A-89BA-9D31FFADA5AA}" srcOrd="2" destOrd="0" presId="urn:microsoft.com/office/officeart/2005/8/layout/hList7"/>
    <dgm:cxn modelId="{50A63197-9707-F940-8DB7-B70C137724AA}" type="presParOf" srcId="{72A07D62-F2BF-B848-A444-EAE3CF18A56F}" destId="{8FF229FA-68A7-5E43-8984-8386741A376A}" srcOrd="3" destOrd="0" presId="urn:microsoft.com/office/officeart/2005/8/layout/hList7"/>
    <dgm:cxn modelId="{DEAF0110-39E3-5E40-A840-1E204163638F}" type="presParOf" srcId="{4B6D87FE-4047-014E-ABCB-2A6BE328F633}" destId="{6E06A33E-0B21-0E42-B092-8B48710910E3}" srcOrd="1" destOrd="0" presId="urn:microsoft.com/office/officeart/2005/8/layout/hList7"/>
    <dgm:cxn modelId="{814AFA90-3FAB-1E4B-B032-C6CB16988183}" type="presParOf" srcId="{4B6D87FE-4047-014E-ABCB-2A6BE328F633}" destId="{4303250A-B11A-6D48-AACD-0FF254545674}" srcOrd="2" destOrd="0" presId="urn:microsoft.com/office/officeart/2005/8/layout/hList7"/>
    <dgm:cxn modelId="{003FDF2D-B83B-6547-A816-8095DCFB244D}" type="presParOf" srcId="{4303250A-B11A-6D48-AACD-0FF254545674}" destId="{120BAABB-290F-E747-9A4C-EC9D1F1681A6}" srcOrd="0" destOrd="0" presId="urn:microsoft.com/office/officeart/2005/8/layout/hList7"/>
    <dgm:cxn modelId="{066E3C35-BFFD-9647-88EE-1F4286D605E8}" type="presParOf" srcId="{4303250A-B11A-6D48-AACD-0FF254545674}" destId="{16FF0C6A-7C75-5B4C-8855-B19F3443CC95}" srcOrd="1" destOrd="0" presId="urn:microsoft.com/office/officeart/2005/8/layout/hList7"/>
    <dgm:cxn modelId="{FC23F335-054F-0B4D-8C18-2D635DF161D3}" type="presParOf" srcId="{4303250A-B11A-6D48-AACD-0FF254545674}" destId="{CC1D1216-5778-9B49-90EA-0D7AD8C14764}" srcOrd="2" destOrd="0" presId="urn:microsoft.com/office/officeart/2005/8/layout/hList7"/>
    <dgm:cxn modelId="{139715BD-15E1-674F-9118-BCC83CCF3BA3}" type="presParOf" srcId="{4303250A-B11A-6D48-AACD-0FF254545674}" destId="{C725887C-5A13-A942-AA28-3B4566C89E66}" srcOrd="3" destOrd="0" presId="urn:microsoft.com/office/officeart/2005/8/layout/hList7"/>
    <dgm:cxn modelId="{8D774EED-6641-244B-B63C-4C0868FDC4F4}" type="presParOf" srcId="{4B6D87FE-4047-014E-ABCB-2A6BE328F633}" destId="{0D5017BA-A389-F644-BEA3-AD5E2BF87B3C}" srcOrd="3" destOrd="0" presId="urn:microsoft.com/office/officeart/2005/8/layout/hList7"/>
    <dgm:cxn modelId="{D7C1D6F3-6612-8A47-93DF-5182D9AEE500}" type="presParOf" srcId="{4B6D87FE-4047-014E-ABCB-2A6BE328F633}" destId="{9255862A-0D45-F34B-87B6-531E11939A45}" srcOrd="4" destOrd="0" presId="urn:microsoft.com/office/officeart/2005/8/layout/hList7"/>
    <dgm:cxn modelId="{8BB7EB1F-1680-7440-9907-82170F32C168}" type="presParOf" srcId="{9255862A-0D45-F34B-87B6-531E11939A45}" destId="{5DE19723-6C41-3849-A6FF-51F3DAB982F7}" srcOrd="0" destOrd="0" presId="urn:microsoft.com/office/officeart/2005/8/layout/hList7"/>
    <dgm:cxn modelId="{0C1A9EFC-975C-A54F-93EA-DA0A5D422660}" type="presParOf" srcId="{9255862A-0D45-F34B-87B6-531E11939A45}" destId="{13784522-872E-8E42-A7BE-6CF54BA595AD}" srcOrd="1" destOrd="0" presId="urn:microsoft.com/office/officeart/2005/8/layout/hList7"/>
    <dgm:cxn modelId="{D811AFDD-A9DF-4E48-AAEF-D7D700086915}" type="presParOf" srcId="{9255862A-0D45-F34B-87B6-531E11939A45}" destId="{B72CE294-88E2-034F-9476-AB475479DA2C}" srcOrd="2" destOrd="0" presId="urn:microsoft.com/office/officeart/2005/8/layout/hList7"/>
    <dgm:cxn modelId="{C428983E-3356-C64E-9FBC-A1E8504D66B8}" type="presParOf" srcId="{9255862A-0D45-F34B-87B6-531E11939A45}" destId="{BE0B6B98-70E1-3F4E-8024-269FD44D28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352CF-BA59-A447-B78B-027F87CD8D48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schemeClr val="accent2">
                  <a:lumMod val="50000"/>
                </a:schemeClr>
              </a:solidFill>
            </a:rPr>
            <a:t>Adaptive Query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schemeClr val="accent2">
                  <a:lumMod val="50000"/>
                </a:schemeClr>
              </a:solidFill>
            </a:rPr>
            <a:t>Execution</a:t>
          </a:r>
          <a:endParaRPr lang="en-US" sz="2200" b="1" i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995785" y="1179"/>
        <a:ext cx="2104429" cy="1052214"/>
      </dsp:txXfrm>
    </dsp:sp>
    <dsp:sp modelId="{BA74A040-49C4-424A-81BD-BD960A3A58B0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3600000">
        <a:off x="3368523" y="1847862"/>
        <a:ext cx="1096445" cy="368275"/>
      </dsp:txXfrm>
    </dsp:sp>
    <dsp:sp modelId="{8CF32424-13BA-1D44-9466-2B1725055D8F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2">
                  <a:lumMod val="50000"/>
                </a:schemeClr>
              </a:solidFill>
            </a:rPr>
            <a:t>Intra-</a:t>
          </a:r>
          <a:r>
            <a:rPr lang="en-US" sz="2200" b="1" kern="1200" dirty="0" smtClean="0">
              <a:solidFill>
                <a:schemeClr val="accent2">
                  <a:lumMod val="50000"/>
                </a:schemeClr>
              </a:solidFill>
            </a:rPr>
            <a:t>Operator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2">
                  <a:lumMod val="50000"/>
                </a:schemeClr>
              </a:solidFill>
            </a:rPr>
            <a:t>Level</a:t>
          </a:r>
          <a:endParaRPr lang="en-US" sz="2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733278" y="3010605"/>
        <a:ext cx="2104429" cy="1052214"/>
      </dsp:txXfrm>
    </dsp:sp>
    <dsp:sp modelId="{A3C108C6-2A8D-E248-A4D6-4FE7925D7588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2499777" y="3352575"/>
        <a:ext cx="1096445" cy="368275"/>
      </dsp:txXfrm>
    </dsp:sp>
    <dsp:sp modelId="{925EE9B6-32F4-4647-B172-6F7B2C00DCAE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2">
                  <a:lumMod val="50000"/>
                </a:schemeClr>
              </a:solidFill>
            </a:rPr>
            <a:t>Inter-</a:t>
          </a:r>
          <a:r>
            <a:rPr lang="en-US" sz="2200" b="1" kern="1200" dirty="0" smtClean="0">
              <a:solidFill>
                <a:schemeClr val="accent2">
                  <a:lumMod val="50000"/>
                </a:schemeClr>
              </a:solidFill>
            </a:rPr>
            <a:t>Operator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2">
                  <a:lumMod val="50000"/>
                </a:schemeClr>
              </a:solidFill>
            </a:rPr>
            <a:t>Level</a:t>
          </a:r>
          <a:endParaRPr lang="en-US" sz="2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58291" y="3010605"/>
        <a:ext cx="2104429" cy="1052214"/>
      </dsp:txXfrm>
    </dsp:sp>
    <dsp:sp modelId="{686A78F9-08C3-0B43-8680-606FCDCE13A0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8000000">
        <a:off x="1631030" y="1847862"/>
        <a:ext cx="1096445" cy="3682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510B01-2274-6C46-B997-FBAC4D0D1253}">
      <dsp:nvSpPr>
        <dsp:cNvPr id="0" name=""/>
        <dsp:cNvSpPr/>
      </dsp:nvSpPr>
      <dsp:spPr>
        <a:xfrm>
          <a:off x="299719" y="1802765"/>
          <a:ext cx="6893560" cy="636270"/>
        </a:xfrm>
        <a:prstGeom prst="leftRightArrow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EC7846-1F91-8848-AD7B-2F9CC351E2A6}">
      <dsp:nvSpPr>
        <dsp:cNvPr id="0" name=""/>
        <dsp:cNvSpPr/>
      </dsp:nvSpPr>
      <dsp:spPr>
        <a:xfrm>
          <a:off x="1573" y="0"/>
          <a:ext cx="2447664" cy="42418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accent2">
                  <a:lumMod val="50000"/>
                </a:schemeClr>
              </a:solidFill>
            </a:rPr>
            <a:t>Coarse-Grained Granularity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2">
                  <a:lumMod val="50000"/>
                </a:schemeClr>
              </a:solidFill>
            </a:rPr>
            <a:t>Plan-based Techniques</a:t>
          </a:r>
          <a:endParaRPr lang="en-US" sz="1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573" y="1696720"/>
        <a:ext cx="2447664" cy="1696720"/>
      </dsp:txXfrm>
    </dsp:sp>
    <dsp:sp modelId="{8FF229FA-68A7-5E43-8984-8386741A376A}">
      <dsp:nvSpPr>
        <dsp:cNvPr id="0" name=""/>
        <dsp:cNvSpPr/>
      </dsp:nvSpPr>
      <dsp:spPr>
        <a:xfrm>
          <a:off x="584199" y="321334"/>
          <a:ext cx="1282412" cy="12788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0BAABB-290F-E747-9A4C-EC9D1F1681A6}">
      <dsp:nvSpPr>
        <dsp:cNvPr id="0" name=""/>
        <dsp:cNvSpPr/>
      </dsp:nvSpPr>
      <dsp:spPr>
        <a:xfrm>
          <a:off x="2522667" y="0"/>
          <a:ext cx="2447664" cy="42418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accent2">
                  <a:lumMod val="50000"/>
                </a:schemeClr>
              </a:solidFill>
            </a:rPr>
            <a:t>Medium Fine-Grained Granularity</a:t>
          </a:r>
          <a:endParaRPr lang="en-US" sz="19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2">
                  <a:lumMod val="50000"/>
                </a:schemeClr>
              </a:solidFill>
            </a:rPr>
            <a:t>Adaptive Source-Selection Techniques</a:t>
          </a:r>
          <a:endParaRPr lang="en-US" sz="1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522667" y="1696720"/>
        <a:ext cx="2447664" cy="1696720"/>
      </dsp:txXfrm>
    </dsp:sp>
    <dsp:sp modelId="{C725887C-5A13-A942-AA28-3B4566C89E66}">
      <dsp:nvSpPr>
        <dsp:cNvPr id="0" name=""/>
        <dsp:cNvSpPr/>
      </dsp:nvSpPr>
      <dsp:spPr>
        <a:xfrm>
          <a:off x="3098803" y="257834"/>
          <a:ext cx="1295393" cy="14058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E19723-6C41-3849-A6FF-51F3DAB982F7}">
      <dsp:nvSpPr>
        <dsp:cNvPr id="0" name=""/>
        <dsp:cNvSpPr/>
      </dsp:nvSpPr>
      <dsp:spPr>
        <a:xfrm>
          <a:off x="5045328" y="0"/>
          <a:ext cx="2447664" cy="42418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accent2">
                  <a:lumMod val="50000"/>
                </a:schemeClr>
              </a:solidFill>
            </a:rPr>
            <a:t>Fine-Grained Granularity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2">
                  <a:lumMod val="50000"/>
                </a:schemeClr>
              </a:solidFill>
            </a:rPr>
            <a:t>Adaptive Query Processing Techniques</a:t>
          </a:r>
          <a:endParaRPr lang="en-US" sz="1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045328" y="1696720"/>
        <a:ext cx="2447664" cy="1696720"/>
      </dsp:txXfrm>
    </dsp:sp>
    <dsp:sp modelId="{BE0B6B98-70E1-3F4E-8024-269FD44D28B5}">
      <dsp:nvSpPr>
        <dsp:cNvPr id="0" name=""/>
        <dsp:cNvSpPr/>
      </dsp:nvSpPr>
      <dsp:spPr>
        <a:xfrm>
          <a:off x="5395455" y="401897"/>
          <a:ext cx="1588759" cy="9222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510B01-2274-6C46-B997-FBAC4D0D1253}">
      <dsp:nvSpPr>
        <dsp:cNvPr id="0" name=""/>
        <dsp:cNvSpPr/>
      </dsp:nvSpPr>
      <dsp:spPr>
        <a:xfrm>
          <a:off x="299719" y="3393440"/>
          <a:ext cx="6893560" cy="636270"/>
        </a:xfrm>
        <a:prstGeom prst="leftRightArrow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C6E3F-6595-EB47-ABDC-7A2C3A1D3120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70EC9-90F5-FD47-A169-313E75F2B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BAB2-3229-8543-9F9D-044DCD1AAC79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7B560-BE37-154A-B2C5-DE41ECA6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B560-BE37-154A-B2C5-DE41ECA6FA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89B6-A8DF-CB47-82AD-BFA4CB68274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83DC-D68B-C44D-ADD4-C4251154A10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6FCC3-6F2C-1944-99BA-A9FF66EEB51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6FCC3-6F2C-1944-99BA-A9FF66EEB51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6FCC3-6F2C-1944-99BA-A9FF66EEB51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6FCC3-6F2C-1944-99BA-A9FF66EEB5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B560-BE37-154A-B2C5-DE41ECA6FA8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B560-BE37-154A-B2C5-DE41ECA6FA8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B560-BE37-154A-B2C5-DE41ECA6FA8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B560-BE37-154A-B2C5-DE41ECA6FA8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86CB-3C43-3F4C-949C-0DA1A66BB7AE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A6D1-6D68-814D-9C70-B63341C0FF3E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2B2A-41E0-E24E-8769-73E082507B21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E267-E639-1843-8A80-E40BCA6C999A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31B-20CB-424C-AD5A-F813DD1CECDA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A2B4-F87E-9945-BE95-2F59EAE9690B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E224-ED2D-0D4F-8D43-D211FCAF550D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8879-E856-BA46-A2D9-C1465E59B65B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5AC0-A802-3947-AE44-1D687B7F6CA3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72A-2965-2946-9FB9-7F3A91689533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DF62-C7D2-6740-AB6E-755F09A54484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E463-5CBF-304F-8FCB-3A807B4364B1}" type="datetime1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F9F3-209A-2F4C-9239-705135696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d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d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d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d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6" Type="http://schemas.openxmlformats.org/officeDocument/2006/relationships/image" Target="../media/image8.png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11.tiff"/><Relationship Id="rId10" Type="http://schemas.openxmlformats.org/officeDocument/2006/relationships/image" Target="../media/image12.tiff"/><Relationship Id="rId11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4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df"/><Relationship Id="rId3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6" Type="http://schemas.openxmlformats.org/officeDocument/2006/relationships/image" Target="../media/image8.png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11.tiff"/><Relationship Id="rId10" Type="http://schemas.openxmlformats.org/officeDocument/2006/relationships/image" Target="../media/image12.tiff"/><Relationship Id="rId11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tiff"/><Relationship Id="rId3" Type="http://schemas.openxmlformats.org/officeDocument/2006/relationships/image" Target="../media/image58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tiff"/><Relationship Id="rId3" Type="http://schemas.openxmlformats.org/officeDocument/2006/relationships/image" Target="../media/image60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4" Type="http://schemas.openxmlformats.org/officeDocument/2006/relationships/image" Target="../media/image62.tiff"/><Relationship Id="rId5" Type="http://schemas.openxmlformats.org/officeDocument/2006/relationships/image" Target="../media/image6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4" Type="http://schemas.openxmlformats.org/officeDocument/2006/relationships/image" Target="../media/image64.tiff"/><Relationship Id="rId5" Type="http://schemas.openxmlformats.org/officeDocument/2006/relationships/image" Target="../media/image65.tiff"/><Relationship Id="rId6" Type="http://schemas.openxmlformats.org/officeDocument/2006/relationships/image" Target="../media/image66.tiff"/><Relationship Id="rId7" Type="http://schemas.openxmlformats.org/officeDocument/2006/relationships/image" Target="../media/image67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df"/><Relationship Id="rId5" Type="http://schemas.openxmlformats.org/officeDocument/2006/relationships/image" Target="../media/image71.png"/><Relationship Id="rId6" Type="http://schemas.openxmlformats.org/officeDocument/2006/relationships/image" Target="../media/image72.pdf"/><Relationship Id="rId7" Type="http://schemas.openxmlformats.org/officeDocument/2006/relationships/image" Target="../media/image73.png"/><Relationship Id="rId8" Type="http://schemas.openxmlformats.org/officeDocument/2006/relationships/image" Target="../media/image74.pdf"/><Relationship Id="rId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df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d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df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7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df"/><Relationship Id="rId3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64.tiff"/><Relationship Id="rId5" Type="http://schemas.openxmlformats.org/officeDocument/2006/relationships/image" Target="../media/image63.tiff"/><Relationship Id="rId6" Type="http://schemas.openxmlformats.org/officeDocument/2006/relationships/image" Target="../media/image78.pdf"/><Relationship Id="rId7" Type="http://schemas.openxmlformats.org/officeDocument/2006/relationships/image" Target="../media/image79.png"/><Relationship Id="rId8" Type="http://schemas.openxmlformats.org/officeDocument/2006/relationships/image" Target="../media/image82.pdf"/><Relationship Id="rId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tif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gif"/><Relationship Id="rId12" Type="http://schemas.openxmlformats.org/officeDocument/2006/relationships/image" Target="../media/image22.tiff"/><Relationship Id="rId13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tif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tiff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9052" y="114300"/>
            <a:ext cx="8928168" cy="65304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25717" y="700017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venir Heavy"/>
                <a:cs typeface="Avenir Heavy"/>
              </a:rPr>
              <a:t>On the Efficiency and Effectiveness of Federated Semantic Data Management</a:t>
            </a:r>
            <a:r>
              <a:rPr lang="en-US" sz="3600" b="1" dirty="0" smtClean="0">
                <a:latin typeface="Avenir Heavy"/>
                <a:cs typeface="Avenir Heavy"/>
              </a:rPr>
              <a:t/>
            </a:r>
            <a:br>
              <a:rPr lang="en-US" sz="3600" b="1" dirty="0" smtClean="0">
                <a:latin typeface="Avenir Heavy"/>
                <a:cs typeface="Avenir Heavy"/>
              </a:rPr>
            </a:br>
            <a:r>
              <a:rPr lang="en-US" sz="3600" b="1" dirty="0" smtClean="0">
                <a:latin typeface="Avenir Heavy"/>
                <a:cs typeface="Avenir Heavy"/>
              </a:rPr>
              <a:t>ANAPSID An Adaptive Approach</a:t>
            </a:r>
            <a:r>
              <a:rPr lang="en-US" sz="3600" dirty="0" smtClean="0"/>
              <a:t>.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331" y="4207755"/>
            <a:ext cx="1079894" cy="71973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782587" y="3822700"/>
            <a:ext cx="1953813" cy="110479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85614" y="2220842"/>
            <a:ext cx="47717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 Light"/>
                <a:cs typeface="Helvetica Light"/>
              </a:rPr>
              <a:t>Maria-Esther Vidal</a:t>
            </a:r>
            <a:endParaRPr lang="en-US" sz="3200" dirty="0">
              <a:latin typeface="Helvetica Light"/>
              <a:cs typeface="Helvetica Ligh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805439" y="3483399"/>
            <a:ext cx="1417266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0" name="TextBox 49"/>
          <p:cNvSpPr txBox="1"/>
          <p:nvPr/>
        </p:nvSpPr>
        <p:spPr>
          <a:xfrm>
            <a:off x="10121900" y="3822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2BF8-039F-7B4E-9EB4-957B6D2C6B2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99006" y="5097668"/>
            <a:ext cx="322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Universidad </a:t>
            </a:r>
            <a:r>
              <a:rPr lang="en-US" sz="1400" dirty="0" err="1">
                <a:latin typeface="Arial"/>
                <a:cs typeface="Arial"/>
              </a:rPr>
              <a:t>Simón</a:t>
            </a:r>
            <a:r>
              <a:rPr lang="en-US" sz="1400" dirty="0">
                <a:latin typeface="Arial"/>
                <a:cs typeface="Arial"/>
              </a:rPr>
              <a:t> Bolívar, Venezuela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3328" y="4192032"/>
            <a:ext cx="194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mvidal@ldc.usb.ve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916990" y="4146765"/>
            <a:ext cx="1174821" cy="9332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29299" y="2774765"/>
            <a:ext cx="1905001" cy="104793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6" name="TextBox 15"/>
          <p:cNvSpPr txBox="1"/>
          <p:nvPr/>
        </p:nvSpPr>
        <p:spPr>
          <a:xfrm>
            <a:off x="527908" y="5987018"/>
            <a:ext cx="78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Joint work with Maribel Acosta, </a:t>
            </a:r>
            <a:r>
              <a:rPr lang="en-US" dirty="0" err="1" smtClean="0"/>
              <a:t>Simón</a:t>
            </a:r>
            <a:r>
              <a:rPr lang="en-US" dirty="0" smtClean="0"/>
              <a:t> Castillo, Gabriela Montoya, Guillermo Palma </a:t>
            </a:r>
            <a:endParaRPr lang="en-US" dirty="0"/>
          </a:p>
        </p:txBody>
      </p:sp>
      <p:pic>
        <p:nvPicPr>
          <p:cNvPr id="17" name="Picture 16" descr="credibl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549" y="25400"/>
            <a:ext cx="1947972" cy="539438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CREDIBLE 2013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86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SPARQL Endpoints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7" y="435114"/>
            <a:ext cx="847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“</a:t>
            </a:r>
            <a:r>
              <a:rPr lang="en-US" sz="2000" b="1" i="1" dirty="0" err="1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Kegg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 compound identifiers and among their drugs, those</a:t>
            </a:r>
          </a:p>
          <a:p>
            <a:pPr algn="r"/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that have a substrate that is an enzyme</a:t>
            </a:r>
            <a:r>
              <a:rPr lang="en-US" dirty="0" smtClean="0"/>
              <a:t>.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”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505" y="1062407"/>
            <a:ext cx="842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q</a:t>
            </a:r>
            <a:r>
              <a:rPr lang="en-US" dirty="0" smtClean="0">
                <a:latin typeface="Consolas"/>
                <a:cs typeface="Consolas"/>
              </a:rPr>
              <a:t>0: Select * WHERE </a:t>
            </a:r>
          </a:p>
          <a:p>
            <a:r>
              <a:rPr lang="en-US" dirty="0" smtClean="0">
                <a:latin typeface="Consolas"/>
                <a:cs typeface="Consolas"/>
              </a:rPr>
              <a:t>{?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}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bio2rdf-kegg:Enzyme}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005" y="1960403"/>
            <a:ext cx="4114800" cy="302333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4585805" y="1289099"/>
            <a:ext cx="2360632" cy="1532437"/>
            <a:chOff x="4572000" y="1896563"/>
            <a:chExt cx="2360632" cy="1532437"/>
          </a:xfrm>
        </p:grpSpPr>
        <p:sp>
          <p:nvSpPr>
            <p:cNvPr id="7" name="24-Point Star 6"/>
            <p:cNvSpPr/>
            <p:nvPr/>
          </p:nvSpPr>
          <p:spPr>
            <a:xfrm>
              <a:off x="4572000" y="1896563"/>
              <a:ext cx="2360632" cy="1532437"/>
            </a:xfrm>
            <a:prstGeom prst="star24">
              <a:avLst/>
            </a:prstGeom>
            <a:noFill/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7917" y="2341343"/>
              <a:ext cx="1852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Triple Bound to  </a:t>
              </a:r>
            </a:p>
            <a:p>
              <a:r>
                <a:rPr lang="en-US" dirty="0" smtClean="0"/>
                <a:t>General Predicate 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71005" y="238704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q1: Select * WHERE </a:t>
            </a:r>
          </a:p>
          <a:p>
            <a:r>
              <a:rPr lang="en-US" dirty="0" smtClean="0">
                <a:latin typeface="Consolas"/>
                <a:cs typeface="Consolas"/>
              </a:rPr>
              <a:t>{?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bio2rdf-kegg:xSubstrate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}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bio2rdf-kegg:Enzyme.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owl:sameAs</a:t>
            </a:r>
            <a:r>
              <a:rPr lang="en-US" dirty="0" smtClean="0">
                <a:latin typeface="Consolas"/>
                <a:cs typeface="Consolas"/>
              </a:rPr>
              <a:t> ?d1}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7" y="3253048"/>
            <a:ext cx="4114800" cy="611323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8"/>
          <p:cNvGrpSpPr/>
          <p:nvPr/>
        </p:nvGrpSpPr>
        <p:grpSpPr>
          <a:xfrm>
            <a:off x="4585805" y="2802556"/>
            <a:ext cx="2360632" cy="1532437"/>
            <a:chOff x="4572000" y="1896563"/>
            <a:chExt cx="2360632" cy="1532437"/>
          </a:xfrm>
        </p:grpSpPr>
        <p:sp>
          <p:nvSpPr>
            <p:cNvPr id="12" name="24-Point Star 11"/>
            <p:cNvSpPr/>
            <p:nvPr/>
          </p:nvSpPr>
          <p:spPr>
            <a:xfrm>
              <a:off x="4572000" y="1896563"/>
              <a:ext cx="2360632" cy="1532437"/>
            </a:xfrm>
            <a:prstGeom prst="star24">
              <a:avLst/>
            </a:prstGeom>
            <a:noFill/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67917" y="2341343"/>
              <a:ext cx="1852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Triples Bound to  </a:t>
              </a:r>
            </a:p>
            <a:p>
              <a:r>
                <a:rPr lang="en-US" dirty="0" smtClean="0"/>
                <a:t>General Predicate 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23405" y="3907007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q2: Select * WHERE </a:t>
            </a:r>
          </a:p>
          <a:p>
            <a:r>
              <a:rPr lang="en-US" dirty="0" smtClean="0">
                <a:latin typeface="Consolas"/>
                <a:cs typeface="Consolas"/>
              </a:rPr>
              <a:t>{?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}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Enzyme.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owl:sameAs</a:t>
            </a:r>
            <a:r>
              <a:rPr lang="en-US" dirty="0" smtClean="0">
                <a:latin typeface="Consolas"/>
                <a:cs typeface="Consolas"/>
              </a:rPr>
              <a:t> ?d1.</a:t>
            </a:r>
          </a:p>
          <a:p>
            <a:r>
              <a:rPr lang="en-US" dirty="0" smtClean="0">
                <a:latin typeface="Consolas"/>
                <a:cs typeface="Consolas"/>
              </a:rPr>
              <a:t> ?d1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dbpedia-owl:Drug</a:t>
            </a:r>
            <a:r>
              <a:rPr lang="en-US" dirty="0" smtClean="0">
                <a:latin typeface="Consolas"/>
                <a:cs typeface="Consolas"/>
              </a:rPr>
              <a:t>}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467" y="4776769"/>
            <a:ext cx="4410538" cy="884565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8"/>
          <p:cNvGrpSpPr/>
          <p:nvPr/>
        </p:nvGrpSpPr>
        <p:grpSpPr>
          <a:xfrm>
            <a:off x="4881722" y="4455785"/>
            <a:ext cx="2360632" cy="1532437"/>
            <a:chOff x="4572000" y="1896563"/>
            <a:chExt cx="2360632" cy="1532437"/>
          </a:xfrm>
        </p:grpSpPr>
        <p:sp>
          <p:nvSpPr>
            <p:cNvPr id="17" name="24-Point Star 16"/>
            <p:cNvSpPr/>
            <p:nvPr/>
          </p:nvSpPr>
          <p:spPr>
            <a:xfrm>
              <a:off x="4572000" y="1896563"/>
              <a:ext cx="2360632" cy="1532437"/>
            </a:xfrm>
            <a:prstGeom prst="star24">
              <a:avLst/>
            </a:prstGeom>
            <a:noFill/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67917" y="2341343"/>
              <a:ext cx="1852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Triples Bound to  </a:t>
              </a:r>
            </a:p>
            <a:p>
              <a:r>
                <a:rPr lang="en-US" dirty="0" smtClean="0"/>
                <a:t>General Predicate </a:t>
              </a:r>
              <a:endParaRPr lang="en-US" dirty="0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SPARQL Endpoints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7" y="435114"/>
            <a:ext cx="847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“</a:t>
            </a:r>
            <a:r>
              <a:rPr lang="en-US" sz="2000" b="1" i="1" dirty="0" err="1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Kegg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 compound identifiers and among their drugs, those</a:t>
            </a:r>
          </a:p>
          <a:p>
            <a:pPr algn="r"/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that have a substrate that is an enzyme</a:t>
            </a:r>
            <a:r>
              <a:rPr lang="en-US" dirty="0" smtClean="0"/>
              <a:t>.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”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505" y="800093"/>
            <a:ext cx="842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q</a:t>
            </a:r>
            <a:r>
              <a:rPr lang="en-US" dirty="0" smtClean="0">
                <a:latin typeface="Consolas"/>
                <a:cs typeface="Consolas"/>
              </a:rPr>
              <a:t>0: Select * WHERE </a:t>
            </a:r>
          </a:p>
          <a:p>
            <a:r>
              <a:rPr lang="en-US" dirty="0" smtClean="0">
                <a:latin typeface="Consolas"/>
                <a:cs typeface="Consolas"/>
              </a:rPr>
              <a:t>{?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}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bio2rdf-kegg:Enzyme}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005" y="1698089"/>
            <a:ext cx="4114800" cy="302333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4585805" y="1026785"/>
            <a:ext cx="2360632" cy="1532437"/>
            <a:chOff x="4572000" y="1896563"/>
            <a:chExt cx="2360632" cy="1532437"/>
          </a:xfrm>
        </p:grpSpPr>
        <p:sp>
          <p:nvSpPr>
            <p:cNvPr id="7" name="24-Point Star 6"/>
            <p:cNvSpPr/>
            <p:nvPr/>
          </p:nvSpPr>
          <p:spPr>
            <a:xfrm>
              <a:off x="4572000" y="1896563"/>
              <a:ext cx="2360632" cy="1532437"/>
            </a:xfrm>
            <a:prstGeom prst="star24">
              <a:avLst/>
            </a:prstGeom>
            <a:noFill/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7917" y="2341343"/>
              <a:ext cx="1852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Triple Bound to  </a:t>
              </a:r>
            </a:p>
            <a:p>
              <a:r>
                <a:rPr lang="en-US" dirty="0" smtClean="0"/>
                <a:t>General Predicate 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71005" y="212472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q1: Select * WHERE </a:t>
            </a:r>
          </a:p>
          <a:p>
            <a:r>
              <a:rPr lang="en-US" dirty="0" smtClean="0">
                <a:latin typeface="Consolas"/>
                <a:cs typeface="Consolas"/>
              </a:rPr>
              <a:t>{?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bio2rdf-kegg:xSubstrate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}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bio2rdf-kegg:Enzyme.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owl:sameAs</a:t>
            </a:r>
            <a:r>
              <a:rPr lang="en-US" dirty="0" smtClean="0">
                <a:latin typeface="Consolas"/>
                <a:cs typeface="Consolas"/>
              </a:rPr>
              <a:t> ?d1}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7" y="2990734"/>
            <a:ext cx="4114800" cy="611323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8"/>
          <p:cNvGrpSpPr/>
          <p:nvPr/>
        </p:nvGrpSpPr>
        <p:grpSpPr>
          <a:xfrm>
            <a:off x="4585805" y="2540242"/>
            <a:ext cx="2360632" cy="1532437"/>
            <a:chOff x="4572000" y="1896563"/>
            <a:chExt cx="2360632" cy="1532437"/>
          </a:xfrm>
        </p:grpSpPr>
        <p:sp>
          <p:nvSpPr>
            <p:cNvPr id="12" name="24-Point Star 11"/>
            <p:cNvSpPr/>
            <p:nvPr/>
          </p:nvSpPr>
          <p:spPr>
            <a:xfrm>
              <a:off x="4572000" y="1896563"/>
              <a:ext cx="2360632" cy="1532437"/>
            </a:xfrm>
            <a:prstGeom prst="star24">
              <a:avLst/>
            </a:prstGeom>
            <a:noFill/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67917" y="2341343"/>
              <a:ext cx="1852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Triples Bound to  </a:t>
              </a:r>
            </a:p>
            <a:p>
              <a:r>
                <a:rPr lang="en-US" dirty="0" smtClean="0"/>
                <a:t>General Predicate 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23405" y="3644693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q2: Select * WHERE </a:t>
            </a:r>
          </a:p>
          <a:p>
            <a:r>
              <a:rPr lang="en-US" dirty="0" smtClean="0">
                <a:latin typeface="Consolas"/>
                <a:cs typeface="Consolas"/>
              </a:rPr>
              <a:t>{?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}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Enzyme.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owl:sameAs</a:t>
            </a:r>
            <a:r>
              <a:rPr lang="en-US" dirty="0" smtClean="0">
                <a:latin typeface="Consolas"/>
                <a:cs typeface="Consolas"/>
              </a:rPr>
              <a:t> ?d1.</a:t>
            </a:r>
          </a:p>
          <a:p>
            <a:r>
              <a:rPr lang="en-US" dirty="0" smtClean="0">
                <a:latin typeface="Consolas"/>
                <a:cs typeface="Consolas"/>
              </a:rPr>
              <a:t> ?d1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dbpedia-owl:Drug</a:t>
            </a:r>
            <a:r>
              <a:rPr lang="en-US" dirty="0" smtClean="0">
                <a:latin typeface="Consolas"/>
                <a:cs typeface="Consolas"/>
              </a:rPr>
              <a:t>}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405" y="4514455"/>
            <a:ext cx="4410538" cy="884565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8"/>
          <p:cNvGrpSpPr/>
          <p:nvPr/>
        </p:nvGrpSpPr>
        <p:grpSpPr>
          <a:xfrm>
            <a:off x="4881722" y="4193471"/>
            <a:ext cx="2360632" cy="1532437"/>
            <a:chOff x="4572000" y="1896563"/>
            <a:chExt cx="2360632" cy="1532437"/>
          </a:xfrm>
        </p:grpSpPr>
        <p:sp>
          <p:nvSpPr>
            <p:cNvPr id="17" name="24-Point Star 16"/>
            <p:cNvSpPr/>
            <p:nvPr/>
          </p:nvSpPr>
          <p:spPr>
            <a:xfrm>
              <a:off x="4572000" y="1896563"/>
              <a:ext cx="2360632" cy="1532437"/>
            </a:xfrm>
            <a:prstGeom prst="star24">
              <a:avLst/>
            </a:prstGeom>
            <a:noFill/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67917" y="2341343"/>
              <a:ext cx="1852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Triples Bound to  </a:t>
              </a:r>
            </a:p>
            <a:p>
              <a:r>
                <a:rPr lang="en-US" dirty="0" smtClean="0"/>
                <a:t>General Predicate 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43721" y="5399020"/>
            <a:ext cx="91033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q3: Select * WHERE </a:t>
            </a:r>
          </a:p>
          <a:p>
            <a:r>
              <a:rPr lang="en-US" dirty="0" smtClean="0">
                <a:latin typeface="Consolas"/>
                <a:cs typeface="Consolas"/>
              </a:rPr>
              <a:t>{?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}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Enzyme.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?d </a:t>
            </a:r>
            <a:r>
              <a:rPr lang="en-US" dirty="0" err="1" smtClean="0">
                <a:latin typeface="Consolas"/>
                <a:cs typeface="Consolas"/>
              </a:rPr>
              <a:t>owl:sameAs</a:t>
            </a:r>
            <a:r>
              <a:rPr lang="en-US" dirty="0" smtClean="0">
                <a:latin typeface="Consolas"/>
                <a:cs typeface="Consolas"/>
              </a:rPr>
              <a:t> ?d1.?d1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dbpedia-owl:Drug</a:t>
            </a:r>
            <a:r>
              <a:rPr lang="en-US" dirty="0" smtClean="0">
                <a:latin typeface="Consolas"/>
                <a:cs typeface="Consolas"/>
              </a:rPr>
              <a:t>.</a:t>
            </a:r>
          </a:p>
          <a:p>
            <a:r>
              <a:rPr lang="en-US" dirty="0" smtClean="0">
                <a:latin typeface="Consolas"/>
                <a:cs typeface="Consolas"/>
              </a:rPr>
              <a:t> ?d1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?t1. ?d1 </a:t>
            </a:r>
            <a:r>
              <a:rPr lang="en-US" dirty="0" err="1" smtClean="0">
                <a:latin typeface="Consolas"/>
                <a:cs typeface="Consolas"/>
              </a:rPr>
              <a:t>rdfs:label</a:t>
            </a:r>
            <a:r>
              <a:rPr lang="en-US" dirty="0" smtClean="0">
                <a:latin typeface="Consolas"/>
                <a:cs typeface="Consolas"/>
              </a:rPr>
              <a:t> ?d2}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4866" y="6336833"/>
            <a:ext cx="6457487" cy="521167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8"/>
          <p:cNvGrpSpPr/>
          <p:nvPr/>
        </p:nvGrpSpPr>
        <p:grpSpPr>
          <a:xfrm>
            <a:off x="6946437" y="5650455"/>
            <a:ext cx="2360632" cy="1532437"/>
            <a:chOff x="4572000" y="1896563"/>
            <a:chExt cx="2360632" cy="1532437"/>
          </a:xfrm>
        </p:grpSpPr>
        <p:sp>
          <p:nvSpPr>
            <p:cNvPr id="22" name="24-Point Star 21"/>
            <p:cNvSpPr/>
            <p:nvPr/>
          </p:nvSpPr>
          <p:spPr>
            <a:xfrm>
              <a:off x="4572000" y="1896563"/>
              <a:ext cx="2360632" cy="1532437"/>
            </a:xfrm>
            <a:prstGeom prst="star24">
              <a:avLst/>
            </a:prstGeom>
            <a:noFill/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7917" y="2341343"/>
              <a:ext cx="1852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Triples Bound to  </a:t>
              </a:r>
            </a:p>
            <a:p>
              <a:r>
                <a:rPr lang="en-US" dirty="0" smtClean="0"/>
                <a:t>General Predicate </a:t>
              </a:r>
              <a:endParaRPr lang="en-US" dirty="0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motivatingExamp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1271" y="288642"/>
            <a:ext cx="8148410" cy="4889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688" y="5177688"/>
            <a:ext cx="758099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R1) Is this observed behavior due to problems with existing engines? Or</a:t>
            </a:r>
          </a:p>
          <a:p>
            <a:r>
              <a:rPr lang="en-US" dirty="0" smtClean="0"/>
              <a:t>R2) Is this behavior caused by the properties of the queries?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Paperq0EndPointDistribu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51" y="-33217"/>
            <a:ext cx="6182476" cy="7101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9539" y="71347"/>
            <a:ext cx="48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79473" y="907057"/>
            <a:ext cx="2241860" cy="660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?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rdf:type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bio2rdf-kegg:Enzyme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Paperq1EndPointDistribu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34" y="0"/>
            <a:ext cx="6985266" cy="7037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9539" y="71347"/>
            <a:ext cx="48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dirty="0"/>
              <a:t>1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79473" y="907057"/>
            <a:ext cx="2241860" cy="660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?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rdf:type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bio2rdf-kegg:Enzyme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063996" y="949816"/>
            <a:ext cx="214990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?</a:t>
            </a:r>
            <a:r>
              <a:rPr lang="en-US" sz="1200" dirty="0" err="1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d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200" dirty="0" err="1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owl:sameAs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 ?d1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69539" y="71347"/>
            <a:ext cx="48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q2:</a:t>
            </a:r>
            <a:endParaRPr lang="en-US" dirty="0"/>
          </a:p>
        </p:txBody>
      </p:sp>
      <p:pic>
        <p:nvPicPr>
          <p:cNvPr id="9" name="Picture 8" descr="Paperq2EndPointDistribu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99" y="-1"/>
            <a:ext cx="7040918" cy="70584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1939" y="223747"/>
            <a:ext cx="48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dirty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79473" y="907057"/>
            <a:ext cx="2241860" cy="660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?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rdf:type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bio2rdf-kegg:Enzyme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063996" y="949816"/>
            <a:ext cx="214990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?</a:t>
            </a:r>
            <a:r>
              <a:rPr lang="en-US" sz="1200" dirty="0" err="1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d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200" dirty="0" err="1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owl:sameAs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 ?d1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-196271" y="1964751"/>
            <a:ext cx="2241860" cy="660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?d1 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rdf:type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dbpedia-owl:Drug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 descr="q3EndDistribu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63" y="-20305"/>
            <a:ext cx="6736776" cy="712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5890" y="71347"/>
            <a:ext cx="48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q3: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79473" y="907057"/>
            <a:ext cx="2241860" cy="660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?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rdf:type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bio2rdf-kegg:Enzyme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063996" y="949816"/>
            <a:ext cx="214990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?</a:t>
            </a:r>
            <a:r>
              <a:rPr lang="en-US" sz="1200" dirty="0" err="1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d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200" dirty="0" err="1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owl:sameAs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 ?d1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973287" y="4306717"/>
            <a:ext cx="214990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/>
                <a:cs typeface="Consolas"/>
              </a:rPr>
              <a:t>?d1 </a:t>
            </a:r>
            <a:r>
              <a:rPr lang="en-US" sz="1200" dirty="0" err="1" smtClean="0">
                <a:solidFill>
                  <a:schemeClr val="tx1"/>
                </a:solidFill>
                <a:latin typeface="Consolas"/>
                <a:cs typeface="Consolas"/>
              </a:rPr>
              <a:t>rdfs:label</a:t>
            </a:r>
            <a:r>
              <a:rPr lang="en-US" sz="1200" dirty="0" smtClean="0">
                <a:solidFill>
                  <a:schemeClr val="tx1"/>
                </a:solidFill>
                <a:latin typeface="Consolas"/>
                <a:cs typeface="Consolas"/>
              </a:rPr>
              <a:t> ?d2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-196271" y="1964751"/>
            <a:ext cx="2241860" cy="660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?d1 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rdf:type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dbpedia-owl:Drug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-196271" y="3429000"/>
            <a:ext cx="2241860" cy="660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?d1 </a:t>
            </a:r>
            <a:r>
              <a:rPr lang="en-US" sz="1000" dirty="0" err="1" smtClean="0">
                <a:solidFill>
                  <a:schemeClr val="tx1"/>
                </a:solidFill>
                <a:latin typeface="Consolas"/>
                <a:cs typeface="Consolas"/>
              </a:rPr>
              <a:t>rdf:type</a:t>
            </a:r>
            <a:r>
              <a:rPr lang="en-US" sz="1000" dirty="0" smtClean="0">
                <a:solidFill>
                  <a:schemeClr val="tx1"/>
                </a:solidFill>
                <a:latin typeface="Consolas"/>
                <a:cs typeface="Consolas"/>
              </a:rPr>
              <a:t> ?t1</a:t>
            </a:r>
            <a:r>
              <a:rPr lang="en-US" sz="1000" dirty="0" smtClean="0">
                <a:latin typeface="Consolas"/>
                <a:cs typeface="Consolas"/>
              </a:rPr>
              <a:t>.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688" y="5798145"/>
            <a:ext cx="758099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minimal number of endpoints that need to be contacted to ensure certain properties of the answer? For example, completeness, minimal data transfer.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60" y="-14622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Data Fragmentation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A146-7B84-DF4C-80D1-78D9B487CD5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 descr="datab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0" y="3121264"/>
            <a:ext cx="1378655" cy="1378655"/>
          </a:xfrm>
          <a:prstGeom prst="rect">
            <a:avLst/>
          </a:prstGeom>
        </p:spPr>
      </p:pic>
      <p:pic>
        <p:nvPicPr>
          <p:cNvPr id="8" name="Picture 7" descr="datab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0" y="2624377"/>
            <a:ext cx="1378655" cy="1378655"/>
          </a:xfrm>
          <a:prstGeom prst="rect">
            <a:avLst/>
          </a:prstGeom>
        </p:spPr>
      </p:pic>
      <p:pic>
        <p:nvPicPr>
          <p:cNvPr id="6" name="Picture 5" descr="datab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0" y="2058243"/>
            <a:ext cx="1378655" cy="13786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75193" y="1688911"/>
            <a:ext cx="1434294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Fragment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55953" y="3063986"/>
            <a:ext cx="1434294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Fragment 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55953" y="4526937"/>
            <a:ext cx="1434294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3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Fragment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16615" y="5386854"/>
            <a:ext cx="505288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Empty Intersection between </a:t>
            </a:r>
            <a:r>
              <a:rPr lang="en-US" sz="2400" dirty="0" smtClean="0"/>
              <a:t>fragments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30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241E-7 -2.781E-6 L 0.20201 -0.10938 " pathEditMode="relative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771E-6 2.37543E-6 L 0.20219 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771E-6 6.95249E-7 L 0.20219 0.1209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60" y="-14622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Horizontal Fragmentation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A146-7B84-DF4C-80D1-78D9B487CD5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datab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0" y="3121264"/>
            <a:ext cx="1378655" cy="1378655"/>
          </a:xfrm>
          <a:prstGeom prst="rect">
            <a:avLst/>
          </a:prstGeom>
        </p:spPr>
      </p:pic>
      <p:pic>
        <p:nvPicPr>
          <p:cNvPr id="8" name="Picture 7" descr="datab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0" y="2624377"/>
            <a:ext cx="1378655" cy="1378655"/>
          </a:xfrm>
          <a:prstGeom prst="rect">
            <a:avLst/>
          </a:prstGeom>
        </p:spPr>
      </p:pic>
      <p:pic>
        <p:nvPicPr>
          <p:cNvPr id="6" name="Picture 5" descr="datab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0" y="2058243"/>
            <a:ext cx="1378655" cy="13786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75193" y="1688911"/>
            <a:ext cx="1434294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Fragment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68653" y="3025886"/>
            <a:ext cx="1434294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Fragment 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68653" y="4425337"/>
            <a:ext cx="1434294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3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Fragment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6667" y="1928793"/>
            <a:ext cx="3029493" cy="30162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sz="2000" dirty="0" smtClean="0">
                <a:latin typeface="Helvetica Neue"/>
                <a:cs typeface="Helvetica Neue"/>
              </a:rPr>
              <a:t>Each fragment may contain triples of many predicates.</a:t>
            </a: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sz="2000" dirty="0" smtClean="0">
                <a:latin typeface="Helvetica Neue"/>
                <a:cs typeface="Helvetica Neue"/>
              </a:rPr>
              <a:t>Triples of one predicate can belong to different fragments.</a:t>
            </a:r>
            <a:endParaRPr lang="en-US" sz="2000" dirty="0" smtClean="0">
              <a:latin typeface="Helvetica Neue"/>
              <a:cs typeface="Helvetica Neue"/>
            </a:endParaRP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It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 impacts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on the completeness of a query answer.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23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241E-7 -2.781E-6 L 0.20201 -0.10938 " pathEditMode="relative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771E-6 2.37543E-6 L 0.20219 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771E-6 6.95249E-7 L 0.20219 0.1209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60" y="-14622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Vertical Fragmentation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A146-7B84-DF4C-80D1-78D9B487CD5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32913" y="1688911"/>
            <a:ext cx="1434294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Fragment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52153" y="2975086"/>
            <a:ext cx="1434294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Fragment 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52153" y="4438037"/>
            <a:ext cx="1434294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3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Fragment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22245" y="1980536"/>
            <a:ext cx="2905300" cy="23237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sz="2000" dirty="0" smtClean="0">
                <a:latin typeface="Helvetica Neue"/>
                <a:cs typeface="Helvetica Neue"/>
              </a:rPr>
              <a:t>Each fragment contains all the triples of at least one predicate in the original dataset.</a:t>
            </a:r>
            <a:endParaRPr lang="en-US" sz="2000" dirty="0" smtClean="0">
              <a:latin typeface="Helvetica Neue"/>
              <a:cs typeface="Helvetica Neue"/>
            </a:endParaRP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It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 impacts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on  query performance. </a:t>
            </a:r>
          </a:p>
        </p:txBody>
      </p:sp>
      <p:pic>
        <p:nvPicPr>
          <p:cNvPr id="16" name="Picture 15" descr="horizontal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0" y="2409222"/>
            <a:ext cx="330200" cy="1638300"/>
          </a:xfrm>
          <a:prstGeom prst="rect">
            <a:avLst/>
          </a:prstGeom>
        </p:spPr>
      </p:pic>
      <p:pic>
        <p:nvPicPr>
          <p:cNvPr id="17" name="Picture 16" descr="horizontal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50" y="2428466"/>
            <a:ext cx="330200" cy="1638300"/>
          </a:xfrm>
          <a:prstGeom prst="rect">
            <a:avLst/>
          </a:prstGeom>
        </p:spPr>
      </p:pic>
      <p:pic>
        <p:nvPicPr>
          <p:cNvPr id="18" name="Picture 17" descr="horizontal3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910" y="2428466"/>
            <a:ext cx="317500" cy="1524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8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213E-6 -3.49942E-6 L 0.29043 -0.1854 " pathEditMode="relative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897E-6 1.23986E-6 L 0.32187 1.23986E-6 " pathEditMode="relative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292 L 0.35592 0.2113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2BF8-039F-7B4E-9EB4-957B6D2C6B2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1800" y="1646238"/>
            <a:ext cx="8229600" cy="48641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2200" dirty="0" smtClean="0"/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200" dirty="0" smtClean="0"/>
              <a:t>Introduction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200" dirty="0" smtClean="0"/>
              <a:t>ANAPSID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200" dirty="0" smtClean="0"/>
              <a:t>Query Decomposition Problem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200" dirty="0" smtClean="0"/>
              <a:t>Empirical Study.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200" dirty="0" smtClean="0"/>
              <a:t>Conclusions and Future Directions</a:t>
            </a:r>
            <a:endParaRPr lang="en-US" sz="1600" dirty="0" smtClean="0"/>
          </a:p>
          <a:p>
            <a:pPr marL="914400" lvl="2" indent="0">
              <a:buNone/>
            </a:pPr>
            <a:endParaRPr lang="en-US" sz="1200" dirty="0" smtClean="0"/>
          </a:p>
        </p:txBody>
      </p:sp>
      <p:sp>
        <p:nvSpPr>
          <p:cNvPr id="7" name="Oval 6"/>
          <p:cNvSpPr/>
          <p:nvPr/>
        </p:nvSpPr>
        <p:spPr>
          <a:xfrm>
            <a:off x="876300" y="2125500"/>
            <a:ext cx="396000" cy="396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Helvetica"/>
                <a:cs typeface="Helvetica"/>
              </a:rPr>
              <a:t>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6300" y="2752400"/>
            <a:ext cx="396000" cy="396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876300" y="3382800"/>
            <a:ext cx="396000" cy="396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Helvetica"/>
                <a:cs typeface="Helvetica"/>
              </a:rPr>
              <a:t>3</a:t>
            </a:r>
          </a:p>
        </p:txBody>
      </p:sp>
      <p:cxnSp>
        <p:nvCxnSpPr>
          <p:cNvPr id="20" name="Straight Arrow Connector 19"/>
          <p:cNvCxnSpPr>
            <a:stCxn id="7" idx="4"/>
            <a:endCxn id="12" idx="0"/>
          </p:cNvCxnSpPr>
          <p:nvPr/>
        </p:nvCxnSpPr>
        <p:spPr>
          <a:xfrm>
            <a:off x="1074300" y="2521500"/>
            <a:ext cx="0" cy="2309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4"/>
            <a:endCxn id="13" idx="0"/>
          </p:cNvCxnSpPr>
          <p:nvPr/>
        </p:nvCxnSpPr>
        <p:spPr>
          <a:xfrm>
            <a:off x="1074300" y="3148400"/>
            <a:ext cx="0" cy="2344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4"/>
          </p:cNvCxnSpPr>
          <p:nvPr/>
        </p:nvCxnSpPr>
        <p:spPr>
          <a:xfrm>
            <a:off x="1074300" y="3778800"/>
            <a:ext cx="0" cy="2286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74300" y="4477172"/>
            <a:ext cx="0" cy="24155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76300" y="4055900"/>
            <a:ext cx="396000" cy="396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Helvetica"/>
                <a:cs typeface="Helvetica"/>
              </a:rPr>
              <a:t>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6300" y="4655100"/>
            <a:ext cx="396000" cy="396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Helvetica"/>
                <a:cs typeface="Helvetica"/>
              </a:rPr>
              <a:t>5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33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060"/>
            <a:ext cx="8229600" cy="990600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Data Fragmentation and Replication Effects</a:t>
            </a:r>
            <a:b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15581" y="6356350"/>
            <a:ext cx="3505200" cy="365760"/>
          </a:xfrm>
        </p:spPr>
        <p:txBody>
          <a:bodyPr/>
          <a:lstStyle/>
          <a:p>
            <a:r>
              <a:rPr lang="en-US" smtClean="0"/>
              <a:t>CREDIBLE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1849" y="6356350"/>
            <a:ext cx="1981200" cy="365760"/>
          </a:xfrm>
        </p:spPr>
        <p:txBody>
          <a:bodyPr/>
          <a:lstStyle/>
          <a:p>
            <a:fld id="{8D0AA146-7B84-DF4C-80D1-78D9B487CD5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61595" y="1117602"/>
            <a:ext cx="8141884" cy="7619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Triples of three predicates were stored in fragments. </a:t>
            </a:r>
          </a:p>
          <a:p>
            <a:pPr lvl="1"/>
            <a:r>
              <a:rPr lang="en-US" dirty="0" smtClean="0">
                <a:latin typeface="Helvetica Neue"/>
                <a:cs typeface="Helvetica Neue"/>
              </a:rPr>
              <a:t> </a:t>
            </a:r>
            <a:r>
              <a:rPr lang="en-US" dirty="0" err="1" smtClean="0">
                <a:latin typeface="Helvetica Neue"/>
                <a:cs typeface="Helvetica Neue"/>
              </a:rPr>
              <a:t>skos:subject</a:t>
            </a:r>
            <a:r>
              <a:rPr lang="en-US" dirty="0" smtClean="0">
                <a:latin typeface="Helvetica Neue"/>
                <a:cs typeface="Helvetica Neue"/>
              </a:rPr>
              <a:t>, </a:t>
            </a:r>
            <a:r>
              <a:rPr lang="en-US" dirty="0" err="1" smtClean="0">
                <a:latin typeface="Helvetica Neue"/>
                <a:cs typeface="Helvetica Neue"/>
              </a:rPr>
              <a:t>owl:sameAs</a:t>
            </a:r>
            <a:r>
              <a:rPr lang="en-US" dirty="0" smtClean="0">
                <a:latin typeface="Helvetica Neue"/>
                <a:cs typeface="Helvetica Neue"/>
              </a:rPr>
              <a:t>, </a:t>
            </a:r>
            <a:r>
              <a:rPr lang="en-US" dirty="0" err="1" smtClean="0">
                <a:latin typeface="Helvetica Neue"/>
                <a:cs typeface="Helvetica Neue"/>
              </a:rPr>
              <a:t>nytimes:latest_use</a:t>
            </a:r>
            <a:endParaRPr lang="en-US" dirty="0" smtClean="0">
              <a:latin typeface="Helvetica Neue"/>
              <a:cs typeface="Helvetica Neue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8073857"/>
              </p:ext>
            </p:extLst>
          </p:nvPr>
        </p:nvGraphicFramePr>
        <p:xfrm>
          <a:off x="746260" y="1896534"/>
          <a:ext cx="7152214" cy="43518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81814"/>
                <a:gridCol w="4470400"/>
              </a:tblGrid>
              <a:tr h="12530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00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etica Neue Medium"/>
                          <a:cs typeface="Helvetica Neue Medium"/>
                        </a:rPr>
                        <a:t>Vertical</a:t>
                      </a:r>
                      <a:r>
                        <a:rPr lang="en-US" sz="1800" baseline="0" dirty="0" smtClean="0">
                          <a:latin typeface="Helvetica Neue Medium"/>
                          <a:cs typeface="Helvetica Neue Medium"/>
                        </a:rPr>
                        <a:t> </a:t>
                      </a:r>
                      <a:r>
                        <a:rPr lang="en-US" sz="1800" dirty="0" smtClean="0">
                          <a:latin typeface="Helvetica Neue Medium"/>
                          <a:cs typeface="Helvetica Neue Medium"/>
                        </a:rPr>
                        <a:t>Partitioning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etica Neue Medium"/>
                          <a:cs typeface="Helvetica Neue Medium"/>
                        </a:rPr>
                        <a:t>With Replication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(Three fragments)</a:t>
                      </a:r>
                      <a:endParaRPr lang="en-US" sz="1800" dirty="0" smtClean="0">
                        <a:latin typeface="Helvetica Neue Medium"/>
                        <a:cs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2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etica Neue Medium"/>
                          <a:cs typeface="Helvetica Neue Medium"/>
                        </a:rPr>
                        <a:t>Horizontal Partitioning Without Replication</a:t>
                      </a:r>
                    </a:p>
                    <a:p>
                      <a:r>
                        <a:rPr lang="en-US" sz="1800" dirty="0" smtClean="0"/>
                        <a:t>(Two</a:t>
                      </a:r>
                      <a:r>
                        <a:rPr lang="en-US" sz="1800" baseline="0" dirty="0" smtClean="0"/>
                        <a:t> fragments)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71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etica Neue Medium"/>
                          <a:cs typeface="Helvetica Neue Medium"/>
                        </a:rPr>
                        <a:t>Horizontal Partitioning With Replication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(Two</a:t>
                      </a:r>
                      <a:r>
                        <a:rPr lang="en-US" sz="1800" baseline="0" dirty="0" smtClean="0"/>
                        <a:t> fragments)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horizontal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882" y="2001612"/>
            <a:ext cx="391979" cy="750180"/>
          </a:xfrm>
          <a:prstGeom prst="rect">
            <a:avLst/>
          </a:prstGeom>
        </p:spPr>
      </p:pic>
      <p:pic>
        <p:nvPicPr>
          <p:cNvPr id="8" name="Picture 7" descr="horizontal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343" y="2014583"/>
            <a:ext cx="424644" cy="812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1330" y="2752030"/>
            <a:ext cx="60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02314" y="2777228"/>
            <a:ext cx="97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01318" y="2726829"/>
            <a:ext cx="60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3367" y="2001612"/>
            <a:ext cx="333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Vertical Partitioning </a:t>
            </a:r>
          </a:p>
          <a:p>
            <a:r>
              <a:rPr lang="en-US" dirty="0" smtClean="0">
                <a:latin typeface="Helvetica Neue Medium"/>
                <a:cs typeface="Helvetica Neue Medium"/>
              </a:rPr>
              <a:t>Without Replication</a:t>
            </a:r>
          </a:p>
          <a:p>
            <a:r>
              <a:rPr lang="en-US" dirty="0" smtClean="0"/>
              <a:t>(Three fragments)</a:t>
            </a:r>
          </a:p>
        </p:txBody>
      </p:sp>
      <p:pic>
        <p:nvPicPr>
          <p:cNvPr id="26" name="Picture 25" descr="horizontal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843" y="3259577"/>
            <a:ext cx="391979" cy="750180"/>
          </a:xfrm>
          <a:prstGeom prst="rect">
            <a:avLst/>
          </a:prstGeom>
        </p:spPr>
      </p:pic>
      <p:pic>
        <p:nvPicPr>
          <p:cNvPr id="27" name="Picture 26" descr="horizontal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995" y="3225711"/>
            <a:ext cx="424644" cy="812695"/>
          </a:xfrm>
          <a:prstGeom prst="rect">
            <a:avLst/>
          </a:prstGeom>
        </p:spPr>
      </p:pic>
      <p:pic>
        <p:nvPicPr>
          <p:cNvPr id="28" name="Picture 27" descr="horizontal3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214" y="3242644"/>
            <a:ext cx="400634" cy="74178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38044" y="4013340"/>
            <a:ext cx="60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5245" y="4004540"/>
            <a:ext cx="97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E2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42532" y="3984425"/>
            <a:ext cx="60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pic>
        <p:nvPicPr>
          <p:cNvPr id="32" name="Picture 31" descr="horizontal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49" y="3263160"/>
            <a:ext cx="391979" cy="750180"/>
          </a:xfrm>
          <a:prstGeom prst="rect">
            <a:avLst/>
          </a:prstGeom>
        </p:spPr>
      </p:pic>
      <p:pic>
        <p:nvPicPr>
          <p:cNvPr id="33" name="Picture 32" descr="horizontal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941" y="3217245"/>
            <a:ext cx="424644" cy="812695"/>
          </a:xfrm>
          <a:prstGeom prst="rect">
            <a:avLst/>
          </a:prstGeom>
        </p:spPr>
      </p:pic>
      <p:pic>
        <p:nvPicPr>
          <p:cNvPr id="34" name="Picture 33" descr="horizontal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173" y="3259577"/>
            <a:ext cx="391979" cy="75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039855" y="3945608"/>
            <a:ext cx="60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pic>
        <p:nvPicPr>
          <p:cNvPr id="36" name="Picture 35" descr="horizontal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205" y="3241010"/>
            <a:ext cx="391979" cy="750180"/>
          </a:xfrm>
          <a:prstGeom prst="rect">
            <a:avLst/>
          </a:prstGeom>
        </p:spPr>
      </p:pic>
      <p:pic>
        <p:nvPicPr>
          <p:cNvPr id="37" name="Picture 36" descr="databa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585" y="4484271"/>
            <a:ext cx="544928" cy="5449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38" name="Picture 37" descr="databa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494" y="4501204"/>
            <a:ext cx="544928" cy="5449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39" name="TextBox 38"/>
          <p:cNvSpPr txBox="1"/>
          <p:nvPr/>
        </p:nvSpPr>
        <p:spPr>
          <a:xfrm>
            <a:off x="4410384" y="4946131"/>
            <a:ext cx="60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22750" y="495987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738044" y="580813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024028" y="61097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142995" y="61097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39363" y="582506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42532" y="6075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043494" y="58049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109870" y="582045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pic>
        <p:nvPicPr>
          <p:cNvPr id="48" name="Picture 47" descr="databa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492" y="5343257"/>
            <a:ext cx="544928" cy="5449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49" name="Picture 48" descr="databa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722" y="5377126"/>
            <a:ext cx="544928" cy="5449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50" name="Picture 49" descr="databa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044" y="5343260"/>
            <a:ext cx="544928" cy="5449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51" name="Picture 50" descr="databa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156" y="5343260"/>
            <a:ext cx="544928" cy="5449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52" name="Picture 51" descr="databa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479" y="5315463"/>
            <a:ext cx="544928" cy="5449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53" name="Rectangle 52"/>
          <p:cNvSpPr/>
          <p:nvPr/>
        </p:nvSpPr>
        <p:spPr>
          <a:xfrm>
            <a:off x="4784882" y="2044815"/>
            <a:ext cx="497679" cy="71189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668292" y="2065331"/>
            <a:ext cx="497679" cy="711897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516700" y="2103431"/>
            <a:ext cx="497679" cy="7118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480492" y="3301443"/>
            <a:ext cx="497679" cy="71189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626650" y="3292643"/>
            <a:ext cx="497679" cy="71189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703508" y="3292643"/>
            <a:ext cx="497679" cy="71189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025205" y="3263160"/>
            <a:ext cx="497679" cy="71189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978171" y="3310628"/>
            <a:ext cx="497679" cy="711897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124329" y="3301443"/>
            <a:ext cx="497679" cy="711897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229503" y="3301443"/>
            <a:ext cx="497679" cy="7118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horizontal3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231" y="2090731"/>
            <a:ext cx="400634" cy="74178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82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1699" y="0"/>
            <a:ext cx="5469466" cy="1143000"/>
          </a:xfrm>
        </p:spPr>
        <p:txBody>
          <a:bodyPr>
            <a:normAutofit fontScale="90000"/>
          </a:bodyPr>
          <a:lstStyle/>
          <a:p>
            <a:r>
              <a:rPr lang="en-US" sz="3556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FedBench</a:t>
            </a:r>
            <a: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 </a:t>
            </a:r>
            <a:b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Queries</a:t>
            </a:r>
            <a:endParaRPr lang="en-US" sz="3556" dirty="0">
              <a:solidFill>
                <a:schemeClr val="tx2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2868076" y="35284"/>
            <a:ext cx="1369689" cy="6858001"/>
            <a:chOff x="5650467" y="35282"/>
            <a:chExt cx="1369689" cy="6858001"/>
          </a:xfrm>
        </p:grpSpPr>
        <p:pic>
          <p:nvPicPr>
            <p:cNvPr id="8" name="Picture 7" descr="fedBenchQueries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35283"/>
              <a:ext cx="1000356" cy="685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4898410" y="794417"/>
              <a:ext cx="1887603" cy="36933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Cross Domain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497690" y="3181001"/>
              <a:ext cx="2681965" cy="3764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Linked Data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962537" y="5663943"/>
              <a:ext cx="1759353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Life Science Data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88"/>
            <a:ext cx="8229600" cy="788328"/>
          </a:xfrm>
        </p:spPr>
        <p:txBody>
          <a:bodyPr>
            <a:normAutofit fontScale="90000"/>
          </a:bodyPr>
          <a:lstStyle/>
          <a:p>
            <a:pPr lvl="0"/>
            <a: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Partitioning and Data Distribution </a:t>
            </a:r>
            <a:b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r>
              <a:rPr lang="en-US" sz="3556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LD10 (Perfect Network)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A146-7B84-DF4C-80D1-78D9B487CD5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Content Placeholder 5" descr="dataDimension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1" r="-81"/>
          <a:stretch>
            <a:fillRect/>
          </a:stretch>
        </p:blipFill>
        <p:spPr>
          <a:xfrm>
            <a:off x="549241" y="1093125"/>
            <a:ext cx="8040204" cy="4824123"/>
          </a:xfrm>
        </p:spPr>
      </p:pic>
      <p:sp>
        <p:nvSpPr>
          <p:cNvPr id="7" name="Rectangle 6"/>
          <p:cNvSpPr/>
          <p:nvPr/>
        </p:nvSpPr>
        <p:spPr>
          <a:xfrm>
            <a:off x="578782" y="2048935"/>
            <a:ext cx="8027587" cy="541867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8785" y="2912521"/>
            <a:ext cx="8027587" cy="541867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5721" y="3725308"/>
            <a:ext cx="8027587" cy="541867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1858" y="4555028"/>
            <a:ext cx="8027587" cy="541867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2664" y="5323431"/>
            <a:ext cx="8027587" cy="541867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174" y="4591610"/>
            <a:ext cx="458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sz="28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174" y="2975003"/>
            <a:ext cx="458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sz="28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22" y="5326296"/>
            <a:ext cx="488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528" y="3708375"/>
            <a:ext cx="488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903" y="31296"/>
            <a:ext cx="7799750" cy="118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556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ea typeface="+mj-ea"/>
                <a:cs typeface="Helvetica Neue"/>
              </a:rPr>
              <a:t>Partitioning and Data Distribution </a:t>
            </a:r>
            <a:br>
              <a:rPr lang="en-US" sz="3556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ea typeface="+mj-ea"/>
                <a:cs typeface="Helvetica Neue"/>
              </a:rPr>
            </a:br>
            <a:r>
              <a:rPr lang="en-US" sz="3556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ea typeface="+mj-ea"/>
                <a:cs typeface="Helvetica Neue"/>
              </a:rPr>
              <a:t>LD10 (Perfect Network)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48042" y="6033184"/>
            <a:ext cx="68416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R3: Is the observed behavior caused by a limitation of existing engines?</a:t>
            </a:r>
          </a:p>
          <a:p>
            <a:r>
              <a:rPr lang="en-US" dirty="0" smtClean="0"/>
              <a:t>R4: Is this caused by the way the data is partitioned and distributed?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658"/>
            <a:ext cx="8229600" cy="9906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Data Distribution</a:t>
            </a:r>
            <a:b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A146-7B84-DF4C-80D1-78D9B487CD5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55187" y="116601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All </a:t>
            </a:r>
            <a:r>
              <a:rPr lang="en-US" dirty="0" err="1" smtClean="0">
                <a:latin typeface="Helvetica Neue"/>
                <a:cs typeface="Helvetica Neue"/>
              </a:rPr>
              <a:t>FedBench</a:t>
            </a:r>
            <a:r>
              <a:rPr lang="en-US" dirty="0" smtClean="0">
                <a:latin typeface="Helvetica Neue"/>
                <a:cs typeface="Helvetica Neue"/>
              </a:rPr>
              <a:t> datasets distributed in one endpoint versus distributed in different endpoints. CD1 (Perfect Network) 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6" name="Content Placeholder 5" descr="table4.tiff"/>
          <p:cNvPicPr>
            <a:picLocks noChangeAspect="1"/>
          </p:cNvPicPr>
          <p:nvPr/>
        </p:nvPicPr>
        <p:blipFill>
          <a:blip r:embed="rId2"/>
          <a:srcRect t="-44295" b="-44295"/>
          <a:stretch>
            <a:fillRect/>
          </a:stretch>
        </p:blipFill>
        <p:spPr>
          <a:xfrm>
            <a:off x="407545" y="1583258"/>
            <a:ext cx="8300335" cy="49802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3843867"/>
            <a:ext cx="8027587" cy="541867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5816" y="4742095"/>
            <a:ext cx="8027587" cy="541867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863" y="3843839"/>
            <a:ext cx="488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1" y="479213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907" y="5691981"/>
            <a:ext cx="68416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R5: Is the observed behavior caused by a limitation of existing engines?</a:t>
            </a:r>
          </a:p>
          <a:p>
            <a:r>
              <a:rPr lang="en-US" dirty="0" smtClean="0"/>
              <a:t>R6: Is this caused by the way the data is distributed?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461"/>
            <a:ext cx="8229600" cy="990600"/>
          </a:xfrm>
        </p:spPr>
        <p:txBody>
          <a:bodyPr>
            <a:noAutofit/>
          </a:bodyPr>
          <a:lstStyle/>
          <a:p>
            <a:r>
              <a:rPr lang="en-US" sz="3556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Endpoint Dimension-Network Latency</a:t>
            </a:r>
            <a:br>
              <a:rPr lang="en-US" sz="3556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r>
              <a:rPr lang="en-US" sz="3556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Gamma Distribution</a:t>
            </a:r>
            <a:br>
              <a:rPr lang="en-US" sz="3556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</a:br>
            <a:endParaRPr lang="en-US" sz="3556" dirty="0">
              <a:solidFill>
                <a:schemeClr val="tx2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A146-7B84-DF4C-80D1-78D9B487CD5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401" y="1637772"/>
            <a:ext cx="2830267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 Neue"/>
                <a:cs typeface="Helvetica Neue"/>
              </a:rPr>
              <a:t>Perfect Network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 Neue"/>
                <a:cs typeface="Helvetica Neue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(No Delay)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 Neue"/>
                <a:cs typeface="Helvetica Neue"/>
              </a:rPr>
              <a:t>Fast Network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Gamma (</a:t>
            </a:r>
            <a:r>
              <a:rPr lang="en-US" dirty="0" err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α</a:t>
            </a:r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=1,β=0.3)</a:t>
            </a:r>
            <a:endParaRPr lang="en-US" sz="2000" dirty="0" smtClean="0">
              <a:solidFill>
                <a:schemeClr val="accent5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 Neue"/>
                <a:cs typeface="Helvetica Neue"/>
              </a:rPr>
              <a:t>Medium-Fast Network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 Neue"/>
                <a:cs typeface="Helvetica Neue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Gamma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=3,β=1.0)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Helvetica Neue"/>
              <a:cs typeface="Helvetica Neue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 Neue"/>
                <a:cs typeface="Helvetica Neue"/>
              </a:rPr>
              <a:t>Medium-Slow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 Neue"/>
                <a:cs typeface="Helvetica Neue"/>
              </a:rPr>
              <a:t> </a:t>
            </a:r>
            <a:r>
              <a:rPr lang="en-US" dirty="0" smtClean="0">
                <a:solidFill>
                  <a:srgbClr val="609346"/>
                </a:solidFill>
                <a:latin typeface="Helvetica Neue"/>
                <a:cs typeface="Helvetica Neue"/>
              </a:rPr>
              <a:t>Gamma (</a:t>
            </a:r>
            <a:r>
              <a:rPr lang="en-US" dirty="0" err="1" smtClean="0">
                <a:solidFill>
                  <a:srgbClr val="609346"/>
                </a:solidFill>
                <a:latin typeface="Helvetica Neue"/>
                <a:cs typeface="Helvetica Neue"/>
              </a:rPr>
              <a:t>α</a:t>
            </a:r>
            <a:r>
              <a:rPr lang="en-US" dirty="0" smtClean="0">
                <a:solidFill>
                  <a:srgbClr val="609346"/>
                </a:solidFill>
                <a:latin typeface="Helvetica Neue"/>
                <a:cs typeface="Helvetica Neue"/>
              </a:rPr>
              <a:t>=3,β=1.5)</a:t>
            </a:r>
            <a:endParaRPr lang="en-US" sz="2000" dirty="0" smtClean="0">
              <a:solidFill>
                <a:srgbClr val="609346"/>
              </a:solidFill>
              <a:latin typeface="Helvetica Neue"/>
              <a:cs typeface="Helvetica Neue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 Neue"/>
                <a:cs typeface="Helvetica Neue"/>
              </a:rPr>
              <a:t>Slow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 Neue"/>
                <a:cs typeface="Helvetica Neue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Gamma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α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=5,β=2.0)</a:t>
            </a:r>
          </a:p>
        </p:txBody>
      </p:sp>
      <p:pic>
        <p:nvPicPr>
          <p:cNvPr id="10" name="Picture 9" descr="delays_distributio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74234"/>
            <a:ext cx="6400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A146-7B84-DF4C-80D1-78D9B487CD5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 descr="table5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0710" r="-20710"/>
          <a:stretch>
            <a:fillRect/>
          </a:stretch>
        </p:blipFill>
        <p:spPr>
          <a:xfrm>
            <a:off x="118531" y="-75329"/>
            <a:ext cx="9307688" cy="5584613"/>
          </a:xfrm>
        </p:spPr>
      </p:pic>
      <p:sp>
        <p:nvSpPr>
          <p:cNvPr id="7" name="Rectangle 6"/>
          <p:cNvSpPr/>
          <p:nvPr/>
        </p:nvSpPr>
        <p:spPr>
          <a:xfrm>
            <a:off x="1405468" y="408058"/>
            <a:ext cx="6841066" cy="1066802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8538" y="1474840"/>
            <a:ext cx="6841066" cy="1066802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88541" y="2524689"/>
            <a:ext cx="6841066" cy="1066802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8" y="3591491"/>
            <a:ext cx="6841066" cy="829768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11" y="4573608"/>
            <a:ext cx="6841066" cy="829768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24944" y="1103938"/>
            <a:ext cx="37702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 smtClean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58810" y="50966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1877" y="153173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1877" y="2121511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4182" y="253478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27252" y="312744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44185" y="353383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4185" y="414342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44185" y="456675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b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61118" y="5125541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6907" y="5691981"/>
            <a:ext cx="68416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R7: Is the observed behavior caused by a limitation of existing engines?</a:t>
            </a:r>
          </a:p>
          <a:p>
            <a:r>
              <a:rPr lang="en-US" dirty="0" smtClean="0"/>
              <a:t>R8: Is this caused by the shape of the query and the type of delays?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2799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Challenges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0EC-E1AA-2C49-87DA-09D5BCD6850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1593829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sz="3000" b="1" dirty="0" smtClean="0">
                <a:latin typeface="Helvetica Light"/>
                <a:cs typeface="Helvetica Light"/>
              </a:rPr>
              <a:t>Formalization of Query decomposition </a:t>
            </a:r>
            <a:r>
              <a:rPr lang="en-US" sz="2400" dirty="0" smtClean="0">
                <a:latin typeface="Helvetica Light"/>
                <a:cs typeface="Helvetica Light"/>
              </a:rPr>
              <a:t>to understand the characteristics and behavior of existing engines.  </a:t>
            </a:r>
          </a:p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sz="3000" b="1" dirty="0" smtClean="0">
                <a:latin typeface="Helvetica Light"/>
                <a:cs typeface="Helvetica Light"/>
              </a:rPr>
              <a:t>Define Query decomposition and optimization </a:t>
            </a:r>
            <a:r>
              <a:rPr lang="en-US" sz="2400" dirty="0">
                <a:latin typeface="Helvetica Light"/>
                <a:cs typeface="Helvetica Light"/>
              </a:rPr>
              <a:t>techniques</a:t>
            </a:r>
            <a:r>
              <a:rPr lang="en-US" sz="2400" dirty="0" smtClean="0">
                <a:latin typeface="Helvetica Light"/>
                <a:cs typeface="Helvetica Light"/>
              </a:rPr>
              <a:t> to </a:t>
            </a:r>
            <a:r>
              <a:rPr lang="en-US" sz="2400" dirty="0">
                <a:latin typeface="Helvetica Light"/>
                <a:cs typeface="Helvetica Light"/>
              </a:rPr>
              <a:t>produce efficient query plans.</a:t>
            </a: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endParaRPr lang="en-US" sz="2800" dirty="0" smtClean="0">
              <a:latin typeface="Helvetica Light"/>
              <a:cs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4781487"/>
            <a:ext cx="8074152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lumMod val="20000"/>
                <a:lumOff val="80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elvetica Light"/>
                <a:cs typeface="Helvetica Light"/>
              </a:rPr>
              <a:t>Efficiency </a:t>
            </a:r>
            <a:r>
              <a:rPr lang="en-US" sz="2400" dirty="0">
                <a:latin typeface="Helvetica Light"/>
                <a:cs typeface="Helvetica Light"/>
              </a:rPr>
              <a:t>means minimize: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>
                <a:latin typeface="Helvetica Light"/>
                <a:cs typeface="Helvetica Light"/>
              </a:rPr>
              <a:t>size of data transferred from the endpoints. 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>
                <a:latin typeface="Helvetica Light"/>
                <a:cs typeface="Helvetica Light"/>
              </a:rPr>
              <a:t>total execution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Challenges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0EC-E1AA-2C49-87DA-09D5BCD6850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18590"/>
            <a:ext cx="8229600" cy="493776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  <a:buClr>
                <a:schemeClr val="accent2">
                  <a:lumMod val="50000"/>
                </a:schemeClr>
              </a:buClr>
              <a:buNone/>
            </a:pPr>
            <a:r>
              <a:rPr lang="en-US" sz="3000" b="1" dirty="0">
                <a:latin typeface="Helvetica Light"/>
                <a:cs typeface="Helvetica Light"/>
              </a:rPr>
              <a:t>Adaptive query processing </a:t>
            </a:r>
            <a:r>
              <a:rPr lang="en-US" sz="2400" b="1" dirty="0">
                <a:latin typeface="Helvetica Light"/>
                <a:cs typeface="Helvetica Light"/>
              </a:rPr>
              <a:t>techniques for SPARQL endpoints able to:</a:t>
            </a:r>
          </a:p>
          <a:p>
            <a:pPr marL="34290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sz="2400" b="1" dirty="0">
                <a:latin typeface="Helvetica Light"/>
                <a:cs typeface="Helvetica Light"/>
              </a:rPr>
              <a:t>Hide delays. </a:t>
            </a:r>
          </a:p>
          <a:p>
            <a:pPr marL="34290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sz="2400" b="1" dirty="0">
                <a:latin typeface="Helvetica Light"/>
                <a:cs typeface="Helvetica Light"/>
              </a:rPr>
              <a:t>Opportunistically produce results even if one of the endpoints </a:t>
            </a:r>
            <a:r>
              <a:rPr lang="en-US" sz="2400" b="1" dirty="0" smtClean="0">
                <a:latin typeface="Helvetica Light"/>
                <a:cs typeface="Helvetica Light"/>
              </a:rPr>
              <a:t>gets </a:t>
            </a:r>
            <a:r>
              <a:rPr lang="en-US" sz="2400" b="1" dirty="0">
                <a:latin typeface="Helvetica Light"/>
                <a:cs typeface="Helvetica Light"/>
              </a:rPr>
              <a:t>blocked.  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endParaRPr lang="en-US" sz="2500" dirty="0" smtClean="0">
              <a:latin typeface="Abadi MT Condensed Light"/>
              <a:cs typeface="Abadi MT Condensed Light"/>
            </a:endParaRP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endParaRPr lang="en-US" sz="2800" dirty="0" smtClean="0">
              <a:latin typeface="Abadi MT Condensed Light"/>
              <a:cs typeface="Abadi MT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712" y="4261788"/>
            <a:ext cx="7394575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lumMod val="20000"/>
                <a:lumOff val="80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Helvetica Light"/>
                <a:cs typeface="Helvetica Light"/>
              </a:rPr>
              <a:t>Adaptivity</a:t>
            </a: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  <a:r>
              <a:rPr lang="en-US" sz="2400" dirty="0">
                <a:latin typeface="Helvetica Light"/>
                <a:cs typeface="Helvetica Light"/>
              </a:rPr>
              <a:t>means: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v"/>
            </a:pPr>
            <a:r>
              <a:rPr lang="en-US" sz="2400" dirty="0">
                <a:latin typeface="Helvetica Light"/>
                <a:cs typeface="Helvetica Light"/>
              </a:rPr>
              <a:t>Capacity to adapt to </a:t>
            </a:r>
            <a:r>
              <a:rPr lang="en-US" sz="2400" dirty="0" smtClean="0">
                <a:latin typeface="Helvetica Light"/>
                <a:cs typeface="Helvetica Light"/>
              </a:rPr>
              <a:t>changing </a:t>
            </a:r>
            <a:r>
              <a:rPr lang="en-US" sz="2400" dirty="0" smtClean="0">
                <a:latin typeface="Helvetica Light"/>
                <a:cs typeface="Helvetica Light"/>
              </a:rPr>
              <a:t>conditions of the sources. </a:t>
            </a:r>
            <a:endParaRPr lang="en-US" sz="2400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9699" y="2225675"/>
            <a:ext cx="6996112" cy="1362075"/>
          </a:xfrm>
        </p:spPr>
        <p:txBody>
          <a:bodyPr/>
          <a:lstStyle/>
          <a:p>
            <a:r>
              <a:rPr lang="en-US" smtClean="0"/>
              <a:t>anapsid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2BF8-039F-7B4E-9EB4-957B6D2C6B2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599" y="2284413"/>
            <a:ext cx="650000" cy="622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2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53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51930"/>
                </a:solidFill>
                <a:latin typeface="Helvetica Light"/>
                <a:ea typeface="+mj-ea"/>
                <a:cs typeface="Helvetica Light"/>
              </a:rPr>
              <a:t>ANAPSID Architecture</a:t>
            </a:r>
          </a:p>
        </p:txBody>
      </p:sp>
      <p:sp>
        <p:nvSpPr>
          <p:cNvPr id="18" name="Cloud 17"/>
          <p:cNvSpPr/>
          <p:nvPr/>
        </p:nvSpPr>
        <p:spPr>
          <a:xfrm>
            <a:off x="838975" y="1549400"/>
            <a:ext cx="1637525" cy="508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SPARQL 1.0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Query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500" y="2273300"/>
            <a:ext cx="2462238" cy="3583666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20" name="Picture 19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00582" y="5971266"/>
            <a:ext cx="517218" cy="499383"/>
          </a:xfrm>
          <a:prstGeom prst="rect">
            <a:avLst/>
          </a:prstGeom>
        </p:spPr>
      </p:pic>
      <p:pic>
        <p:nvPicPr>
          <p:cNvPr id="21" name="Picture 20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4782" y="5971266"/>
            <a:ext cx="517218" cy="499383"/>
          </a:xfrm>
          <a:prstGeom prst="rect">
            <a:avLst/>
          </a:prstGeom>
        </p:spPr>
      </p:pic>
      <p:pic>
        <p:nvPicPr>
          <p:cNvPr id="22" name="Picture 21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6282" y="5971266"/>
            <a:ext cx="517218" cy="49938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13574" y="2501900"/>
            <a:ext cx="1688325" cy="9398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Query Decomposer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384300" y="331470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95638" y="2265690"/>
            <a:ext cx="19954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Endpoint Descriptions:</a:t>
            </a:r>
          </a:p>
          <a:p>
            <a:r>
              <a:rPr lang="en-US" sz="1400" dirty="0" smtClean="0"/>
              <a:t>Dataset Predicates </a:t>
            </a:r>
          </a:p>
        </p:txBody>
      </p:sp>
      <p:pic>
        <p:nvPicPr>
          <p:cNvPr id="26" name="Picture 25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27300"/>
            <a:ext cx="546100" cy="546100"/>
          </a:xfrm>
          <a:prstGeom prst="rect">
            <a:avLst/>
          </a:prstGeom>
        </p:spPr>
      </p:pic>
      <p:sp>
        <p:nvSpPr>
          <p:cNvPr id="28" name="Bent Arrow 27"/>
          <p:cNvSpPr/>
          <p:nvPr/>
        </p:nvSpPr>
        <p:spPr>
          <a:xfrm rot="10800000">
            <a:off x="2565400" y="2832099"/>
            <a:ext cx="698500" cy="546101"/>
          </a:xfrm>
          <a:prstGeom prst="bentArrow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0874" y="4737100"/>
            <a:ext cx="1688325" cy="9398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Light"/>
                <a:cs typeface="Helvetica Light"/>
              </a:rPr>
              <a:t>Adaptive Query Execution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0738" y="3733800"/>
            <a:ext cx="208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SPARQL 1.1 </a:t>
            </a:r>
          </a:p>
          <a:p>
            <a:pPr algn="ctr"/>
            <a:r>
              <a:rPr lang="en-US" dirty="0" smtClean="0">
                <a:latin typeface="Helvetica Light"/>
                <a:cs typeface="Helvetica Light"/>
              </a:rPr>
              <a:t>Bushy Query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1384300" y="437515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384300" y="212090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5708" y="2212546"/>
            <a:ext cx="106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ANAPSID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2DD7-E022-5B47-8FFE-7DA08B0C412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9699" y="2225675"/>
            <a:ext cx="6996112" cy="1362075"/>
          </a:xfrm>
        </p:spPr>
        <p:txBody>
          <a:bodyPr/>
          <a:lstStyle/>
          <a:p>
            <a:r>
              <a:rPr lang="en-US" dirty="0" smtClean="0"/>
              <a:t>Introduction-</a:t>
            </a:r>
            <a:br>
              <a:rPr lang="en-US" dirty="0" smtClean="0"/>
            </a:br>
            <a:r>
              <a:rPr lang="en-US" dirty="0" smtClean="0"/>
              <a:t>Scientific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2BF8-039F-7B4E-9EB4-957B6D2C6B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599" y="2284413"/>
            <a:ext cx="650000" cy="622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1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53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080000" y="1600200"/>
            <a:ext cx="360680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Query Decomposer rewrites SPARQL 1.0 queries into SPARQL 1.1 Bushy Queries of small-size sub-queries.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BC33-C28C-3C4D-A5A5-69998D3CE09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695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051930"/>
                </a:solidFill>
                <a:latin typeface="Helvetica Light"/>
                <a:ea typeface="+mj-ea"/>
                <a:cs typeface="Helvetica Light"/>
              </a:rPr>
              <a:t>ANAPSID Architecture</a:t>
            </a:r>
          </a:p>
        </p:txBody>
      </p:sp>
      <p:sp>
        <p:nvSpPr>
          <p:cNvPr id="18" name="Cloud 17"/>
          <p:cNvSpPr/>
          <p:nvPr/>
        </p:nvSpPr>
        <p:spPr>
          <a:xfrm>
            <a:off x="838975" y="1549400"/>
            <a:ext cx="1637525" cy="508000"/>
          </a:xfrm>
          <a:prstGeom prst="cloud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SPARQL 1.0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Query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500" y="2273300"/>
            <a:ext cx="2462238" cy="3583666"/>
          </a:xfrm>
          <a:prstGeom prst="rect">
            <a:avLst/>
          </a:prstGeom>
          <a:noFill/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00582" y="5971266"/>
            <a:ext cx="517218" cy="499383"/>
          </a:xfrm>
          <a:prstGeom prst="rect">
            <a:avLst/>
          </a:prstGeom>
        </p:spPr>
      </p:pic>
      <p:pic>
        <p:nvPicPr>
          <p:cNvPr id="21" name="Picture 20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4782" y="5971266"/>
            <a:ext cx="517218" cy="499383"/>
          </a:xfrm>
          <a:prstGeom prst="rect">
            <a:avLst/>
          </a:prstGeom>
        </p:spPr>
      </p:pic>
      <p:pic>
        <p:nvPicPr>
          <p:cNvPr id="22" name="Picture 21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6282" y="5971266"/>
            <a:ext cx="517218" cy="49938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13574" y="2501900"/>
            <a:ext cx="1688325" cy="939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Light"/>
                <a:cs typeface="Helvetica Light"/>
              </a:rPr>
              <a:t>Query Decomposer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384300" y="331470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95638" y="2265690"/>
            <a:ext cx="199546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Endpoint </a:t>
            </a:r>
            <a:r>
              <a:rPr lang="en-US" sz="1400" dirty="0" smtClean="0"/>
              <a:t>Descriptions:</a:t>
            </a:r>
          </a:p>
          <a:p>
            <a:r>
              <a:rPr lang="en-US" sz="1400" dirty="0" smtClean="0"/>
              <a:t>Dataset Predicates </a:t>
            </a:r>
          </a:p>
        </p:txBody>
      </p:sp>
      <p:pic>
        <p:nvPicPr>
          <p:cNvPr id="26" name="Picture 25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27300"/>
            <a:ext cx="546100" cy="546100"/>
          </a:xfrm>
          <a:prstGeom prst="rect">
            <a:avLst/>
          </a:prstGeom>
        </p:spPr>
      </p:pic>
      <p:sp>
        <p:nvSpPr>
          <p:cNvPr id="28" name="Bent Arrow 27"/>
          <p:cNvSpPr/>
          <p:nvPr/>
        </p:nvSpPr>
        <p:spPr>
          <a:xfrm rot="10800000">
            <a:off x="2565400" y="2832099"/>
            <a:ext cx="698500" cy="546101"/>
          </a:xfrm>
          <a:prstGeom prst="bentArrow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0874" y="4737100"/>
            <a:ext cx="1688325" cy="9398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Adaptive Query Execution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738" y="3733800"/>
            <a:ext cx="208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SPARQL 1.1 </a:t>
            </a:r>
          </a:p>
          <a:p>
            <a:pPr algn="ctr"/>
            <a:r>
              <a:rPr lang="en-US" dirty="0" smtClean="0">
                <a:latin typeface="Helvetica Light"/>
                <a:cs typeface="Helvetica Light"/>
              </a:rPr>
              <a:t>Bushy Query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1384300" y="437515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384300" y="2120900"/>
            <a:ext cx="558800" cy="4953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5708" y="2212546"/>
            <a:ext cx="106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ANAPSID</a:t>
            </a:r>
            <a:endParaRPr lang="en-US" sz="1600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080000" y="1600200"/>
            <a:ext cx="360680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Query Decomposer rewrites SPARQL 1.0 queries into SPARQL 1.1 Bushy Queries of small-size sub-queries.</a:t>
            </a:r>
          </a:p>
          <a:p>
            <a:pPr lvl="1"/>
            <a:r>
              <a:rPr lang="en-US" sz="17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Endpoints are contacted to retrieve the dataset predicates.</a:t>
            </a:r>
          </a:p>
          <a:p>
            <a:pPr lvl="1"/>
            <a:r>
              <a:rPr lang="en-US" sz="17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Heuristics-based approaches are considered. </a:t>
            </a:r>
          </a:p>
          <a:p>
            <a:pPr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BC33-C28C-3C4D-A5A5-69998D3CE09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51930"/>
                </a:solidFill>
                <a:latin typeface="Helvetica Light"/>
                <a:ea typeface="+mj-ea"/>
                <a:cs typeface="Helvetica Light"/>
              </a:rPr>
              <a:t>ANAPSID Architecture</a:t>
            </a:r>
          </a:p>
        </p:txBody>
      </p:sp>
      <p:sp>
        <p:nvSpPr>
          <p:cNvPr id="18" name="Cloud 17"/>
          <p:cNvSpPr/>
          <p:nvPr/>
        </p:nvSpPr>
        <p:spPr>
          <a:xfrm>
            <a:off x="838975" y="1549400"/>
            <a:ext cx="1637525" cy="508000"/>
          </a:xfrm>
          <a:prstGeom prst="cloud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SPARQL 1.0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Query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500" y="2273300"/>
            <a:ext cx="2462238" cy="3583666"/>
          </a:xfrm>
          <a:prstGeom prst="rect">
            <a:avLst/>
          </a:prstGeom>
          <a:noFill/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00582" y="5971266"/>
            <a:ext cx="517218" cy="499383"/>
          </a:xfrm>
          <a:prstGeom prst="rect">
            <a:avLst/>
          </a:prstGeom>
        </p:spPr>
      </p:pic>
      <p:pic>
        <p:nvPicPr>
          <p:cNvPr id="21" name="Picture 20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4782" y="5971266"/>
            <a:ext cx="517218" cy="499383"/>
          </a:xfrm>
          <a:prstGeom prst="rect">
            <a:avLst/>
          </a:prstGeom>
        </p:spPr>
      </p:pic>
      <p:pic>
        <p:nvPicPr>
          <p:cNvPr id="22" name="Picture 21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6282" y="5971266"/>
            <a:ext cx="517218" cy="49938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13574" y="2501900"/>
            <a:ext cx="1688325" cy="939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Query Decomposer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384300" y="331470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95638" y="2265690"/>
            <a:ext cx="199546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Endpoint Descriptions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Dataset Predicates </a:t>
            </a:r>
          </a:p>
        </p:txBody>
      </p:sp>
      <p:pic>
        <p:nvPicPr>
          <p:cNvPr id="26" name="Picture 25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27300"/>
            <a:ext cx="546100" cy="546100"/>
          </a:xfrm>
          <a:prstGeom prst="rect">
            <a:avLst/>
          </a:prstGeom>
        </p:spPr>
      </p:pic>
      <p:sp>
        <p:nvSpPr>
          <p:cNvPr id="28" name="Bent Arrow 27"/>
          <p:cNvSpPr/>
          <p:nvPr/>
        </p:nvSpPr>
        <p:spPr>
          <a:xfrm rot="10800000">
            <a:off x="2565400" y="2832099"/>
            <a:ext cx="698500" cy="546101"/>
          </a:xfrm>
          <a:prstGeom prst="ben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0874" y="4737100"/>
            <a:ext cx="1688325" cy="9398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Adaptive Query Execution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738" y="3733800"/>
            <a:ext cx="208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SPARQL 1.1 </a:t>
            </a:r>
          </a:p>
          <a:p>
            <a:pPr algn="ctr"/>
            <a:r>
              <a:rPr lang="en-US" dirty="0" smtClean="0">
                <a:latin typeface="Helvetica Light"/>
                <a:cs typeface="Helvetica Light"/>
              </a:rPr>
              <a:t>Bushy Query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1384300" y="437515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384300" y="2120900"/>
            <a:ext cx="558800" cy="4953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5708" y="2212546"/>
            <a:ext cx="106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ANAPSID</a:t>
            </a:r>
            <a:endParaRPr lang="en-US" sz="1600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BC33-C28C-3C4D-A5A5-69998D3CE09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051930"/>
                </a:solidFill>
                <a:latin typeface="Helvetica Light"/>
                <a:ea typeface="+mj-ea"/>
                <a:cs typeface="Helvetica Light"/>
              </a:rPr>
              <a:t>ANAPSID Architecture</a:t>
            </a:r>
          </a:p>
        </p:txBody>
      </p:sp>
      <p:sp>
        <p:nvSpPr>
          <p:cNvPr id="18" name="Cloud 17"/>
          <p:cNvSpPr/>
          <p:nvPr/>
        </p:nvSpPr>
        <p:spPr>
          <a:xfrm>
            <a:off x="838975" y="1549400"/>
            <a:ext cx="1637525" cy="508000"/>
          </a:xfrm>
          <a:prstGeom prst="cloud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SPARQL 1.0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Query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500" y="2273300"/>
            <a:ext cx="2462238" cy="3583666"/>
          </a:xfrm>
          <a:prstGeom prst="rect">
            <a:avLst/>
          </a:prstGeom>
          <a:noFill/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00582" y="5971266"/>
            <a:ext cx="517218" cy="499383"/>
          </a:xfrm>
          <a:prstGeom prst="rect">
            <a:avLst/>
          </a:prstGeom>
        </p:spPr>
      </p:pic>
      <p:pic>
        <p:nvPicPr>
          <p:cNvPr id="21" name="Picture 20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4782" y="5971266"/>
            <a:ext cx="517218" cy="499383"/>
          </a:xfrm>
          <a:prstGeom prst="rect">
            <a:avLst/>
          </a:prstGeom>
        </p:spPr>
      </p:pic>
      <p:pic>
        <p:nvPicPr>
          <p:cNvPr id="22" name="Picture 21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6282" y="5971266"/>
            <a:ext cx="517218" cy="49938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13574" y="2501900"/>
            <a:ext cx="1688325" cy="9398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Query Decomposer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384300" y="3314700"/>
            <a:ext cx="558800" cy="495300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95638" y="2265690"/>
            <a:ext cx="19954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Endpoint Descriptions:</a:t>
            </a:r>
          </a:p>
          <a:p>
            <a:r>
              <a:rPr lang="en-US" sz="1400" dirty="0" smtClean="0"/>
              <a:t>Dataset Predicates </a:t>
            </a:r>
          </a:p>
        </p:txBody>
      </p:sp>
      <p:pic>
        <p:nvPicPr>
          <p:cNvPr id="26" name="Picture 25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27300"/>
            <a:ext cx="546100" cy="546100"/>
          </a:xfrm>
          <a:prstGeom prst="rect">
            <a:avLst/>
          </a:prstGeom>
        </p:spPr>
      </p:pic>
      <p:sp>
        <p:nvSpPr>
          <p:cNvPr id="28" name="Bent Arrow 27"/>
          <p:cNvSpPr/>
          <p:nvPr/>
        </p:nvSpPr>
        <p:spPr>
          <a:xfrm rot="10800000">
            <a:off x="2565400" y="2832099"/>
            <a:ext cx="698500" cy="546101"/>
          </a:xfrm>
          <a:prstGeom prst="bentArrow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0874" y="4737100"/>
            <a:ext cx="1688325" cy="9398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Adaptive Query Execution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738" y="3733800"/>
            <a:ext cx="208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SPARQL 1.1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Bushy Query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1384300" y="437515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13"/>
          <p:cNvSpPr>
            <a:spLocks noGrp="1"/>
          </p:cNvSpPr>
          <p:nvPr>
            <p:ph sz="half" idx="2"/>
          </p:nvPr>
        </p:nvSpPr>
        <p:spPr>
          <a:xfrm>
            <a:off x="5080000" y="1600200"/>
            <a:ext cx="360680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Query Decomposer rewrites SPARQL 1.0 queries into SPARQL 1.1 Bushy Queries of small-size sub-queries.</a:t>
            </a:r>
          </a:p>
          <a:p>
            <a:pPr lvl="1"/>
            <a:r>
              <a:rPr lang="en-US" sz="17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Endpoints are contacted to retrieve the dataset predicates.</a:t>
            </a:r>
          </a:p>
          <a:p>
            <a:pPr lvl="1"/>
            <a:r>
              <a:rPr lang="en-US" sz="17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Heuristics-based approaches are considered. </a:t>
            </a:r>
          </a:p>
          <a:p>
            <a:pPr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384300" y="212090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5708" y="2212546"/>
            <a:ext cx="106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ANAPSID</a:t>
            </a:r>
            <a:endParaRPr lang="en-US" sz="1600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080000" y="1600200"/>
            <a:ext cx="36068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Helvetica Light"/>
                <a:cs typeface="Helvetica Light"/>
              </a:rPr>
              <a:t>Query Decomposer rewrites SPARQL 1.0 queries into SPARQL 1.1 Bushy Queries of small-size sub-queries.</a:t>
            </a:r>
          </a:p>
          <a:p>
            <a:pPr lvl="1"/>
            <a:r>
              <a:rPr lang="en-US" sz="17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Endpoints are contacted to retrieve the dataset predicates.</a:t>
            </a:r>
          </a:p>
          <a:p>
            <a:pPr lvl="1"/>
            <a:r>
              <a:rPr lang="en-US" sz="17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Heuristics-based approaches are considered. </a:t>
            </a:r>
          </a:p>
          <a:p>
            <a:r>
              <a:rPr lang="en-US" sz="2000" b="1" dirty="0" smtClean="0">
                <a:latin typeface="Helvetica Light"/>
                <a:cs typeface="Helvetica Light"/>
              </a:rPr>
              <a:t>Physical Query Operators adapt query executions to endpoint data transfers and endpoint availability.</a:t>
            </a:r>
            <a:endParaRPr lang="en-US" sz="2000" b="1" dirty="0">
              <a:latin typeface="Helvetica Light"/>
              <a:cs typeface="Helvetica Light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BC33-C28C-3C4D-A5A5-69998D3CE09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51930"/>
                </a:solidFill>
                <a:latin typeface="Helvetica Light"/>
                <a:ea typeface="+mj-ea"/>
                <a:cs typeface="Helvetica Light"/>
              </a:rPr>
              <a:t>ANAPSID Architecture</a:t>
            </a:r>
          </a:p>
        </p:txBody>
      </p:sp>
      <p:sp>
        <p:nvSpPr>
          <p:cNvPr id="18" name="Cloud 17"/>
          <p:cNvSpPr/>
          <p:nvPr/>
        </p:nvSpPr>
        <p:spPr>
          <a:xfrm>
            <a:off x="838975" y="1549400"/>
            <a:ext cx="1637525" cy="508000"/>
          </a:xfrm>
          <a:prstGeom prst="cloud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SPARQL 1.0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Query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500" y="2273300"/>
            <a:ext cx="2462238" cy="3583666"/>
          </a:xfrm>
          <a:prstGeom prst="rect">
            <a:avLst/>
          </a:prstGeom>
          <a:noFill/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00582" y="5971266"/>
            <a:ext cx="517218" cy="499383"/>
          </a:xfrm>
          <a:prstGeom prst="rect">
            <a:avLst/>
          </a:prstGeom>
        </p:spPr>
      </p:pic>
      <p:pic>
        <p:nvPicPr>
          <p:cNvPr id="21" name="Picture 20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4782" y="5971266"/>
            <a:ext cx="517218" cy="499383"/>
          </a:xfrm>
          <a:prstGeom prst="rect">
            <a:avLst/>
          </a:prstGeom>
        </p:spPr>
      </p:pic>
      <p:pic>
        <p:nvPicPr>
          <p:cNvPr id="22" name="Picture 21" descr="SPARQLendpoi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6282" y="5971266"/>
            <a:ext cx="517218" cy="49938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13574" y="2501900"/>
            <a:ext cx="1688325" cy="939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Query Decomposer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384300" y="331470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95638" y="2265690"/>
            <a:ext cx="1995463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Endpoint Descriptions: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Schema Alignments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10800000">
            <a:off x="2565400" y="2832099"/>
            <a:ext cx="698500" cy="546101"/>
          </a:xfrm>
          <a:prstGeom prst="bentArrow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0874" y="4737100"/>
            <a:ext cx="1688325" cy="939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Helvetica Light"/>
                <a:cs typeface="Helvetica Light"/>
              </a:rPr>
              <a:t>Adaptive Query Execution</a:t>
            </a:r>
            <a:endParaRPr lang="en-US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738" y="3733800"/>
            <a:ext cx="208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SPARQL 1.1 </a:t>
            </a:r>
          </a:p>
          <a:p>
            <a:pPr algn="ctr"/>
            <a:r>
              <a:rPr lang="en-US" dirty="0" smtClean="0">
                <a:latin typeface="Helvetica Light"/>
                <a:cs typeface="Helvetica Light"/>
              </a:rPr>
              <a:t>Bushy Query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1384300" y="4375150"/>
            <a:ext cx="558800" cy="495300"/>
          </a:xfrm>
          <a:prstGeom prst="down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5708" y="2212546"/>
            <a:ext cx="106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ANAPSID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384300" y="2120900"/>
            <a:ext cx="558800" cy="495300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05163" y="2259340"/>
            <a:ext cx="19954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Endpoint Descriptions:</a:t>
            </a:r>
          </a:p>
          <a:p>
            <a:r>
              <a:rPr lang="en-US" sz="1400" dirty="0" smtClean="0"/>
              <a:t>Dataset Predicates </a:t>
            </a:r>
          </a:p>
        </p:txBody>
      </p:sp>
      <p:pic>
        <p:nvPicPr>
          <p:cNvPr id="26" name="Picture 25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27300"/>
            <a:ext cx="5461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98432" y="5669077"/>
            <a:ext cx="272156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Physical Operators are able </a:t>
            </a:r>
          </a:p>
          <a:p>
            <a:r>
              <a:rPr lang="en-US" dirty="0" smtClean="0"/>
              <a:t>to adapt their schedules to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ata </a:t>
            </a:r>
            <a:r>
              <a:rPr lang="en-US" dirty="0" smtClean="0"/>
              <a:t>A</a:t>
            </a:r>
            <a:r>
              <a:rPr lang="en-US" dirty="0" smtClean="0"/>
              <a:t>vailability.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8562" y="5669077"/>
            <a:ext cx="322628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Query engine is able to adapt</a:t>
            </a:r>
          </a:p>
          <a:p>
            <a:r>
              <a:rPr lang="en-US" dirty="0" smtClean="0"/>
              <a:t> its schedule when operators get</a:t>
            </a:r>
          </a:p>
          <a:p>
            <a:r>
              <a:rPr lang="en-US" dirty="0" smtClean="0"/>
              <a:t>Blocked.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Intra- and Inter-Operator Adaptation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queryScrambling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5300" y="1276350"/>
            <a:ext cx="5613400" cy="430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417638"/>
            <a:ext cx="2095113" cy="1754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Operators may continue generating answers even if one of the sources gets blocked!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7953" y="1417638"/>
            <a:ext cx="209511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The plan can be adapted on-the-fly when one operators gets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blocked!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65272" y="3416042"/>
            <a:ext cx="667629" cy="6163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42211" y="2434095"/>
            <a:ext cx="667629" cy="6163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88693" y="1521084"/>
            <a:ext cx="667629" cy="6163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05707" y="345735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447088" y="1562399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7719" y="246245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5301" y="5581650"/>
            <a:ext cx="5613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A first answer can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be produced very fast even if one of the sources gets blocked!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Intra- and Inter-Operator Adaptation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queryScrambling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5300" y="1276350"/>
            <a:ext cx="5613400" cy="430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417638"/>
            <a:ext cx="2095113" cy="1754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Operators may continue generating answers even if one of the sources gets blocked!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7953" y="1417638"/>
            <a:ext cx="209511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The plan can be adapted on-the-fly when one operators gets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blocked!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2211" y="2434095"/>
            <a:ext cx="667629" cy="6163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88693" y="1521084"/>
            <a:ext cx="667629" cy="6163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47088" y="1562399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7719" y="246245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5301" y="5581650"/>
            <a:ext cx="5613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The engine keeps producing answers even if source 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is not available.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Intra- and Inter-Operator Adaptation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queryScrambling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5300" y="1276350"/>
            <a:ext cx="5613400" cy="430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417638"/>
            <a:ext cx="2095113" cy="1754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Operators may continue generating answers even if one of the sources gets blocked!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7953" y="1417638"/>
            <a:ext cx="209511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The plan can be adapted on-the-fly when one operators gets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blocked!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88693" y="1521084"/>
            <a:ext cx="667629" cy="6163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47088" y="1562399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65301" y="5581650"/>
            <a:ext cx="5613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The engine keeps producing answers even if source 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is not available.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Intra- and Inter-Operator Adaptation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queryScrambling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5300" y="1276350"/>
            <a:ext cx="5613400" cy="430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417638"/>
            <a:ext cx="2095113" cy="1754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Operators may continue generating answers even if one of the sources gets blocked!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7953" y="1417638"/>
            <a:ext cx="209511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The plan can be adapted on-the-fly when one operators gets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blocked!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88693" y="1521084"/>
            <a:ext cx="667629" cy="6163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5301" y="5581650"/>
            <a:ext cx="5613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The engine keeps producing answers even if source 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is not available.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Inter-Operator Adaptation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 descr="queryScramblin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92175" y="1276350"/>
            <a:ext cx="4711700" cy="4305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06530" y="1521084"/>
            <a:ext cx="667629" cy="6163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5860" y="3851944"/>
            <a:ext cx="30376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The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plan is evaluated until the timeout is reached.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5860" y="4650675"/>
            <a:ext cx="30376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 Light"/>
                <a:cs typeface="Helvetica Light"/>
              </a:rPr>
              <a:t>The answer will be possibly incomplete!.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31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Motivation</a:t>
            </a:r>
            <a:endParaRPr lang="en-US" sz="3600" dirty="0">
              <a:latin typeface="Helvetica Neue"/>
              <a:cs typeface="Helvetica Neue"/>
            </a:endParaRPr>
          </a:p>
        </p:txBody>
      </p:sp>
      <p:pic>
        <p:nvPicPr>
          <p:cNvPr id="4" name="Content Placeholder 5" descr="cloudLinkedData.png"/>
          <p:cNvPicPr>
            <a:picLocks noGrp="1" noChangeAspect="1"/>
          </p:cNvPicPr>
          <p:nvPr/>
        </p:nvPicPr>
        <p:blipFill>
          <a:blip r:embed="rId2"/>
          <a:srcRect t="-123391" b="-123391"/>
          <a:stretch>
            <a:fillRect/>
          </a:stretch>
        </p:blipFill>
        <p:spPr>
          <a:xfrm>
            <a:off x="1039755" y="-3467917"/>
            <a:ext cx="6928434" cy="13929913"/>
          </a:xfrm>
          <a:prstGeom prst="rect">
            <a:avLst/>
          </a:prstGeom>
        </p:spPr>
      </p:pic>
      <p:pic>
        <p:nvPicPr>
          <p:cNvPr id="5" name="Picture 4" descr="SEnd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286" y="2447923"/>
            <a:ext cx="1851423" cy="1481138"/>
          </a:xfrm>
          <a:prstGeom prst="rect">
            <a:avLst/>
          </a:prstGeom>
        </p:spPr>
      </p:pic>
      <p:pic>
        <p:nvPicPr>
          <p:cNvPr id="6" name="Picture 5" descr="SEnd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893" y="1820491"/>
            <a:ext cx="1710002" cy="1368001"/>
          </a:xfrm>
          <a:prstGeom prst="rect">
            <a:avLst/>
          </a:prstGeom>
        </p:spPr>
      </p:pic>
      <p:pic>
        <p:nvPicPr>
          <p:cNvPr id="7" name="Picture 6" descr="SEnd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94" y="3188492"/>
            <a:ext cx="1851423" cy="148113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A146-7B84-DF4C-80D1-78D9B487CD5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84419" y="853846"/>
            <a:ext cx="4214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/>
                <a:cs typeface="Helvetica Neue"/>
              </a:rPr>
              <a:t>Federations of Endpoints</a:t>
            </a:r>
            <a:endParaRPr lang="en-US" sz="2800" dirty="0">
              <a:latin typeface="Helvetica Neue"/>
              <a:cs typeface="Helvetica Neue"/>
            </a:endParaRPr>
          </a:p>
        </p:txBody>
      </p:sp>
      <p:pic>
        <p:nvPicPr>
          <p:cNvPr id="10" name="Picture 9" descr="FOP_FedX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22835"/>
            <a:ext cx="1904939" cy="795312"/>
          </a:xfrm>
          <a:prstGeom prst="rect">
            <a:avLst/>
          </a:prstGeom>
        </p:spPr>
      </p:pic>
      <p:pic>
        <p:nvPicPr>
          <p:cNvPr id="11" name="Picture 10" descr="splendid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57016"/>
            <a:ext cx="1876560" cy="590378"/>
          </a:xfrm>
          <a:prstGeom prst="rect">
            <a:avLst/>
          </a:prstGeom>
        </p:spPr>
      </p:pic>
      <p:grpSp>
        <p:nvGrpSpPr>
          <p:cNvPr id="3" name="Group 18"/>
          <p:cNvGrpSpPr/>
          <p:nvPr/>
        </p:nvGrpSpPr>
        <p:grpSpPr>
          <a:xfrm>
            <a:off x="558800" y="2807492"/>
            <a:ext cx="1171930" cy="1121569"/>
            <a:chOff x="558800" y="2807492"/>
            <a:chExt cx="1171930" cy="11215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800" y="2807492"/>
              <a:ext cx="1117600" cy="762000"/>
            </a:xfrm>
            <a:prstGeom prst="rect">
              <a:avLst/>
            </a:prstGeom>
            <a:solidFill>
              <a:srgbClr val="FFB544"/>
            </a:solidFill>
          </p:spPr>
        </p:pic>
        <p:sp>
          <p:nvSpPr>
            <p:cNvPr id="13" name="Rectangle 12"/>
            <p:cNvSpPr/>
            <p:nvPr/>
          </p:nvSpPr>
          <p:spPr>
            <a:xfrm>
              <a:off x="558800" y="3559729"/>
              <a:ext cx="1171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ANAPSID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200491" y="1820491"/>
            <a:ext cx="66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ARQ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0491" y="3328896"/>
            <a:ext cx="1535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badi MT Condensed Light"/>
                <a:cs typeface="Abadi MT Condensed Light"/>
              </a:rPr>
              <a:t>SPARQL-DQP </a:t>
            </a:r>
            <a:endParaRPr lang="en-US" sz="2400" dirty="0"/>
          </a:p>
        </p:txBody>
      </p:sp>
      <p:pic>
        <p:nvPicPr>
          <p:cNvPr id="16" name="Picture 15" descr="avalanche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937" y="4387055"/>
            <a:ext cx="2139950" cy="565150"/>
          </a:xfrm>
          <a:prstGeom prst="rect">
            <a:avLst/>
          </a:prstGeom>
        </p:spPr>
      </p:pic>
      <p:pic>
        <p:nvPicPr>
          <p:cNvPr id="17" name="Picture 16" descr="fedbench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1994" y="5462270"/>
            <a:ext cx="3320011" cy="924560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pic>
        <p:nvPicPr>
          <p:cNvPr id="20" name="Picture 19" descr="SP2Bench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800" y="4865370"/>
            <a:ext cx="1422400" cy="596900"/>
          </a:xfrm>
          <a:prstGeom prst="rect">
            <a:avLst/>
          </a:prstGeom>
        </p:spPr>
      </p:pic>
      <p:pic>
        <p:nvPicPr>
          <p:cNvPr id="21" name="Picture 20" descr="LUMB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3748" y="6170930"/>
            <a:ext cx="939800" cy="431800"/>
          </a:xfrm>
          <a:prstGeom prst="rect">
            <a:avLst/>
          </a:prstGeom>
        </p:spPr>
      </p:pic>
      <p:pic>
        <p:nvPicPr>
          <p:cNvPr id="22" name="Picture 21" descr="bsbm.tif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346" y="5670304"/>
            <a:ext cx="1112502" cy="50062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0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1397000"/>
          <a:ext cx="7493000" cy="4241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70849" y="4094715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Coarse-Grained Granularity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4790" y="4094715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Fine-Grained Granularity</a:t>
            </a:r>
          </a:p>
        </p:txBody>
      </p:sp>
      <p:grpSp>
        <p:nvGrpSpPr>
          <p:cNvPr id="6" name="Group 18"/>
          <p:cNvGrpSpPr/>
          <p:nvPr/>
        </p:nvGrpSpPr>
        <p:grpSpPr>
          <a:xfrm>
            <a:off x="3754682" y="512522"/>
            <a:ext cx="1171930" cy="1121569"/>
            <a:chOff x="558800" y="2807492"/>
            <a:chExt cx="1171930" cy="11215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8800" y="2807492"/>
              <a:ext cx="1117600" cy="762000"/>
            </a:xfrm>
            <a:prstGeom prst="rect">
              <a:avLst/>
            </a:prstGeom>
            <a:solidFill>
              <a:srgbClr val="FFB544"/>
            </a:solidFill>
          </p:spPr>
        </p:pic>
        <p:sp>
          <p:nvSpPr>
            <p:cNvPr id="8" name="Rectangle 7"/>
            <p:cNvSpPr/>
            <p:nvPr/>
          </p:nvSpPr>
          <p:spPr>
            <a:xfrm>
              <a:off x="558800" y="3559729"/>
              <a:ext cx="1171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ANAPSID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475213" y="2432494"/>
            <a:ext cx="271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Source Selection</a:t>
            </a:r>
          </a:p>
          <a:p>
            <a:pPr lv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And Query Decomposition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39189" y="257099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Query Processing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1397000"/>
          <a:ext cx="7493000" cy="4241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9699" y="2225675"/>
            <a:ext cx="6996112" cy="1362075"/>
          </a:xfrm>
        </p:spPr>
        <p:txBody>
          <a:bodyPr/>
          <a:lstStyle/>
          <a:p>
            <a:r>
              <a:rPr lang="en-US" dirty="0" smtClean="0"/>
              <a:t>Query decomposition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2BF8-039F-7B4E-9EB4-957B6D2C6B2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599" y="2284413"/>
            <a:ext cx="650000" cy="622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3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53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6666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/>
              </a:rPr>
              <a:t>Vertex Coloring Problem</a:t>
            </a:r>
          </a:p>
        </p:txBody>
      </p:sp>
      <p:pic>
        <p:nvPicPr>
          <p:cNvPr id="4" name="Content Placeholder 3" descr="hexa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13137" b="-13137"/>
          <a:stretch>
            <a:fillRect/>
          </a:stretch>
        </p:blipFill>
        <p:spPr>
          <a:xfrm>
            <a:off x="4572000" y="-32636"/>
            <a:ext cx="4038600" cy="452596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60734"/>
            <a:ext cx="4038600" cy="4149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4324" b="1" dirty="0">
              <a:solidFill>
                <a:schemeClr val="tx2">
                  <a:lumMod val="60000"/>
                  <a:lumOff val="40000"/>
                </a:schemeClr>
              </a:solidFill>
              <a:latin typeface="Helvetica Light"/>
              <a:ea typeface="+mj-ea"/>
              <a:cs typeface="+mj-cs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>
                <a:latin typeface="Helvetica Light"/>
              </a:rPr>
              <a:t> Assigns a color to every vertex in a graph.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>
                <a:latin typeface="Helvetica Light"/>
              </a:rPr>
              <a:t>S</a:t>
            </a:r>
            <a:r>
              <a:rPr lang="en-US" dirty="0" smtClean="0">
                <a:latin typeface="Helvetica Light"/>
              </a:rPr>
              <a:t>uch that adjacent vertices are colored </a:t>
            </a:r>
          </a:p>
          <a:p>
            <a:pPr>
              <a:buClr>
                <a:schemeClr val="accent2">
                  <a:lumMod val="50000"/>
                </a:schemeClr>
              </a:buClr>
              <a:buNone/>
            </a:pPr>
            <a:r>
              <a:rPr lang="en-US" dirty="0" smtClean="0">
                <a:latin typeface="Helvetica Light"/>
              </a:rPr>
              <a:t>    with different colors.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>
                <a:latin typeface="Helvetica Light"/>
              </a:rPr>
              <a:t> The number of colors is minimized.</a:t>
            </a:r>
            <a:endParaRPr lang="en-US" dirty="0">
              <a:latin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3903394"/>
            <a:ext cx="8763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000" dirty="0" smtClean="0">
                <a:latin typeface="Helvetica Light"/>
              </a:rPr>
              <a:t>Deciding if a coloring of the graph is minimal or not is a NP-hard Problem</a:t>
            </a:r>
            <a:endParaRPr lang="en-US" sz="2000" dirty="0">
              <a:latin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55" y="4394712"/>
            <a:ext cx="8763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000" dirty="0" smtClean="0">
                <a:latin typeface="Helvetica Light"/>
              </a:rPr>
              <a:t>DSATUR an approximation that can find optimal solutions depending on the shape of the input graph!</a:t>
            </a:r>
            <a:endParaRPr lang="en-US" sz="2000" dirty="0">
              <a:latin typeface="Helvetica Light"/>
            </a:endParaRPr>
          </a:p>
        </p:txBody>
      </p:sp>
      <p:pic>
        <p:nvPicPr>
          <p:cNvPr id="8" name="Picture 7" descr="GraphsDSATU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5" y="5177903"/>
            <a:ext cx="8763000" cy="1680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4287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/>
              </a:rPr>
              <a:t>Mapping of the Query Decomposition Problem into Vertex Coloring Problem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 Ligh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2913" y="116601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sz="3000" dirty="0">
                <a:latin typeface="Helvetica Light"/>
              </a:rPr>
              <a:t>Nodes corresponds to triple patterns in the query.</a:t>
            </a:r>
          </a:p>
          <a:p>
            <a:pPr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sz="3000" dirty="0">
                <a:latin typeface="Helvetica Light"/>
              </a:rPr>
              <a:t>Connect two nodes:</a:t>
            </a:r>
          </a:p>
          <a:p>
            <a:pPr marL="742950" lvl="2" indent="-342900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charset="2"/>
              <a:buChar char="ü"/>
            </a:pPr>
            <a:r>
              <a:rPr lang="en-US" sz="2600" dirty="0">
                <a:latin typeface="Helvetica Light"/>
              </a:rPr>
              <a:t>It is not possible to perform a JOIN between the two triple patterns.</a:t>
            </a:r>
          </a:p>
          <a:p>
            <a:pPr marL="742950" lvl="2" indent="-342900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charset="2"/>
              <a:buChar char="ü"/>
            </a:pPr>
            <a:r>
              <a:rPr lang="en-US" sz="2600" dirty="0">
                <a:latin typeface="Helvetica Light"/>
              </a:rPr>
              <a:t>The triple patterns cannot be answered by the same endpoint.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3884" y="3836148"/>
            <a:ext cx="8763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000" dirty="0" smtClean="0">
                <a:latin typeface="Helvetica Light"/>
              </a:rPr>
              <a:t>Fed-DSATUR extends DSATUR to identify colorings that meet the former conditions! </a:t>
            </a:r>
            <a:endParaRPr lang="en-US" sz="2000" dirty="0">
              <a:latin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3" y="4722485"/>
            <a:ext cx="807415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lumMod val="20000"/>
                <a:lumOff val="80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/>
                <a:cs typeface="Helvetica Light"/>
              </a:rPr>
              <a:t>Formalization allows us to </a:t>
            </a:r>
            <a:r>
              <a:rPr lang="en-US" sz="2400" dirty="0" smtClean="0">
                <a:latin typeface="Helvetica Light"/>
                <a:cs typeface="Helvetica Light"/>
              </a:rPr>
              <a:t>demonstrate</a:t>
            </a:r>
            <a:r>
              <a:rPr lang="en-US" sz="2400" dirty="0" smtClean="0">
                <a:latin typeface="Helvetica Light"/>
                <a:cs typeface="Helvetica Light"/>
              </a:rPr>
              <a:t>: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latin typeface="Helvetica Light"/>
                <a:cs typeface="Helvetica Light"/>
              </a:rPr>
              <a:t>Complexity of the problem.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latin typeface="Helvetica Light"/>
                <a:cs typeface="Helvetica Light"/>
              </a:rPr>
              <a:t>O</a:t>
            </a:r>
            <a:r>
              <a:rPr lang="en-US" sz="2400" dirty="0" smtClean="0">
                <a:latin typeface="Helvetica Light"/>
                <a:cs typeface="Helvetica Light"/>
              </a:rPr>
              <a:t>ptimality of the query decomposition</a:t>
            </a:r>
            <a:r>
              <a:rPr lang="en-US" sz="2400" dirty="0" smtClean="0">
                <a:latin typeface="Helvetica Light"/>
                <a:cs typeface="Helvetica Light"/>
              </a:rPr>
              <a:t>.</a:t>
            </a:r>
            <a:r>
              <a:rPr lang="en-US" sz="2400" dirty="0" smtClean="0">
                <a:latin typeface="Helvetica Light"/>
                <a:cs typeface="Helvetica Light"/>
              </a:rPr>
              <a:t> 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latin typeface="Helvetica Light"/>
                <a:cs typeface="Helvetica Light"/>
              </a:rPr>
              <a:t>Optimality of the data transfer.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latin typeface="Helvetica Light"/>
                <a:cs typeface="Helvetica Light"/>
              </a:rPr>
              <a:t>Completeness of the answer</a:t>
            </a:r>
            <a:r>
              <a:rPr lang="en-US" sz="2400" dirty="0" smtClean="0">
                <a:latin typeface="Helvetica Light"/>
                <a:cs typeface="Helvetica Light"/>
              </a:rPr>
              <a:t>. </a:t>
            </a:r>
            <a:endParaRPr lang="en-US" sz="2400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63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/>
              </a:rPr>
              <a:t>Query Decomposition as the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/>
              </a:rPr>
              <a:t>Vertex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/>
              </a:rPr>
              <a:t>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/>
              </a:rPr>
              <a:t>Coloring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/>
              </a:rPr>
              <a:t>Problem</a:t>
            </a:r>
          </a:p>
        </p:txBody>
      </p:sp>
      <p:sp>
        <p:nvSpPr>
          <p:cNvPr id="7" name="Down Arrow 6"/>
          <p:cNvSpPr/>
          <p:nvPr/>
        </p:nvSpPr>
        <p:spPr>
          <a:xfrm>
            <a:off x="1892788" y="3288507"/>
            <a:ext cx="811781" cy="52546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4084654" y="4572602"/>
            <a:ext cx="811781" cy="52546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384" y="985252"/>
            <a:ext cx="4439235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q3: Select * WHERE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bio2rdf-kegg:xSubstrate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bio2rdf-kegg:Enzyme.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owl:sameAs</a:t>
            </a:r>
            <a:r>
              <a:rPr lang="en-US" dirty="0" smtClean="0">
                <a:latin typeface="Consolas"/>
                <a:cs typeface="Consolas"/>
              </a:rPr>
              <a:t> ?d1.</a:t>
            </a:r>
          </a:p>
          <a:p>
            <a:r>
              <a:rPr lang="en-US" dirty="0" smtClean="0">
                <a:latin typeface="Consolas"/>
                <a:cs typeface="Consolas"/>
              </a:rPr>
              <a:t> ?d1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dbpedia-owl:Drug</a:t>
            </a:r>
            <a:r>
              <a:rPr lang="en-US" dirty="0" smtClean="0">
                <a:latin typeface="Consolas"/>
                <a:cs typeface="Consolas"/>
              </a:rPr>
              <a:t>.</a:t>
            </a:r>
          </a:p>
          <a:p>
            <a:r>
              <a:rPr lang="en-US" dirty="0" smtClean="0">
                <a:latin typeface="Consolas"/>
                <a:cs typeface="Consolas"/>
              </a:rPr>
              <a:t> ?d1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?t1.</a:t>
            </a:r>
          </a:p>
          <a:p>
            <a:r>
              <a:rPr lang="en-US" dirty="0" smtClean="0">
                <a:latin typeface="Consolas"/>
                <a:cs typeface="Consolas"/>
              </a:rPr>
              <a:t> ?d1 </a:t>
            </a:r>
            <a:r>
              <a:rPr lang="en-US" dirty="0" err="1" smtClean="0">
                <a:latin typeface="Consolas"/>
                <a:cs typeface="Consolas"/>
              </a:rPr>
              <a:t>rdfs:label</a:t>
            </a:r>
            <a:r>
              <a:rPr lang="en-US" dirty="0" smtClean="0">
                <a:latin typeface="Consolas"/>
                <a:cs typeface="Consolas"/>
              </a:rPr>
              <a:t> ?d2}</a:t>
            </a:r>
            <a:endParaRPr lang="en-US" dirty="0"/>
          </a:p>
        </p:txBody>
      </p:sp>
      <p:pic>
        <p:nvPicPr>
          <p:cNvPr id="10" name="Picture 9" descr="q3JoinGraph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76" y="3813969"/>
            <a:ext cx="2527300" cy="27813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1" name="Picture 10" descr="q3Decompositi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435" y="3030136"/>
            <a:ext cx="4126139" cy="382786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2" name="Oval 11"/>
          <p:cNvSpPr/>
          <p:nvPr/>
        </p:nvSpPr>
        <p:spPr>
          <a:xfrm>
            <a:off x="4557713" y="3219956"/>
            <a:ext cx="2694901" cy="1749276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54381" y="4969232"/>
            <a:ext cx="2694901" cy="1749276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6494" y="2939331"/>
            <a:ext cx="2694901" cy="1749276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50126" y="4841007"/>
            <a:ext cx="2694901" cy="1749276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06371" y="2052884"/>
            <a:ext cx="261331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Four Sub-Queries</a:t>
            </a:r>
            <a:endParaRPr lang="en-US" sz="2400" dirty="0">
              <a:latin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814" y="0"/>
            <a:ext cx="4567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“Drugs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that possibly target 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Leukemia” 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82717"/>
            <a:ext cx="4557714" cy="5047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/>
                <a:cs typeface="Consolas"/>
              </a:rPr>
              <a:t>SELECT DISTINCT ?drug1   </a:t>
            </a:r>
          </a:p>
          <a:p>
            <a:r>
              <a:rPr lang="en-US" sz="1400" dirty="0" smtClean="0">
                <a:latin typeface="Consolas"/>
                <a:cs typeface="Consolas"/>
              </a:rPr>
              <a:t>WHERE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drug1 </a:t>
            </a:r>
            <a:r>
              <a:rPr lang="en-US" sz="1400" dirty="0" err="1" smtClean="0">
                <a:latin typeface="Consolas"/>
                <a:cs typeface="Consolas"/>
              </a:rPr>
              <a:t>drugbank:possibleDiseaseTarget</a:t>
            </a:r>
            <a:r>
              <a:rPr lang="en-US" sz="1400" dirty="0" smtClean="0">
                <a:latin typeface="Consolas"/>
                <a:cs typeface="Consolas"/>
              </a:rPr>
              <a:t> diseasome</a:t>
            </a:r>
            <a:r>
              <a:rPr lang="en-US" sz="1400" dirty="0">
                <a:latin typeface="Consolas"/>
                <a:cs typeface="Consolas"/>
              </a:rPr>
              <a:t>:673 .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drug1 </a:t>
            </a:r>
            <a:r>
              <a:rPr lang="en-US" sz="1400" dirty="0" err="1">
                <a:latin typeface="Consolas"/>
                <a:cs typeface="Consolas"/>
              </a:rPr>
              <a:t>drugbank:target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drugbank:genbankIdGene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g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drugbank:locus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l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drugbank:molecularWeight</a:t>
            </a:r>
            <a:r>
              <a:rPr lang="en-US" sz="1400" dirty="0">
                <a:latin typeface="Consolas"/>
                <a:cs typeface="Consolas"/>
              </a:rPr>
              <a:t> ?mw.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drugbank:hprdId</a:t>
            </a:r>
            <a:r>
              <a:rPr lang="en-US" sz="1400" dirty="0">
                <a:latin typeface="Consolas"/>
                <a:cs typeface="Consolas"/>
              </a:rPr>
              <a:t> ?hp.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drugbank:swissprotName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sn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drugbank:proteinSequence</a:t>
            </a:r>
            <a:r>
              <a:rPr lang="en-US" sz="1400" dirty="0">
                <a:latin typeface="Consolas"/>
                <a:cs typeface="Consolas"/>
              </a:rPr>
              <a:t> ?ps.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drugbank:generalReference</a:t>
            </a:r>
            <a:r>
              <a:rPr lang="en-US" sz="1400" dirty="0">
                <a:latin typeface="Consolas"/>
                <a:cs typeface="Consolas"/>
              </a:rPr>
              <a:t> ?gr.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 </a:t>
            </a:r>
            <a:r>
              <a:rPr lang="en-US" sz="1400" dirty="0" err="1">
                <a:latin typeface="Consolas"/>
                <a:cs typeface="Consolas"/>
              </a:rPr>
              <a:t>drugbank:target?o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 drugbank:synonym?o1 .</a:t>
            </a:r>
          </a:p>
          <a:p>
            <a:r>
              <a:rPr lang="en-US" sz="1400" dirty="0">
                <a:latin typeface="Consolas"/>
                <a:cs typeface="Consolas"/>
              </a:rPr>
              <a:t>  OPTIONAL </a:t>
            </a: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  ?</a:t>
            </a:r>
            <a:r>
              <a:rPr lang="en-US" sz="1400" dirty="0">
                <a:latin typeface="Consolas"/>
                <a:cs typeface="Consolas"/>
              </a:rPr>
              <a:t>drug </a:t>
            </a:r>
            <a:r>
              <a:rPr lang="en-US" sz="1400" dirty="0" err="1">
                <a:latin typeface="Consolas"/>
                <a:cs typeface="Consolas"/>
              </a:rPr>
              <a:t>owl:sameAs</a:t>
            </a:r>
            <a:r>
              <a:rPr lang="en-US" sz="1400" dirty="0">
                <a:latin typeface="Consolas"/>
                <a:cs typeface="Consolas"/>
              </a:rPr>
              <a:t> ?drug5 .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drug5 </a:t>
            </a:r>
            <a:r>
              <a:rPr lang="en-US" sz="1400" dirty="0" err="1">
                <a:latin typeface="Consolas"/>
                <a:cs typeface="Consolas"/>
              </a:rPr>
              <a:t>rdf:type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dbcategory:Drug</a:t>
            </a:r>
            <a:r>
              <a:rPr lang="en-US" sz="1400" dirty="0">
                <a:latin typeface="Consolas"/>
                <a:cs typeface="Consolas"/>
              </a:rPr>
              <a:t> .       </a:t>
            </a:r>
          </a:p>
          <a:p>
            <a:r>
              <a:rPr lang="en-US" sz="1400" dirty="0">
                <a:latin typeface="Consolas"/>
                <a:cs typeface="Consolas"/>
              </a:rPr>
              <a:t>  </a:t>
            </a:r>
            <a:r>
              <a:rPr lang="en-US" sz="1400" dirty="0" smtClean="0">
                <a:latin typeface="Consolas"/>
                <a:cs typeface="Consolas"/>
              </a:rPr>
              <a:t>  ?</a:t>
            </a:r>
            <a:r>
              <a:rPr lang="en-US" sz="1400" dirty="0">
                <a:latin typeface="Consolas"/>
                <a:cs typeface="Consolas"/>
              </a:rPr>
              <a:t>drug </a:t>
            </a:r>
            <a:r>
              <a:rPr lang="en-US" sz="1400" dirty="0" err="1">
                <a:latin typeface="Consolas"/>
                <a:cs typeface="Consolas"/>
              </a:rPr>
              <a:t>drugbank:keggCompoundId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cpd</a:t>
            </a:r>
            <a:r>
              <a:rPr lang="en-US" sz="1400" dirty="0">
                <a:latin typeface="Consolas"/>
                <a:cs typeface="Consolas"/>
              </a:rPr>
              <a:t> . 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enzyme </a:t>
            </a:r>
            <a:r>
              <a:rPr lang="en-US" sz="1400" dirty="0" err="1">
                <a:latin typeface="Consolas"/>
                <a:cs typeface="Consolas"/>
              </a:rPr>
              <a:t>kegg:xSubstrate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cpd</a:t>
            </a:r>
            <a:r>
              <a:rPr lang="en-US" sz="1400" dirty="0">
                <a:latin typeface="Consolas"/>
                <a:cs typeface="Consolas"/>
              </a:rPr>
              <a:t> . 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enzyme </a:t>
            </a:r>
            <a:r>
              <a:rPr lang="en-US" sz="1400" dirty="0" err="1">
                <a:latin typeface="Consolas"/>
                <a:cs typeface="Consolas"/>
              </a:rPr>
              <a:t>rdf:type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kegg:Enzyme</a:t>
            </a:r>
            <a:r>
              <a:rPr lang="en-US" sz="1400" dirty="0">
                <a:latin typeface="Consolas"/>
                <a:cs typeface="Consolas"/>
              </a:rPr>
              <a:t> . 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reaction </a:t>
            </a:r>
            <a:r>
              <a:rPr lang="en-US" sz="1400" dirty="0" err="1">
                <a:latin typeface="Consolas"/>
                <a:cs typeface="Consolas"/>
              </a:rPr>
              <a:t>kegg:xEnzyme</a:t>
            </a:r>
            <a:r>
              <a:rPr lang="en-US" sz="1400" dirty="0">
                <a:latin typeface="Consolas"/>
                <a:cs typeface="Consolas"/>
              </a:rPr>
              <a:t> ?enzyme .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reaction </a:t>
            </a:r>
            <a:r>
              <a:rPr lang="en-US" sz="1400" dirty="0" err="1">
                <a:latin typeface="Consolas"/>
                <a:cs typeface="Consolas"/>
              </a:rPr>
              <a:t>kegg:equation</a:t>
            </a:r>
            <a:r>
              <a:rPr lang="en-US" sz="1400" dirty="0">
                <a:latin typeface="Consolas"/>
                <a:cs typeface="Consolas"/>
              </a:rPr>
              <a:t> ?equation .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</a:p>
          <a:p>
            <a:r>
              <a:rPr lang="en-US" sz="1400" dirty="0" smtClean="0">
                <a:latin typeface="Consolas"/>
                <a:cs typeface="Consolas"/>
              </a:rPr>
              <a:t>} </a:t>
            </a:r>
            <a:r>
              <a:rPr lang="en-US" sz="14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9515" y="22490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endpointDistribu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122" y="782717"/>
            <a:ext cx="5926906" cy="5242724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3566231" y="2977633"/>
            <a:ext cx="811781" cy="52546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814" y="0"/>
            <a:ext cx="4567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“Drugs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that possibly target 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Leukemia” 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82717"/>
            <a:ext cx="4557714" cy="5047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/>
                <a:cs typeface="Consolas"/>
              </a:rPr>
              <a:t>SELECT DISTINCT ?drug1   </a:t>
            </a:r>
          </a:p>
          <a:p>
            <a:r>
              <a:rPr lang="en-US" sz="1400" dirty="0" smtClean="0">
                <a:latin typeface="Consolas"/>
                <a:cs typeface="Consolas"/>
              </a:rPr>
              <a:t>WHERE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drug1 </a:t>
            </a:r>
            <a:r>
              <a:rPr lang="en-US" sz="1400" dirty="0" err="1" smtClean="0">
                <a:latin typeface="Consolas"/>
                <a:cs typeface="Consolas"/>
              </a:rPr>
              <a:t>drugbank:possibleDiseaseTarget</a:t>
            </a:r>
            <a:r>
              <a:rPr lang="en-US" sz="1400" dirty="0" smtClean="0">
                <a:latin typeface="Consolas"/>
                <a:cs typeface="Consolas"/>
              </a:rPr>
              <a:t> diseasome</a:t>
            </a:r>
            <a:r>
              <a:rPr lang="en-US" sz="1400" dirty="0">
                <a:latin typeface="Consolas"/>
                <a:cs typeface="Consolas"/>
              </a:rPr>
              <a:t>:673 .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drug1 </a:t>
            </a:r>
            <a:r>
              <a:rPr lang="en-US" sz="1400" dirty="0" err="1">
                <a:latin typeface="Consolas"/>
                <a:cs typeface="Consolas"/>
              </a:rPr>
              <a:t>drugbank:target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drugbank:genbankIdGene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g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drugbank:locus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l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drugbank:molecularWeight</a:t>
            </a:r>
            <a:r>
              <a:rPr lang="en-US" sz="1400" dirty="0">
                <a:latin typeface="Consolas"/>
                <a:cs typeface="Consolas"/>
              </a:rPr>
              <a:t> ?mw.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drugbank:hprdId</a:t>
            </a:r>
            <a:r>
              <a:rPr lang="en-US" sz="1400" dirty="0">
                <a:latin typeface="Consolas"/>
                <a:cs typeface="Consolas"/>
              </a:rPr>
              <a:t> ?hp.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drugbank:swissprotName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sn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drugbank:proteinSequence</a:t>
            </a:r>
            <a:r>
              <a:rPr lang="en-US" sz="1400" dirty="0">
                <a:latin typeface="Consolas"/>
                <a:cs typeface="Consolas"/>
              </a:rPr>
              <a:t> ?ps.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drugbank:generalReference</a:t>
            </a:r>
            <a:r>
              <a:rPr lang="en-US" sz="1400" dirty="0">
                <a:latin typeface="Consolas"/>
                <a:cs typeface="Consolas"/>
              </a:rPr>
              <a:t> ?gr.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 </a:t>
            </a:r>
            <a:r>
              <a:rPr lang="en-US" sz="1400" dirty="0" err="1">
                <a:latin typeface="Consolas"/>
                <a:cs typeface="Consolas"/>
              </a:rPr>
              <a:t>drugbank:target?o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 drugbank:synonym?o1 .</a:t>
            </a:r>
          </a:p>
          <a:p>
            <a:r>
              <a:rPr lang="en-US" sz="1400" dirty="0">
                <a:latin typeface="Consolas"/>
                <a:cs typeface="Consolas"/>
              </a:rPr>
              <a:t>  OPTIONAL </a:t>
            </a: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  ?</a:t>
            </a:r>
            <a:r>
              <a:rPr lang="en-US" sz="1400" dirty="0">
                <a:latin typeface="Consolas"/>
                <a:cs typeface="Consolas"/>
              </a:rPr>
              <a:t>drug </a:t>
            </a:r>
            <a:r>
              <a:rPr lang="en-US" sz="1400" dirty="0" err="1">
                <a:latin typeface="Consolas"/>
                <a:cs typeface="Consolas"/>
              </a:rPr>
              <a:t>owl:sameAs</a:t>
            </a:r>
            <a:r>
              <a:rPr lang="en-US" sz="1400" dirty="0">
                <a:latin typeface="Consolas"/>
                <a:cs typeface="Consolas"/>
              </a:rPr>
              <a:t> ?drug5 .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drug5 </a:t>
            </a:r>
            <a:r>
              <a:rPr lang="en-US" sz="1400" dirty="0" err="1">
                <a:latin typeface="Consolas"/>
                <a:cs typeface="Consolas"/>
              </a:rPr>
              <a:t>rdf:type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dbcategory:Drug</a:t>
            </a:r>
            <a:r>
              <a:rPr lang="en-US" sz="1400" dirty="0">
                <a:latin typeface="Consolas"/>
                <a:cs typeface="Consolas"/>
              </a:rPr>
              <a:t> .       </a:t>
            </a:r>
          </a:p>
          <a:p>
            <a:r>
              <a:rPr lang="en-US" sz="1400" dirty="0">
                <a:latin typeface="Consolas"/>
                <a:cs typeface="Consolas"/>
              </a:rPr>
              <a:t>  </a:t>
            </a:r>
            <a:r>
              <a:rPr lang="en-US" sz="1400" dirty="0" smtClean="0">
                <a:latin typeface="Consolas"/>
                <a:cs typeface="Consolas"/>
              </a:rPr>
              <a:t>  ?</a:t>
            </a:r>
            <a:r>
              <a:rPr lang="en-US" sz="1400" dirty="0">
                <a:latin typeface="Consolas"/>
                <a:cs typeface="Consolas"/>
              </a:rPr>
              <a:t>drug </a:t>
            </a:r>
            <a:r>
              <a:rPr lang="en-US" sz="1400" dirty="0" err="1">
                <a:latin typeface="Consolas"/>
                <a:cs typeface="Consolas"/>
              </a:rPr>
              <a:t>drugbank:keggCompoundId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cpd</a:t>
            </a:r>
            <a:r>
              <a:rPr lang="en-US" sz="1400" dirty="0">
                <a:latin typeface="Consolas"/>
                <a:cs typeface="Consolas"/>
              </a:rPr>
              <a:t> . 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enzyme </a:t>
            </a:r>
            <a:r>
              <a:rPr lang="en-US" sz="1400" dirty="0" err="1">
                <a:latin typeface="Consolas"/>
                <a:cs typeface="Consolas"/>
              </a:rPr>
              <a:t>kegg:xSubstrate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cpd</a:t>
            </a:r>
            <a:r>
              <a:rPr lang="en-US" sz="1400" dirty="0">
                <a:latin typeface="Consolas"/>
                <a:cs typeface="Consolas"/>
              </a:rPr>
              <a:t> . 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enzyme </a:t>
            </a:r>
            <a:r>
              <a:rPr lang="en-US" sz="1400" dirty="0" err="1">
                <a:latin typeface="Consolas"/>
                <a:cs typeface="Consolas"/>
              </a:rPr>
              <a:t>rdf:type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kegg:Enzyme</a:t>
            </a:r>
            <a:r>
              <a:rPr lang="en-US" sz="1400" dirty="0">
                <a:latin typeface="Consolas"/>
                <a:cs typeface="Consolas"/>
              </a:rPr>
              <a:t> . 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reaction </a:t>
            </a:r>
            <a:r>
              <a:rPr lang="en-US" sz="1400" dirty="0" err="1">
                <a:latin typeface="Consolas"/>
                <a:cs typeface="Consolas"/>
              </a:rPr>
              <a:t>kegg:xEnzyme</a:t>
            </a:r>
            <a:r>
              <a:rPr lang="en-US" sz="1400" dirty="0">
                <a:latin typeface="Consolas"/>
                <a:cs typeface="Consolas"/>
              </a:rPr>
              <a:t> ?enzyme .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reaction </a:t>
            </a:r>
            <a:r>
              <a:rPr lang="en-US" sz="1400" dirty="0" err="1">
                <a:latin typeface="Consolas"/>
                <a:cs typeface="Consolas"/>
              </a:rPr>
              <a:t>kegg:equation</a:t>
            </a:r>
            <a:r>
              <a:rPr lang="en-US" sz="1400" dirty="0">
                <a:latin typeface="Consolas"/>
                <a:cs typeface="Consolas"/>
              </a:rPr>
              <a:t> ?equation .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</a:p>
          <a:p>
            <a:r>
              <a:rPr lang="en-US" sz="1400" dirty="0" smtClean="0">
                <a:latin typeface="Consolas"/>
                <a:cs typeface="Consolas"/>
              </a:rPr>
              <a:t>} </a:t>
            </a:r>
            <a:r>
              <a:rPr lang="en-US" sz="14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9515" y="22490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3595763" y="3166268"/>
            <a:ext cx="811781" cy="52546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JoinGrap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34853" y="653477"/>
            <a:ext cx="4909147" cy="5450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814" y="0"/>
            <a:ext cx="4567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“Drugs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that possibly target 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Leukemia” 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82717"/>
            <a:ext cx="4557714" cy="5047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/>
                <a:cs typeface="Consolas"/>
              </a:rPr>
              <a:t>SELECT DISTINCT ?drug1   </a:t>
            </a:r>
          </a:p>
          <a:p>
            <a:r>
              <a:rPr lang="en-US" sz="1400" dirty="0" smtClean="0">
                <a:latin typeface="Consolas"/>
                <a:cs typeface="Consolas"/>
              </a:rPr>
              <a:t>WHERE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drug1 </a:t>
            </a:r>
            <a:r>
              <a:rPr lang="en-US" sz="1400" dirty="0" err="1" smtClean="0">
                <a:latin typeface="Consolas"/>
                <a:cs typeface="Consolas"/>
              </a:rPr>
              <a:t>drugbank:possibleDiseaseTarget</a:t>
            </a:r>
            <a:r>
              <a:rPr lang="en-US" sz="1400" dirty="0" smtClean="0">
                <a:latin typeface="Consolas"/>
                <a:cs typeface="Consolas"/>
              </a:rPr>
              <a:t> diseasome</a:t>
            </a:r>
            <a:r>
              <a:rPr lang="en-US" sz="1400" dirty="0">
                <a:latin typeface="Consolas"/>
                <a:cs typeface="Consolas"/>
              </a:rPr>
              <a:t>:673 .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drug1 </a:t>
            </a:r>
            <a:r>
              <a:rPr lang="en-US" sz="1400" dirty="0" err="1">
                <a:latin typeface="Consolas"/>
                <a:cs typeface="Consolas"/>
              </a:rPr>
              <a:t>drugbank:target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drugbank:genbankIdGene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g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drugbank:locus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l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drugbank:molecularWeight</a:t>
            </a:r>
            <a:r>
              <a:rPr lang="en-US" sz="1400" dirty="0">
                <a:latin typeface="Consolas"/>
                <a:cs typeface="Consolas"/>
              </a:rPr>
              <a:t> ?mw.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drugbank:hprdId</a:t>
            </a:r>
            <a:r>
              <a:rPr lang="en-US" sz="1400" dirty="0">
                <a:latin typeface="Consolas"/>
                <a:cs typeface="Consolas"/>
              </a:rPr>
              <a:t> ?hp.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drugbank:swissprotName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sn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drugbank:proteinSequence</a:t>
            </a:r>
            <a:r>
              <a:rPr lang="en-US" sz="1400" dirty="0">
                <a:latin typeface="Consolas"/>
                <a:cs typeface="Consolas"/>
              </a:rPr>
              <a:t> ?ps.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 err="1">
                <a:latin typeface="Consolas"/>
                <a:cs typeface="Consolas"/>
              </a:rPr>
              <a:t>o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drugbank:generalReference</a:t>
            </a:r>
            <a:r>
              <a:rPr lang="en-US" sz="1400" dirty="0">
                <a:latin typeface="Consolas"/>
                <a:cs typeface="Consolas"/>
              </a:rPr>
              <a:t> ?gr.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 </a:t>
            </a:r>
            <a:r>
              <a:rPr lang="en-US" sz="1400" dirty="0" err="1">
                <a:latin typeface="Consolas"/>
                <a:cs typeface="Consolas"/>
              </a:rPr>
              <a:t>drugbank:target?o</a:t>
            </a:r>
            <a:r>
              <a:rPr lang="en-US" sz="1400" dirty="0">
                <a:latin typeface="Consolas"/>
                <a:cs typeface="Consolas"/>
              </a:rPr>
              <a:t>.    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?</a:t>
            </a:r>
            <a:r>
              <a:rPr lang="en-US" sz="1400" dirty="0">
                <a:latin typeface="Consolas"/>
                <a:cs typeface="Consolas"/>
              </a:rPr>
              <a:t>drug drugbank:synonym?o1 .</a:t>
            </a:r>
          </a:p>
          <a:p>
            <a:r>
              <a:rPr lang="en-US" sz="1400" dirty="0">
                <a:latin typeface="Consolas"/>
                <a:cs typeface="Consolas"/>
              </a:rPr>
              <a:t>  OPTIONAL </a:t>
            </a: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  ?</a:t>
            </a:r>
            <a:r>
              <a:rPr lang="en-US" sz="1400" dirty="0">
                <a:latin typeface="Consolas"/>
                <a:cs typeface="Consolas"/>
              </a:rPr>
              <a:t>drug </a:t>
            </a:r>
            <a:r>
              <a:rPr lang="en-US" sz="1400" dirty="0" err="1">
                <a:latin typeface="Consolas"/>
                <a:cs typeface="Consolas"/>
              </a:rPr>
              <a:t>owl:sameAs</a:t>
            </a:r>
            <a:r>
              <a:rPr lang="en-US" sz="1400" dirty="0">
                <a:latin typeface="Consolas"/>
                <a:cs typeface="Consolas"/>
              </a:rPr>
              <a:t> ?drug5 .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drug5 </a:t>
            </a:r>
            <a:r>
              <a:rPr lang="en-US" sz="1400" dirty="0" err="1">
                <a:latin typeface="Consolas"/>
                <a:cs typeface="Consolas"/>
              </a:rPr>
              <a:t>rdf:type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dbcategory:Drug</a:t>
            </a:r>
            <a:r>
              <a:rPr lang="en-US" sz="1400" dirty="0">
                <a:latin typeface="Consolas"/>
                <a:cs typeface="Consolas"/>
              </a:rPr>
              <a:t> .       </a:t>
            </a:r>
          </a:p>
          <a:p>
            <a:r>
              <a:rPr lang="en-US" sz="1400" dirty="0">
                <a:latin typeface="Consolas"/>
                <a:cs typeface="Consolas"/>
              </a:rPr>
              <a:t>  </a:t>
            </a:r>
            <a:r>
              <a:rPr lang="en-US" sz="1400" dirty="0" smtClean="0">
                <a:latin typeface="Consolas"/>
                <a:cs typeface="Consolas"/>
              </a:rPr>
              <a:t>  ?</a:t>
            </a:r>
            <a:r>
              <a:rPr lang="en-US" sz="1400" dirty="0">
                <a:latin typeface="Consolas"/>
                <a:cs typeface="Consolas"/>
              </a:rPr>
              <a:t>drug </a:t>
            </a:r>
            <a:r>
              <a:rPr lang="en-US" sz="1400" dirty="0" err="1">
                <a:latin typeface="Consolas"/>
                <a:cs typeface="Consolas"/>
              </a:rPr>
              <a:t>drugbank:keggCompoundId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cpd</a:t>
            </a:r>
            <a:r>
              <a:rPr lang="en-US" sz="1400" dirty="0">
                <a:latin typeface="Consolas"/>
                <a:cs typeface="Consolas"/>
              </a:rPr>
              <a:t> . 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enzyme </a:t>
            </a:r>
            <a:r>
              <a:rPr lang="en-US" sz="1400" dirty="0" err="1">
                <a:latin typeface="Consolas"/>
                <a:cs typeface="Consolas"/>
              </a:rPr>
              <a:t>kegg:xSubstrate</a:t>
            </a:r>
            <a:r>
              <a:rPr lang="en-US" sz="1400" dirty="0">
                <a:latin typeface="Consolas"/>
                <a:cs typeface="Consolas"/>
              </a:rPr>
              <a:t> ?</a:t>
            </a:r>
            <a:r>
              <a:rPr lang="en-US" sz="1400" dirty="0" err="1">
                <a:latin typeface="Consolas"/>
                <a:cs typeface="Consolas"/>
              </a:rPr>
              <a:t>cpd</a:t>
            </a:r>
            <a:r>
              <a:rPr lang="en-US" sz="1400" dirty="0">
                <a:latin typeface="Consolas"/>
                <a:cs typeface="Consolas"/>
              </a:rPr>
              <a:t> . 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enzyme </a:t>
            </a:r>
            <a:r>
              <a:rPr lang="en-US" sz="1400" dirty="0" err="1">
                <a:latin typeface="Consolas"/>
                <a:cs typeface="Consolas"/>
              </a:rPr>
              <a:t>rdf:type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kegg:Enzyme</a:t>
            </a:r>
            <a:r>
              <a:rPr lang="en-US" sz="1400" dirty="0">
                <a:latin typeface="Consolas"/>
                <a:cs typeface="Consolas"/>
              </a:rPr>
              <a:t> . 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reaction </a:t>
            </a:r>
            <a:r>
              <a:rPr lang="en-US" sz="1400" dirty="0" err="1">
                <a:latin typeface="Consolas"/>
                <a:cs typeface="Consolas"/>
              </a:rPr>
              <a:t>kegg:xEnzyme</a:t>
            </a:r>
            <a:r>
              <a:rPr lang="en-US" sz="1400" dirty="0">
                <a:latin typeface="Consolas"/>
                <a:cs typeface="Consolas"/>
              </a:rPr>
              <a:t> ?enzyme .       </a:t>
            </a:r>
          </a:p>
          <a:p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 smtClean="0">
                <a:latin typeface="Consolas"/>
                <a:cs typeface="Consolas"/>
              </a:rPr>
              <a:t> ?</a:t>
            </a:r>
            <a:r>
              <a:rPr lang="en-US" sz="1400" dirty="0">
                <a:latin typeface="Consolas"/>
                <a:cs typeface="Consolas"/>
              </a:rPr>
              <a:t>reaction </a:t>
            </a:r>
            <a:r>
              <a:rPr lang="en-US" sz="1400" dirty="0" err="1">
                <a:latin typeface="Consolas"/>
                <a:cs typeface="Consolas"/>
              </a:rPr>
              <a:t>kegg:equation</a:t>
            </a:r>
            <a:r>
              <a:rPr lang="en-US" sz="1400" dirty="0">
                <a:latin typeface="Consolas"/>
                <a:cs typeface="Consolas"/>
              </a:rPr>
              <a:t> ?equation .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</a:p>
          <a:p>
            <a:r>
              <a:rPr lang="en-US" sz="1400" dirty="0" smtClean="0">
                <a:latin typeface="Consolas"/>
                <a:cs typeface="Consolas"/>
              </a:rPr>
              <a:t>} </a:t>
            </a:r>
            <a:r>
              <a:rPr lang="en-US" sz="14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9515" y="22490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SSGSDecomposi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0" y="577850"/>
            <a:ext cx="5651500" cy="57785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3333032" y="3166268"/>
            <a:ext cx="811781" cy="52546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9699" y="2225675"/>
            <a:ext cx="6996112" cy="1362075"/>
          </a:xfrm>
        </p:spPr>
        <p:txBody>
          <a:bodyPr/>
          <a:lstStyle/>
          <a:p>
            <a:r>
              <a:rPr lang="en-US" dirty="0" smtClean="0"/>
              <a:t>Empirical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2BF8-039F-7B4E-9EB4-957B6D2C6B2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599" y="2284413"/>
            <a:ext cx="650000" cy="622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4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53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581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Motivation</a:t>
            </a:r>
            <a:endParaRPr lang="en-US" sz="3600" dirty="0">
              <a:latin typeface="Helvetica Neue"/>
              <a:cs typeface="Helvetica Neue"/>
            </a:endParaRPr>
          </a:p>
        </p:txBody>
      </p:sp>
      <p:pic>
        <p:nvPicPr>
          <p:cNvPr id="4" name="Content Placeholder 5" descr="cloudLinkedData.png"/>
          <p:cNvPicPr>
            <a:picLocks noGrp="1" noChangeAspect="1"/>
          </p:cNvPicPr>
          <p:nvPr/>
        </p:nvPicPr>
        <p:blipFill>
          <a:blip r:embed="rId2"/>
          <a:srcRect t="-123391" b="-123391"/>
          <a:stretch>
            <a:fillRect/>
          </a:stretch>
        </p:blipFill>
        <p:spPr>
          <a:xfrm>
            <a:off x="1039755" y="-3442001"/>
            <a:ext cx="6928434" cy="13929913"/>
          </a:xfrm>
          <a:prstGeom prst="rect">
            <a:avLst/>
          </a:prstGeom>
        </p:spPr>
      </p:pic>
      <p:pic>
        <p:nvPicPr>
          <p:cNvPr id="5" name="Picture 4" descr="SEnd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286" y="2447923"/>
            <a:ext cx="1851423" cy="1481138"/>
          </a:xfrm>
          <a:prstGeom prst="rect">
            <a:avLst/>
          </a:prstGeom>
        </p:spPr>
      </p:pic>
      <p:pic>
        <p:nvPicPr>
          <p:cNvPr id="6" name="Picture 5" descr="SEnd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893" y="1820491"/>
            <a:ext cx="1710002" cy="1368001"/>
          </a:xfrm>
          <a:prstGeom prst="rect">
            <a:avLst/>
          </a:prstGeom>
        </p:spPr>
      </p:pic>
      <p:pic>
        <p:nvPicPr>
          <p:cNvPr id="7" name="Picture 6" descr="SEnd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94" y="3188492"/>
            <a:ext cx="1851423" cy="148113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A146-7B84-DF4C-80D1-78D9B487CD5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11373" y="852529"/>
            <a:ext cx="5113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/>
                <a:cs typeface="Helvetica Neue"/>
              </a:rPr>
              <a:t>         Federations of Endpoints</a:t>
            </a:r>
            <a:endParaRPr lang="en-US" sz="2800" dirty="0">
              <a:latin typeface="Helvetica Neue"/>
              <a:cs typeface="Helvetica Neue"/>
            </a:endParaRPr>
          </a:p>
        </p:txBody>
      </p:sp>
      <p:pic>
        <p:nvPicPr>
          <p:cNvPr id="10" name="Picture 9" descr="FOP_FedX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22835"/>
            <a:ext cx="1904939" cy="795312"/>
          </a:xfrm>
          <a:prstGeom prst="rect">
            <a:avLst/>
          </a:prstGeom>
        </p:spPr>
      </p:pic>
      <p:pic>
        <p:nvPicPr>
          <p:cNvPr id="11" name="Picture 10" descr="splendid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57016"/>
            <a:ext cx="1876560" cy="590378"/>
          </a:xfrm>
          <a:prstGeom prst="rect">
            <a:avLst/>
          </a:prstGeom>
        </p:spPr>
      </p:pic>
      <p:grpSp>
        <p:nvGrpSpPr>
          <p:cNvPr id="3" name="Group 18"/>
          <p:cNvGrpSpPr/>
          <p:nvPr/>
        </p:nvGrpSpPr>
        <p:grpSpPr>
          <a:xfrm>
            <a:off x="558800" y="2807492"/>
            <a:ext cx="1171930" cy="1121569"/>
            <a:chOff x="558800" y="2807492"/>
            <a:chExt cx="1171930" cy="11215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800" y="2807492"/>
              <a:ext cx="1117600" cy="762000"/>
            </a:xfrm>
            <a:prstGeom prst="rect">
              <a:avLst/>
            </a:prstGeom>
            <a:solidFill>
              <a:srgbClr val="FFB544"/>
            </a:solidFill>
          </p:spPr>
        </p:pic>
        <p:sp>
          <p:nvSpPr>
            <p:cNvPr id="13" name="Rectangle 12"/>
            <p:cNvSpPr/>
            <p:nvPr/>
          </p:nvSpPr>
          <p:spPr>
            <a:xfrm>
              <a:off x="558800" y="3559729"/>
              <a:ext cx="1171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ANAPSID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200491" y="1820491"/>
            <a:ext cx="66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ARQ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0491" y="3328896"/>
            <a:ext cx="1535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badi MT Condensed Light"/>
                <a:cs typeface="Abadi MT Condensed Light"/>
              </a:rPr>
              <a:t>SPARQL-DQP </a:t>
            </a:r>
            <a:endParaRPr lang="en-US" sz="2400" dirty="0"/>
          </a:p>
        </p:txBody>
      </p:sp>
      <p:pic>
        <p:nvPicPr>
          <p:cNvPr id="16" name="Picture 15" descr="avalanche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937" y="4387055"/>
            <a:ext cx="2139950" cy="565150"/>
          </a:xfrm>
          <a:prstGeom prst="rect">
            <a:avLst/>
          </a:prstGeom>
        </p:spPr>
      </p:pic>
      <p:pic>
        <p:nvPicPr>
          <p:cNvPr id="17" name="Picture 16" descr="fedbench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1994" y="5462270"/>
            <a:ext cx="3320011" cy="924560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pic>
        <p:nvPicPr>
          <p:cNvPr id="20" name="Picture 19" descr="SP2Bench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800" y="4865370"/>
            <a:ext cx="1422400" cy="596900"/>
          </a:xfrm>
          <a:prstGeom prst="rect">
            <a:avLst/>
          </a:prstGeom>
        </p:spPr>
      </p:pic>
      <p:pic>
        <p:nvPicPr>
          <p:cNvPr id="21" name="Picture 20" descr="LUMB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3748" y="6170930"/>
            <a:ext cx="939800" cy="431800"/>
          </a:xfrm>
          <a:prstGeom prst="rect">
            <a:avLst/>
          </a:prstGeom>
        </p:spPr>
      </p:pic>
      <p:pic>
        <p:nvPicPr>
          <p:cNvPr id="22" name="Picture 21" descr="bsbm.tif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346" y="5670304"/>
            <a:ext cx="1112502" cy="5006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flipH="1">
            <a:off x="166034" y="3997879"/>
            <a:ext cx="4328007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/>
              <a:t>NETWORK LATENCY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4587069" y="1820491"/>
            <a:ext cx="236592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/>
              <a:t>DYNAMICITY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1936286" y="1616926"/>
            <a:ext cx="222629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badi MT Condensed Light"/>
                <a:cs typeface="Abadi MT Condensed Light"/>
              </a:rPr>
              <a:t>Data Fragmentation</a:t>
            </a:r>
          </a:p>
          <a:p>
            <a:pPr>
              <a:defRPr/>
            </a:pPr>
            <a:r>
              <a:rPr lang="en-US" sz="2400" dirty="0" smtClean="0">
                <a:latin typeface="Abadi MT Condensed Light"/>
                <a:cs typeface="Abadi MT Condensed Light"/>
              </a:rPr>
              <a:t>Replication</a:t>
            </a:r>
            <a:endParaRPr lang="en-US" sz="2400" dirty="0">
              <a:latin typeface="Abadi MT Condensed Light"/>
              <a:cs typeface="Abadi MT Condensed Light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5930336" y="2576659"/>
            <a:ext cx="28055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Futura"/>
                <a:cs typeface="Futura"/>
              </a:rPr>
              <a:t>Query Complexity</a:t>
            </a:r>
            <a:endParaRPr lang="en-US" sz="2400" dirty="0">
              <a:latin typeface="Futura"/>
              <a:cs typeface="Futura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6595937" y="5139958"/>
            <a:ext cx="167302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/>
              <a:t>Platform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5349083" y="3954550"/>
            <a:ext cx="35590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/>
              <a:t>Endpoint Configuration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318433" y="5176244"/>
            <a:ext cx="274863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Data Correlations</a:t>
            </a:r>
          </a:p>
          <a:p>
            <a:pPr>
              <a:defRPr/>
            </a:pPr>
            <a:r>
              <a:rPr lang="en-US" sz="2000" dirty="0" smtClean="0"/>
              <a:t>Distribution</a:t>
            </a:r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95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51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Experimental Study 1</a:t>
            </a:r>
            <a:br>
              <a:rPr lang="en-US" sz="2800" dirty="0" smtClean="0">
                <a:solidFill>
                  <a:srgbClr val="051930"/>
                </a:solidFill>
                <a:latin typeface="Helvetica Light"/>
                <a:cs typeface="Helvetica Light"/>
              </a:rPr>
            </a:br>
            <a:r>
              <a:rPr lang="en-US" sz="2800" dirty="0" err="1" smtClean="0">
                <a:solidFill>
                  <a:srgbClr val="051930"/>
                </a:solidFill>
                <a:latin typeface="Helvetica Light"/>
                <a:cs typeface="Helvetica Light"/>
              </a:rPr>
              <a:t>FedBench</a:t>
            </a:r>
            <a:r>
              <a:rPr lang="en-US" sz="2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 Benchmark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54752" y="1079500"/>
            <a:ext cx="3393948" cy="425831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smtClean="0">
                <a:latin typeface="Helvetica Light"/>
                <a:cs typeface="Helvetica Light"/>
              </a:rPr>
              <a:t>Nine Virtuoso endpoints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smtClean="0">
                <a:latin typeface="Helvetica Light"/>
                <a:cs typeface="Helvetica Light"/>
              </a:rPr>
              <a:t>Timeout set up to 240 </a:t>
            </a:r>
            <a:r>
              <a:rPr lang="en-US" sz="1400" dirty="0" err="1" smtClean="0">
                <a:latin typeface="Helvetica Light"/>
                <a:cs typeface="Helvetica Light"/>
              </a:rPr>
              <a:t>secs</a:t>
            </a:r>
            <a:r>
              <a:rPr lang="en-US" sz="1400" dirty="0" smtClean="0">
                <a:latin typeface="Helvetica Light"/>
                <a:cs typeface="Helvetica Light"/>
              </a:rPr>
              <a:t>, or 71,000 </a:t>
            </a:r>
            <a:r>
              <a:rPr lang="en-US" sz="1400" dirty="0" err="1" smtClean="0">
                <a:latin typeface="Helvetica Light"/>
                <a:cs typeface="Helvetica Light"/>
              </a:rPr>
              <a:t>tuples</a:t>
            </a:r>
            <a:r>
              <a:rPr lang="en-US" sz="14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smtClean="0">
                <a:latin typeface="Helvetica Light"/>
                <a:cs typeface="Helvetica Light"/>
              </a:rPr>
              <a:t>Queries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smtClean="0">
                <a:latin typeface="Helvetica Light"/>
                <a:cs typeface="Helvetica Light"/>
              </a:rPr>
              <a:t>25 </a:t>
            </a:r>
            <a:r>
              <a:rPr lang="en-US" sz="1400" dirty="0" err="1" smtClean="0">
                <a:latin typeface="Helvetica Light"/>
                <a:cs typeface="Helvetica Light"/>
              </a:rPr>
              <a:t>FedBech</a:t>
            </a:r>
            <a:r>
              <a:rPr lang="en-US" sz="1400" dirty="0" smtClean="0">
                <a:latin typeface="Helvetica Light"/>
                <a:cs typeface="Helvetica Light"/>
              </a:rPr>
              <a:t> queries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n-US" sz="1400" dirty="0" smtClean="0">
                <a:latin typeface="Helvetica Light"/>
                <a:cs typeface="Helvetica Light"/>
              </a:rPr>
              <a:t>    CD, LD, LSD domains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n-US" sz="1400" dirty="0" smtClean="0">
                <a:latin typeface="Helvetica Light"/>
                <a:cs typeface="Helvetica Light"/>
              </a:rPr>
              <a:t>     3-6 Triple patterns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smtClean="0">
                <a:latin typeface="Helvetica Light"/>
                <a:cs typeface="Helvetica Light"/>
              </a:rPr>
              <a:t>Ten additional complex queries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n-US" sz="1400" dirty="0" smtClean="0">
                <a:latin typeface="Helvetica Light"/>
                <a:cs typeface="Helvetica Light"/>
              </a:rPr>
              <a:t>     6-47 triple patterns</a:t>
            </a: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smtClean="0">
                <a:latin typeface="Helvetica Light"/>
                <a:cs typeface="Helvetica Light"/>
              </a:rPr>
              <a:t>Metrics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smtClean="0">
                <a:latin typeface="Helvetica Light"/>
                <a:cs typeface="Helvetica Light"/>
              </a:rPr>
              <a:t>Throughput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smtClean="0">
                <a:latin typeface="Helvetica Light"/>
                <a:cs typeface="Helvetica Light"/>
              </a:rPr>
              <a:t>Percentage of the Answer (PA)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n-US" sz="1400" dirty="0" smtClean="0">
                <a:latin typeface="Helvetica Light"/>
                <a:cs typeface="Helvetica Light"/>
              </a:rPr>
              <a:t>Federated Engines: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err="1" smtClean="0">
                <a:latin typeface="Helvetica Light"/>
                <a:cs typeface="Helvetica Light"/>
              </a:rPr>
              <a:t>FedX</a:t>
            </a:r>
            <a:endParaRPr lang="en-US" sz="1400" dirty="0" smtClean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smtClean="0">
                <a:latin typeface="Helvetica Light"/>
                <a:cs typeface="Helvetica Light"/>
              </a:rPr>
              <a:t>SPLENDID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1400" dirty="0" smtClean="0">
                <a:latin typeface="Helvetica Light"/>
                <a:cs typeface="Helvetica Light"/>
              </a:rPr>
              <a:t>ANAPSID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endParaRPr lang="en-US" sz="1600" dirty="0" smtClean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onsolas"/>
              <a:cs typeface="Consolas"/>
            </a:endParaRP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endParaRPr lang="en-US" sz="1600" dirty="0" smtClean="0">
              <a:latin typeface="Abadi MT Condensed Light"/>
              <a:cs typeface="Abadi MT Condensed Light"/>
            </a:endParaRP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endParaRPr lang="en-US" sz="1600" dirty="0" smtClean="0">
              <a:latin typeface="Abadi MT Condensed Light"/>
              <a:cs typeface="Abadi MT Condensed Ligh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0EC-E1AA-2C49-87DA-09D5BCD6850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Content Placeholder 10" descr="FedBench.tiff"/>
          <p:cNvPicPr>
            <a:picLocks noChangeAspect="1"/>
          </p:cNvPicPr>
          <p:nvPr/>
        </p:nvPicPr>
        <p:blipFill>
          <a:blip r:embed="rId2"/>
          <a:srcRect l="-35303" r="-35303"/>
          <a:stretch>
            <a:fillRect/>
          </a:stretch>
        </p:blipFill>
        <p:spPr bwMode="auto">
          <a:xfrm>
            <a:off x="-2006600" y="1054100"/>
            <a:ext cx="9537700" cy="524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1300" y="1231900"/>
            <a:ext cx="521970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Dataset                        File                                   Size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Experimental Study 1</a:t>
            </a:r>
            <a:endParaRPr lang="en-US" dirty="0"/>
          </a:p>
        </p:txBody>
      </p:sp>
      <p:pic>
        <p:nvPicPr>
          <p:cNvPr id="5" name="Picture 4" descr="datase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32000"/>
            <a:ext cx="3822700" cy="431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600200"/>
            <a:ext cx="411480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                              26 SPARQL Endpoints    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datase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184400"/>
            <a:ext cx="3822700" cy="431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9200" y="1600200"/>
            <a:ext cx="411480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  9 SPARQL Endpoints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230868"/>
            <a:ext cx="64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0" y="1243568"/>
            <a:ext cx="64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 descr="CharFed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58" y="29882"/>
            <a:ext cx="477742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1452631" y="1214839"/>
            <a:ext cx="1693368" cy="369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Cross Domain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93853" y="3419246"/>
            <a:ext cx="2314199" cy="3764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Linked 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389758" y="5778717"/>
            <a:ext cx="175935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Life Science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 descr="CharFed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0" y="-2056"/>
            <a:ext cx="477742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1452631" y="1214839"/>
            <a:ext cx="1693368" cy="369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Cross Domain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93853" y="3419246"/>
            <a:ext cx="2314199" cy="3764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Linked 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389758" y="5778717"/>
            <a:ext cx="175935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Life Science Data</a:t>
            </a:r>
            <a:endParaRPr lang="en-US" dirty="0"/>
          </a:p>
        </p:txBody>
      </p:sp>
      <p:pic>
        <p:nvPicPr>
          <p:cNvPr id="9" name="Picture 8" descr="CharFed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131" y="0"/>
            <a:ext cx="39407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28706" y="1206873"/>
            <a:ext cx="4953000" cy="3714377"/>
            <a:chOff x="2070100" y="1206873"/>
            <a:chExt cx="4953000" cy="3714377"/>
          </a:xfrm>
        </p:grpSpPr>
        <p:pic>
          <p:nvPicPr>
            <p:cNvPr id="7" name="Picture 6" descr="FrameFed1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0100" y="1206873"/>
              <a:ext cx="4953000" cy="774700"/>
            </a:xfrm>
            <a:prstGeom prst="rect">
              <a:avLst/>
            </a:prstGeom>
          </p:spPr>
        </p:pic>
        <p:pic>
          <p:nvPicPr>
            <p:cNvPr id="6" name="Picture 5" descr="CharComplexFed1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0900" y="1936750"/>
              <a:ext cx="4902200" cy="2984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20900" y="4258235"/>
              <a:ext cx="4902200" cy="313765"/>
            </a:xfrm>
            <a:prstGeom prst="rect">
              <a:avLst/>
            </a:prstGeom>
            <a:noFill/>
            <a:ln w="571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6613" y="1936750"/>
              <a:ext cx="4902200" cy="313765"/>
            </a:xfrm>
            <a:prstGeom prst="rect">
              <a:avLst/>
            </a:prstGeom>
            <a:noFill/>
            <a:ln w="571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9506" y="5202516"/>
            <a:ext cx="80159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C9 and C1 are complex queries that none of the engines was able to execute in less </a:t>
            </a:r>
          </a:p>
          <a:p>
            <a:r>
              <a:rPr lang="en-US" dirty="0" smtClean="0"/>
              <a:t>than 30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5652" y="1191932"/>
            <a:ext cx="5027705" cy="3729318"/>
            <a:chOff x="2070100" y="1191932"/>
            <a:chExt cx="5027705" cy="3729318"/>
          </a:xfrm>
        </p:grpSpPr>
        <p:pic>
          <p:nvPicPr>
            <p:cNvPr id="10" name="Picture 9" descr="FrameFed1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0100" y="1251696"/>
              <a:ext cx="4953000" cy="774700"/>
            </a:xfrm>
            <a:prstGeom prst="rect">
              <a:avLst/>
            </a:prstGeom>
          </p:spPr>
        </p:pic>
        <p:pic>
          <p:nvPicPr>
            <p:cNvPr id="8" name="Picture 7" descr="CharComplexFed2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9505" y="1934509"/>
              <a:ext cx="4178300" cy="2971800"/>
            </a:xfrm>
            <a:prstGeom prst="rect">
              <a:avLst/>
            </a:prstGeom>
          </p:spPr>
        </p:pic>
        <p:pic>
          <p:nvPicPr>
            <p:cNvPr id="9" name="Picture 8" descr="FrameFed2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5823" y="1191932"/>
              <a:ext cx="4102100" cy="812800"/>
            </a:xfrm>
            <a:prstGeom prst="rect">
              <a:avLst/>
            </a:prstGeom>
          </p:spPr>
        </p:pic>
        <p:pic>
          <p:nvPicPr>
            <p:cNvPr id="6" name="Picture 5" descr="CharComplexFed1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0900" y="1936750"/>
              <a:ext cx="4902200" cy="29845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120900" y="4258235"/>
              <a:ext cx="4902200" cy="313765"/>
            </a:xfrm>
            <a:prstGeom prst="rect">
              <a:avLst/>
            </a:prstGeom>
            <a:noFill/>
            <a:ln w="571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20900" y="1934509"/>
              <a:ext cx="4902200" cy="313765"/>
            </a:xfrm>
            <a:prstGeom prst="rect">
              <a:avLst/>
            </a:prstGeom>
            <a:noFill/>
            <a:ln w="571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79506" y="5202516"/>
            <a:ext cx="80159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C9 and C1 are complex queries that none of the engines was able to execute in less </a:t>
            </a:r>
          </a:p>
          <a:p>
            <a:r>
              <a:rPr lang="en-US" dirty="0" smtClean="0"/>
              <a:t>than 30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GDecompositionC9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121" y="-139843"/>
            <a:ext cx="4113069" cy="3619500"/>
          </a:xfrm>
          <a:prstGeom prst="rect">
            <a:avLst/>
          </a:prstGeom>
        </p:spPr>
      </p:pic>
      <p:pic>
        <p:nvPicPr>
          <p:cNvPr id="8" name="Picture 7" descr="SSGMDecompositionC9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634" y="3429000"/>
            <a:ext cx="3790366" cy="32707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488" y="2007116"/>
            <a:ext cx="1249956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Endpoints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7713" y="2007116"/>
            <a:ext cx="1249956" cy="5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Exclusive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Groups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4044" y="3486150"/>
            <a:ext cx="1296711" cy="723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Fed-DSATUR</a:t>
            </a:r>
          </a:p>
        </p:txBody>
      </p:sp>
      <p:pic>
        <p:nvPicPr>
          <p:cNvPr id="13" name="Picture 12" descr="siluria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84666"/>
            <a:ext cx="5232400" cy="209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8466" y="970288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silurian.thalassa.cbm.usb.ve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38466" y="1407033"/>
            <a:ext cx="192143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Complex Query C9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4344519"/>
            <a:ext cx="4171207" cy="2672834"/>
            <a:chOff x="0" y="4210050"/>
            <a:chExt cx="4171207" cy="2672834"/>
          </a:xfrm>
        </p:grpSpPr>
        <p:pic>
          <p:nvPicPr>
            <p:cNvPr id="16" name="Picture 15" descr="c9JoinGraphFed1.tif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210050"/>
              <a:ext cx="3522852" cy="267283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874496" y="5088217"/>
              <a:ext cx="1296711" cy="10227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smtClean="0">
                  <a:solidFill>
                    <a:schemeClr val="tx1"/>
                  </a:solidFill>
                </a:rPr>
                <a:t>Vertex Coloring  Graph</a:t>
              </a:r>
            </a:p>
          </p:txBody>
        </p:sp>
      </p:grpSp>
      <p:pic>
        <p:nvPicPr>
          <p:cNvPr id="6" name="Picture 5" descr="endpoint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038" y="1849577"/>
            <a:ext cx="3202675" cy="278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Experimental Study 1</a:t>
            </a:r>
            <a:b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Fed 1 No Delays</a:t>
            </a:r>
            <a:endParaRPr lang="en-US" dirty="0"/>
          </a:p>
        </p:txBody>
      </p:sp>
      <p:pic>
        <p:nvPicPr>
          <p:cNvPr id="4" name="Picture 3" descr="g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87450" y="1733550"/>
            <a:ext cx="5651500" cy="339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5524500"/>
            <a:ext cx="622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/>
              <a:t>Log 2 (Throughput= Answer Size/Elapse Time)</a:t>
            </a:r>
            <a:endParaRPr lang="en-US" sz="2400" dirty="0"/>
          </a:p>
        </p:txBody>
      </p:sp>
      <p:sp>
        <p:nvSpPr>
          <p:cNvPr id="6" name="Bent Arrow 5"/>
          <p:cNvSpPr/>
          <p:nvPr/>
        </p:nvSpPr>
        <p:spPr>
          <a:xfrm>
            <a:off x="492125" y="2819400"/>
            <a:ext cx="730250" cy="2692400"/>
          </a:xfrm>
          <a:prstGeom prst="ben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87450" y="1771650"/>
            <a:ext cx="5447241" cy="3268344"/>
          </a:xfrm>
          <a:prstGeom prst="rect">
            <a:avLst/>
          </a:prstGeom>
        </p:spPr>
      </p:pic>
      <p:pic>
        <p:nvPicPr>
          <p:cNvPr id="8" name="Picture 7" descr="g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52525" y="1780540"/>
            <a:ext cx="5494866" cy="3296920"/>
          </a:xfrm>
          <a:prstGeom prst="rect">
            <a:avLst/>
          </a:prstGeom>
        </p:spPr>
      </p:pic>
      <p:pic>
        <p:nvPicPr>
          <p:cNvPr id="9" name="Picture 8" descr="g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139825" y="1780540"/>
            <a:ext cx="5494866" cy="3296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6224320"/>
            <a:ext cx="8763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000" dirty="0" smtClean="0"/>
              <a:t>Ground Truth was computed in an integrated version of the </a:t>
            </a:r>
            <a:r>
              <a:rPr lang="en-US" sz="2000" dirty="0" err="1" smtClean="0"/>
              <a:t>FedBench</a:t>
            </a:r>
            <a:r>
              <a:rPr lang="en-US" sz="2000" dirty="0" smtClean="0"/>
              <a:t> collections.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Experimental Study 1</a:t>
            </a:r>
            <a:b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Fed 1 No Delays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100" y="4419600"/>
            <a:ext cx="3429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/>
              <a:t>Existing Engines are competitive in queries comprise of small number of triple patterns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419600"/>
            <a:ext cx="3429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/>
              <a:t>ANAPSID query optimization techniques may overcome existing Federated engines in complex queries.  </a:t>
            </a:r>
            <a:endParaRPr lang="en-US" sz="2400" dirty="0"/>
          </a:p>
        </p:txBody>
      </p:sp>
      <p:pic>
        <p:nvPicPr>
          <p:cNvPr id="9" name="Content Placeholder 8" descr="f1fedBenchResultsBubbleThroughpu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549" r="-4549"/>
              <a:stretch>
                <a:fillRect/>
              </a:stretch>
            </p:blipFill>
          </mc:Choice>
          <mc:Fallback>
            <p:blipFill>
              <a:blip r:embed="rId3"/>
              <a:srcRect l="-4549" r="-4549"/>
              <a:stretch>
                <a:fillRect/>
              </a:stretch>
            </p:blipFill>
          </mc:Fallback>
        </mc:AlternateContent>
        <p:spPr>
          <a:xfrm>
            <a:off x="-284388" y="1549400"/>
            <a:ext cx="5288188" cy="2908300"/>
          </a:xfrm>
        </p:spPr>
      </p:pic>
      <p:pic>
        <p:nvPicPr>
          <p:cNvPr id="10" name="Picture 9" descr="f1complexResultsBubbleThroughp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60900" y="1651000"/>
            <a:ext cx="4572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Experimental Study 1</a:t>
            </a:r>
            <a:b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Fed 2 No Delays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100" y="4419600"/>
            <a:ext cx="3429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/>
              <a:t>Existing Engines are competitive in queries comprise of small number of triple patterns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419600"/>
            <a:ext cx="3429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/>
              <a:t>ANAPSID query optimization techniques may overcome existing Federated engines in complex queries.  </a:t>
            </a:r>
            <a:endParaRPr lang="en-US" sz="2400" dirty="0"/>
          </a:p>
        </p:txBody>
      </p:sp>
      <p:pic>
        <p:nvPicPr>
          <p:cNvPr id="11" name="Picture 10" descr="f2fedBenchResultsBubbleThroughp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17638"/>
            <a:ext cx="4572000" cy="2743200"/>
          </a:xfrm>
          <a:prstGeom prst="rect">
            <a:avLst/>
          </a:prstGeom>
        </p:spPr>
      </p:pic>
      <p:pic>
        <p:nvPicPr>
          <p:cNvPr id="12" name="Picture 11" descr="f2complexResultsBubbleThroughp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409700"/>
            <a:ext cx="4585230" cy="2751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598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Motivation</a:t>
            </a:r>
            <a:endParaRPr lang="en-US" sz="3600" dirty="0">
              <a:latin typeface="Helvetica Neue"/>
              <a:cs typeface="Helvetica Neue"/>
            </a:endParaRPr>
          </a:p>
        </p:txBody>
      </p:sp>
      <p:pic>
        <p:nvPicPr>
          <p:cNvPr id="4" name="Content Placeholder 5" descr="cloudLinkedData.png"/>
          <p:cNvPicPr>
            <a:picLocks noGrp="1" noChangeAspect="1"/>
          </p:cNvPicPr>
          <p:nvPr/>
        </p:nvPicPr>
        <p:blipFill>
          <a:blip r:embed="rId2"/>
          <a:srcRect t="-123391" b="-123391"/>
          <a:stretch>
            <a:fillRect/>
          </a:stretch>
        </p:blipFill>
        <p:spPr>
          <a:xfrm>
            <a:off x="1352254" y="-3810539"/>
            <a:ext cx="6928434" cy="13929913"/>
          </a:xfrm>
          <a:prstGeom prst="rect">
            <a:avLst/>
          </a:prstGeom>
        </p:spPr>
      </p:pic>
      <p:pic>
        <p:nvPicPr>
          <p:cNvPr id="5" name="Picture 4" descr="SEnd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03" y="1252210"/>
            <a:ext cx="1851423" cy="1481138"/>
          </a:xfrm>
          <a:prstGeom prst="rect">
            <a:avLst/>
          </a:prstGeom>
        </p:spPr>
      </p:pic>
      <p:pic>
        <p:nvPicPr>
          <p:cNvPr id="6" name="Picture 5" descr="SEnd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82" y="1428507"/>
            <a:ext cx="1710002" cy="1368001"/>
          </a:xfrm>
          <a:prstGeom prst="rect">
            <a:avLst/>
          </a:prstGeom>
        </p:spPr>
      </p:pic>
      <p:pic>
        <p:nvPicPr>
          <p:cNvPr id="7" name="Picture 6" descr="SEnd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54" y="3394210"/>
            <a:ext cx="1851423" cy="148113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A146-7B84-DF4C-80D1-78D9B487CD5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0027" y="1033790"/>
            <a:ext cx="636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/>
                <a:cs typeface="Helvetica Neue"/>
              </a:rPr>
              <a:t>Properties of Federations of Endpoints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grpSp>
        <p:nvGrpSpPr>
          <p:cNvPr id="3" name="Group 31"/>
          <p:cNvGrpSpPr/>
          <p:nvPr/>
        </p:nvGrpSpPr>
        <p:grpSpPr>
          <a:xfrm>
            <a:off x="-7925" y="1404992"/>
            <a:ext cx="4328007" cy="4297866"/>
            <a:chOff x="-7925" y="1404992"/>
            <a:chExt cx="4328007" cy="4297866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-7925" y="3394210"/>
              <a:ext cx="4328007" cy="5847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smtClean="0"/>
                <a:t>NETWORK LATENCY</a:t>
              </a:r>
              <a:endParaRPr lang="en-US" sz="3200" dirty="0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0" y="1404992"/>
              <a:ext cx="2226293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latin typeface="Abadi MT Condensed Light"/>
                  <a:cs typeface="Abadi MT Condensed Light"/>
                </a:rPr>
                <a:t>Data Fragmentation</a:t>
              </a:r>
            </a:p>
            <a:p>
              <a:pPr>
                <a:defRPr/>
              </a:pPr>
              <a:r>
                <a:rPr lang="en-US" sz="2400" dirty="0" smtClean="0">
                  <a:latin typeface="Abadi MT Condensed Light"/>
                  <a:cs typeface="Abadi MT Condensed Light"/>
                </a:rPr>
                <a:t>Replication</a:t>
              </a:r>
              <a:endParaRPr lang="en-US" sz="2400" dirty="0">
                <a:latin typeface="Abadi MT Condensed Light"/>
                <a:cs typeface="Abadi MT Condensed Ligh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0" y="2859676"/>
              <a:ext cx="2805551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latin typeface="Futura"/>
                  <a:cs typeface="Futura"/>
                </a:rPr>
                <a:t>Query Complexity</a:t>
              </a:r>
              <a:endParaRPr lang="en-US" sz="2400" dirty="0">
                <a:latin typeface="Futura"/>
                <a:cs typeface="Futur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22128" y="4010087"/>
              <a:ext cx="2748631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 smtClean="0"/>
                <a:t>Data Correlations</a:t>
              </a:r>
            </a:p>
            <a:p>
              <a:pPr>
                <a:defRPr/>
              </a:pPr>
              <a:r>
                <a:rPr lang="en-US" sz="2000" dirty="0" smtClean="0"/>
                <a:t>Distribution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22128" y="5179638"/>
              <a:ext cx="1673029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/>
                <a:t>Platform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22128" y="4717973"/>
              <a:ext cx="3559087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Endpoint Configuration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0" y="2273288"/>
              <a:ext cx="2365927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/>
                <a:t>DYNAMICITY</a:t>
              </a:r>
              <a:endParaRPr lang="en-US" sz="2800" dirty="0"/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5823989" y="1804189"/>
            <a:ext cx="3320011" cy="3414410"/>
            <a:chOff x="5823989" y="1804189"/>
            <a:chExt cx="3320011" cy="3414410"/>
          </a:xfrm>
        </p:grpSpPr>
        <p:pic>
          <p:nvPicPr>
            <p:cNvPr id="17" name="Picture 16" descr="fedbench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3989" y="2334228"/>
              <a:ext cx="3320011" cy="924560"/>
            </a:xfrm>
            <a:prstGeom prst="rect">
              <a:avLst/>
            </a:prstGeom>
          </p:spPr>
        </p:pic>
        <p:pic>
          <p:nvPicPr>
            <p:cNvPr id="20" name="Picture 19" descr="SP2Bench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1600" y="3429000"/>
              <a:ext cx="1422400" cy="596900"/>
            </a:xfrm>
            <a:prstGeom prst="rect">
              <a:avLst/>
            </a:prstGeom>
          </p:spPr>
        </p:pic>
        <p:pic>
          <p:nvPicPr>
            <p:cNvPr id="21" name="Picture 20" descr="LUMB.tif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04200" y="1804189"/>
              <a:ext cx="939800" cy="431800"/>
            </a:xfrm>
            <a:prstGeom prst="rect">
              <a:avLst/>
            </a:prstGeom>
          </p:spPr>
        </p:pic>
        <p:pic>
          <p:nvPicPr>
            <p:cNvPr id="22" name="Picture 21" descr="bsbm.tif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1498" y="4717973"/>
              <a:ext cx="1112502" cy="500626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002734" y="4287086"/>
            <a:ext cx="727795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Benchmarks need to be able to measure characteristics of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Federated SPARQL Query Processing Engines 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2734" y="5348915"/>
            <a:ext cx="727795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Problems have to be formal analyzed to understand the characteristics of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Federated SPARQL Query Processing Engines 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1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03 0.00626 L -0.31818 0.00626 " pathEditMode="relative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891E-6 -4.44985E-6 L 0.17644 0.00255 " pathEditMode="relative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-3175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Experimental 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3804" y="342900"/>
            <a:ext cx="5080496" cy="5897880"/>
          </a:xfrm>
        </p:spPr>
        <p:txBody>
          <a:bodyPr>
            <a:noAutofit/>
          </a:bodyPr>
          <a:lstStyle/>
          <a:p>
            <a:pPr marL="0" algn="just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1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Python 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proxies</a:t>
            </a:r>
          </a:p>
          <a:p>
            <a:pPr marL="0" algn="just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Contact</a:t>
            </a:r>
            <a:r>
              <a:rPr lang="en-US" sz="16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 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endpoints</a:t>
            </a:r>
          </a:p>
          <a:p>
            <a:pPr marL="0" lvl="2" indent="-45720" algn="just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Simulate 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Network</a:t>
            </a:r>
            <a:r>
              <a:rPr lang="en-US" sz="16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 </a:t>
            </a: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Latency</a:t>
            </a:r>
          </a:p>
          <a:p>
            <a:pPr marL="0" lvl="2" indent="-45720" algn="just">
              <a:spcBef>
                <a:spcPts val="15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Gamma1: 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simulates a </a:t>
            </a: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fast network 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with a gamma distribution of response latency resulting in an </a:t>
            </a: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average latency 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of 0.3 seconds.</a:t>
            </a:r>
          </a:p>
          <a:p>
            <a:pPr marL="0" lvl="2" indent="-45720" algn="just">
              <a:spcBef>
                <a:spcPts val="15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Gamma2: 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simulates a </a:t>
            </a: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medium fast network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  with gamma distribution of response latency resulting in an </a:t>
            </a: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average latency 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of 3 seconds.</a:t>
            </a:r>
          </a:p>
          <a:p>
            <a:pPr marL="0" lvl="2" indent="-45720" algn="just">
              <a:spcBef>
                <a:spcPts val="15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Gamma3: 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simulates a </a:t>
            </a: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slow network  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with a gamma distribution of response latency resulting in an </a:t>
            </a:r>
            <a:r>
              <a:rPr lang="en-US" sz="1600" b="1" dirty="0" smtClean="0">
                <a:solidFill>
                  <a:srgbClr val="051930"/>
                </a:solidFill>
                <a:latin typeface="Helvetica"/>
                <a:cs typeface="Helvetica"/>
              </a:rPr>
              <a:t>average latency </a:t>
            </a:r>
            <a:r>
              <a:rPr lang="en-US" sz="12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of 4.5 seconds per message.</a:t>
            </a: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endParaRPr lang="en-US" sz="2400" dirty="0" smtClean="0">
              <a:latin typeface="Abadi MT Condensed Light"/>
              <a:cs typeface="Abadi MT Condensed Ligh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0EC-E1AA-2C49-87DA-09D5BCD6850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94300" y="673100"/>
            <a:ext cx="4330700" cy="493776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ea typeface="+mn-ea"/>
                <a:cs typeface="Abadi MT Condensed Light"/>
              </a:rPr>
              <a:t>Timeout </a:t>
            </a:r>
            <a:r>
              <a:rPr lang="en-US" sz="3200" b="1" dirty="0" smtClean="0">
                <a:latin typeface="Helvetica Light"/>
                <a:cs typeface="Abadi MT Condensed Light"/>
              </a:rPr>
              <a:t>300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ea typeface="+mn-ea"/>
                <a:cs typeface="Abadi MT Condensed Light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ea typeface="+mn-ea"/>
                <a:cs typeface="Abadi MT Condensed Light"/>
              </a:rPr>
              <a:t>secs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Light"/>
              <a:ea typeface="+mn-ea"/>
              <a:cs typeface="Abadi MT Condensed Light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 Light"/>
                <a:ea typeface="+mn-ea"/>
                <a:cs typeface="Abadi MT Condensed Light"/>
              </a:rPr>
              <a:t>Experimental Environment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 Light"/>
                <a:ea typeface="+mn-ea"/>
                <a:cs typeface="Abadi MT Condensed Light"/>
              </a:rPr>
              <a:t>Linux </a:t>
            </a:r>
            <a:r>
              <a:rPr lang="en-US" sz="3200" dirty="0" smtClean="0">
                <a:solidFill>
                  <a:schemeClr val="tx2"/>
                </a:solidFill>
                <a:latin typeface="Helvetica Light"/>
                <a:cs typeface="Abadi MT Condensed Light"/>
              </a:rPr>
              <a:t>Mint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 Light"/>
                <a:ea typeface="+mn-ea"/>
                <a:cs typeface="Abadi MT Condensed Light"/>
              </a:rPr>
              <a:t> machine.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 Light"/>
                <a:ea typeface="+mn-ea"/>
                <a:cs typeface="Abadi MT Condensed Light"/>
              </a:rPr>
              <a:t>Intel Pentium Core2 Duo 3.0 GHz.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 Light"/>
                <a:ea typeface="+mn-ea"/>
                <a:cs typeface="Abadi MT Condensed Light"/>
              </a:rPr>
              <a:t>8GB RAM.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solidFill>
                <a:schemeClr val="bg2"/>
              </a:solidFill>
              <a:latin typeface="Helvetica Light"/>
            </a:endParaRPr>
          </a:p>
          <a:p>
            <a:pPr marL="274320" indent="-274320" defTabSz="9144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</a:pPr>
            <a:r>
              <a:rPr lang="en-US" sz="3176" b="1" dirty="0" smtClean="0">
                <a:latin typeface="Helvetica Light"/>
                <a:cs typeface="Abadi MT Condensed Light"/>
              </a:rPr>
              <a:t>Federated SPARQL Engines</a:t>
            </a:r>
          </a:p>
          <a:p>
            <a:pPr marL="548640" lvl="1" indent="-274320" defTabSz="914400">
              <a:spcBef>
                <a:spcPts val="5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</a:pPr>
            <a:r>
              <a:rPr lang="en-US" sz="3226" dirty="0" smtClean="0">
                <a:solidFill>
                  <a:schemeClr val="tx2"/>
                </a:solidFill>
                <a:latin typeface="Helvetica Light"/>
                <a:cs typeface="Abadi MT Condensed Light"/>
              </a:rPr>
              <a:t>ANAPSID [Acosta et al]</a:t>
            </a:r>
          </a:p>
          <a:p>
            <a:pPr marL="548640" lvl="1" indent="-274320" defTabSz="914400">
              <a:spcBef>
                <a:spcPts val="5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</a:pPr>
            <a:r>
              <a:rPr lang="en-US" sz="3176" dirty="0" smtClean="0">
                <a:solidFill>
                  <a:schemeClr val="tx2"/>
                </a:solidFill>
                <a:latin typeface="Helvetica Light"/>
                <a:cs typeface="Abadi MT Condensed Light"/>
              </a:rPr>
              <a:t> </a:t>
            </a:r>
            <a:r>
              <a:rPr lang="en-US" sz="3176" dirty="0" err="1" smtClean="0">
                <a:solidFill>
                  <a:schemeClr val="tx2"/>
                </a:solidFill>
                <a:latin typeface="Helvetica Light"/>
                <a:cs typeface="Abadi MT Condensed Light"/>
              </a:rPr>
              <a:t>FedX</a:t>
            </a:r>
            <a:r>
              <a:rPr lang="en-US" sz="3176" dirty="0" smtClean="0">
                <a:solidFill>
                  <a:schemeClr val="tx2"/>
                </a:solidFill>
                <a:latin typeface="Helvetica Light"/>
                <a:cs typeface="Abadi MT Condensed Light"/>
              </a:rPr>
              <a:t> [</a:t>
            </a:r>
            <a:r>
              <a:rPr lang="en-US" sz="3176" dirty="0" err="1" smtClean="0">
                <a:solidFill>
                  <a:schemeClr val="tx2"/>
                </a:solidFill>
                <a:latin typeface="Helvetica Light"/>
                <a:cs typeface="Abadi MT Condensed Light"/>
              </a:rPr>
              <a:t>Schwarte</a:t>
            </a:r>
            <a:r>
              <a:rPr lang="en-US" sz="3176" dirty="0" smtClean="0">
                <a:solidFill>
                  <a:schemeClr val="tx2"/>
                </a:solidFill>
                <a:latin typeface="Helvetica Light"/>
                <a:cs typeface="Abadi MT Condensed Light"/>
              </a:rPr>
              <a:t> et al]</a:t>
            </a:r>
          </a:p>
          <a:p>
            <a:pPr marL="1005840" lvl="2" indent="-274320" defTabSz="914400">
              <a:spcBef>
                <a:spcPts val="5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</a:pPr>
            <a:r>
              <a:rPr lang="en-US" sz="3176" dirty="0" smtClean="0">
                <a:solidFill>
                  <a:schemeClr val="tx2"/>
                </a:solidFill>
                <a:latin typeface="Helvetica Light"/>
                <a:cs typeface="Abadi MT Condensed Light"/>
              </a:rPr>
              <a:t>Warm Cache</a:t>
            </a:r>
          </a:p>
          <a:p>
            <a:pPr marL="548640" lvl="1" indent="-274320" defTabSz="914400">
              <a:spcBef>
                <a:spcPts val="5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</a:pPr>
            <a:r>
              <a:rPr lang="en-US" sz="3176" dirty="0" smtClean="0">
                <a:solidFill>
                  <a:schemeClr val="tx2"/>
                </a:solidFill>
                <a:latin typeface="Helvetica Light"/>
                <a:cs typeface="Abadi MT Condensed Light"/>
              </a:rPr>
              <a:t>SPLENDID [Gorlitz et al]</a:t>
            </a:r>
          </a:p>
          <a:p>
            <a:pPr marL="548640" lvl="1" indent="-274320" defTabSz="914400">
              <a:spcBef>
                <a:spcPts val="5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</a:pPr>
            <a:r>
              <a:rPr lang="en-US" sz="3176" dirty="0" smtClean="0">
                <a:solidFill>
                  <a:schemeClr val="tx2"/>
                </a:solidFill>
                <a:latin typeface="Helvetica Light"/>
                <a:cs typeface="Abadi MT Condensed Light"/>
              </a:rPr>
              <a:t>Virtuoso SPARQL endpoints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Light"/>
              <a:ea typeface="+mn-ea"/>
              <a:cs typeface="Abadi MT Condensed Light"/>
            </a:endParaRPr>
          </a:p>
        </p:txBody>
      </p:sp>
      <p:pic>
        <p:nvPicPr>
          <p:cNvPr id="10" name="Picture 9" descr="gamm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776980"/>
            <a:ext cx="48768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610860"/>
            <a:ext cx="8916392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just">
              <a:buNone/>
              <a:defRPr/>
            </a:pP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Goal: 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Evaluate performance </a:t>
            </a: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of the proposed 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query decomposition </a:t>
            </a:r>
          </a:p>
          <a:p>
            <a:pPr algn="just">
              <a:buNone/>
              <a:defRPr/>
            </a:pP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Techniques and the 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Adaptive Query Engine</a:t>
            </a: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. </a:t>
            </a:r>
          </a:p>
          <a:p>
            <a:pPr algn="just">
              <a:buNone/>
              <a:defRPr/>
            </a:pP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 Compare them with respect to state-of-the-art engines.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8" y="1728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Experimental study 2</a:t>
            </a:r>
            <a:br>
              <a:rPr lang="en-US" sz="2800" dirty="0" smtClean="0">
                <a:solidFill>
                  <a:srgbClr val="051930"/>
                </a:solidFill>
                <a:latin typeface="Helvetica Light"/>
                <a:cs typeface="Helvetica Light"/>
              </a:rPr>
            </a:br>
            <a:r>
              <a:rPr lang="en-US" sz="2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LSD DOMAIN</a:t>
            </a:r>
            <a:endParaRPr lang="en-US" sz="2800" dirty="0">
              <a:solidFill>
                <a:srgbClr val="051930"/>
              </a:solidFill>
              <a:latin typeface="Helvetica Light"/>
              <a:cs typeface="Helvetica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2DD7-E022-5B47-8FFE-7DA08B0C4122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7700" y="1160280"/>
          <a:ext cx="7976927" cy="31993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70300"/>
                <a:gridCol w="1371600"/>
                <a:gridCol w="1409700"/>
                <a:gridCol w="1525327"/>
              </a:tblGrid>
              <a:tr h="639810">
                <a:tc>
                  <a:txBody>
                    <a:bodyPr/>
                    <a:lstStyle/>
                    <a:p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GAMMA1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GAMMA2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GAMMA3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63981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ANAPSID Time First Answer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111.03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111.59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164.11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63981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ANAPSID Time Whole</a:t>
                      </a:r>
                      <a:r>
                        <a:rPr lang="en-US" b="0" i="0" baseline="0" dirty="0" smtClean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Answer</a:t>
                      </a:r>
                    </a:p>
                    <a:p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237.42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266.44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262.65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63981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FEDX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39.71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131.11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151.53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63981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SPLENDID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227.52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272.7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Light"/>
                          <a:cs typeface="Helvetica Light"/>
                        </a:rPr>
                        <a:t>285.47</a:t>
                      </a:r>
                      <a:endParaRPr lang="en-US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4145867"/>
            <a:ext cx="900934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US" sz="2000" b="1" dirty="0" smtClean="0">
                <a:solidFill>
                  <a:srgbClr val="051930"/>
                </a:solidFill>
                <a:latin typeface="Helvetica"/>
                <a:cs typeface="Helvetica"/>
              </a:rPr>
              <a:t>Statistics</a:t>
            </a:r>
            <a:r>
              <a:rPr lang="en-US" sz="2000" dirty="0" smtClean="0">
                <a:latin typeface="Helvetica Light"/>
                <a:cs typeface="Abadi MT Condensed Light"/>
              </a:rPr>
              <a:t> seem </a:t>
            </a:r>
            <a:r>
              <a:rPr lang="en-US" sz="2000" b="1" dirty="0" smtClean="0">
                <a:solidFill>
                  <a:srgbClr val="051930"/>
                </a:solidFill>
                <a:latin typeface="Helvetica"/>
                <a:cs typeface="Helvetica"/>
              </a:rPr>
              <a:t>not </a:t>
            </a:r>
            <a:r>
              <a:rPr lang="en-US" sz="2000" dirty="0" smtClean="0">
                <a:latin typeface="Helvetica Light"/>
                <a:cs typeface="Abadi MT Condensed Light"/>
              </a:rPr>
              <a:t>to </a:t>
            </a:r>
            <a:r>
              <a:rPr lang="en-US" sz="2000" b="1" dirty="0" smtClean="0">
                <a:solidFill>
                  <a:srgbClr val="051930"/>
                </a:solidFill>
                <a:latin typeface="Helvetica"/>
                <a:cs typeface="Helvetica"/>
              </a:rPr>
              <a:t>improve</a:t>
            </a:r>
            <a:r>
              <a:rPr lang="en-US" sz="2000" dirty="0" smtClean="0">
                <a:latin typeface="Helvetica Light"/>
                <a:cs typeface="Abadi MT Condensed Light"/>
              </a:rPr>
              <a:t> the performance.</a:t>
            </a:r>
          </a:p>
          <a:p>
            <a:pPr algn="just"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US" sz="2000" dirty="0" smtClean="0">
                <a:latin typeface="Helvetica Light"/>
                <a:cs typeface="Abadi MT Condensed Light"/>
              </a:rPr>
              <a:t>Adaptive approach may:</a:t>
            </a:r>
          </a:p>
          <a:p>
            <a:pPr lvl="1" algn="just"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US" sz="2000" dirty="0" smtClean="0">
                <a:latin typeface="Helvetica Light"/>
                <a:cs typeface="Abadi MT Condensed Light"/>
              </a:rPr>
              <a:t>exhibit a similar performance even in presence of network delays.</a:t>
            </a:r>
          </a:p>
          <a:p>
            <a:pPr lvl="1" algn="just"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US" sz="2000" dirty="0" smtClean="0">
                <a:latin typeface="Helvetica Light"/>
                <a:cs typeface="Abadi MT Condensed Light"/>
              </a:rPr>
              <a:t>produce the first answer in less than half of the time of whole answer</a:t>
            </a:r>
          </a:p>
          <a:p>
            <a:pPr lvl="1" algn="just">
              <a:buClr>
                <a:schemeClr val="bg1"/>
              </a:buClr>
              <a:defRPr/>
            </a:pPr>
            <a:r>
              <a:rPr lang="en-US" sz="2000" dirty="0" smtClean="0">
                <a:latin typeface="Helvetica Light"/>
                <a:cs typeface="Abadi MT Condensed Light"/>
              </a:rPr>
              <a:t>is produced.  </a:t>
            </a:r>
          </a:p>
          <a:p>
            <a:pPr algn="just"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US" sz="2000" dirty="0" smtClean="0">
                <a:latin typeface="Helvetica Light"/>
                <a:cs typeface="Abadi MT Condensed Light"/>
              </a:rPr>
              <a:t>Execution time of non-adaptive approaches may be considerable affected </a:t>
            </a:r>
          </a:p>
          <a:p>
            <a:pPr algn="just">
              <a:buClr>
                <a:schemeClr val="bg1"/>
              </a:buClr>
              <a:defRPr/>
            </a:pPr>
            <a:r>
              <a:rPr lang="en-US" sz="2000" dirty="0" smtClean="0">
                <a:latin typeface="Helvetica Light"/>
                <a:cs typeface="Abadi MT Condensed Light"/>
              </a:rPr>
              <a:t>in presence of slow networks.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" y="3719286"/>
            <a:ext cx="8039100" cy="408438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4196668"/>
            <a:ext cx="6083300" cy="340733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699" y="1821526"/>
            <a:ext cx="7976927" cy="1271607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4537401"/>
            <a:ext cx="8991600" cy="1164900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" y="3093134"/>
            <a:ext cx="7976928" cy="626152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5702301"/>
            <a:ext cx="9009349" cy="71582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9699" y="2225675"/>
            <a:ext cx="6996112" cy="1362075"/>
          </a:xfrm>
        </p:spPr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2BF8-039F-7B4E-9EB4-957B6D2C6B2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599" y="2284413"/>
            <a:ext cx="650000" cy="622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5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53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113093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51930"/>
                </a:solidFill>
                <a:latin typeface="Helvetica Light"/>
                <a:cs typeface="BlairMdITC TT-Medium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" y="772333"/>
            <a:ext cx="6353048" cy="1778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  <a:r>
              <a:rPr lang="en-US" sz="1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Criteria to 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group triple patterns </a:t>
            </a:r>
            <a:r>
              <a:rPr lang="en-US" sz="1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in order to reduce the 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number</a:t>
            </a:r>
            <a:r>
              <a:rPr lang="en-US" sz="1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 of </a:t>
            </a:r>
            <a:r>
              <a:rPr lang="en-US" sz="2400" b="1" dirty="0" err="1" smtClean="0">
                <a:solidFill>
                  <a:srgbClr val="051930"/>
                </a:solidFill>
                <a:latin typeface="Helvetica"/>
                <a:cs typeface="Helvetica"/>
              </a:rPr>
              <a:t>tuples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 transferred </a:t>
            </a:r>
            <a:r>
              <a:rPr lang="en-US" sz="1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from the endpoints</a:t>
            </a:r>
            <a:r>
              <a:rPr lang="en-US" sz="2800" dirty="0" smtClean="0">
                <a:latin typeface="Abadi MT Condensed Light"/>
                <a:cs typeface="Abadi MT Condensed Light"/>
              </a:rPr>
              <a:t>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0EC-E1AA-2C49-87DA-09D5BCD68502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4" name="Group 19"/>
          <p:cNvGrpSpPr/>
          <p:nvPr/>
        </p:nvGrpSpPr>
        <p:grpSpPr>
          <a:xfrm>
            <a:off x="6736345" y="310207"/>
            <a:ext cx="1430129" cy="1574800"/>
            <a:chOff x="6669225" y="1028700"/>
            <a:chExt cx="2283125" cy="1899873"/>
          </a:xfrm>
        </p:grpSpPr>
        <p:sp>
          <p:nvSpPr>
            <p:cNvPr id="6" name="AutoShape 4"/>
            <p:cNvSpPr>
              <a:spLocks/>
            </p:cNvSpPr>
            <p:nvPr/>
          </p:nvSpPr>
          <p:spPr bwMode="auto">
            <a:xfrm>
              <a:off x="7035800" y="1244190"/>
              <a:ext cx="1612900" cy="901699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8250"/>
                  </a:moveTo>
                  <a:lnTo>
                    <a:pt x="8251" y="8250"/>
                  </a:lnTo>
                  <a:lnTo>
                    <a:pt x="10800" y="0"/>
                  </a:lnTo>
                  <a:lnTo>
                    <a:pt x="13349" y="8250"/>
                  </a:lnTo>
                  <a:lnTo>
                    <a:pt x="21600" y="8250"/>
                  </a:lnTo>
                  <a:lnTo>
                    <a:pt x="14925" y="13349"/>
                  </a:lnTo>
                  <a:lnTo>
                    <a:pt x="17475" y="21600"/>
                  </a:lnTo>
                  <a:lnTo>
                    <a:pt x="10800" y="16501"/>
                  </a:lnTo>
                  <a:lnTo>
                    <a:pt x="4125" y="21600"/>
                  </a:lnTo>
                  <a:lnTo>
                    <a:pt x="6675" y="13349"/>
                  </a:lnTo>
                  <a:close/>
                  <a:moveTo>
                    <a:pt x="0" y="8250"/>
                  </a:moveTo>
                </a:path>
              </a:pathLst>
            </a:custGeom>
            <a:solidFill>
              <a:schemeClr val="tx2">
                <a:lumMod val="75000"/>
                <a:alpha val="39999"/>
              </a:schemeClr>
            </a:solidFill>
            <a:ln w="38100" cap="flat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58450" y="1799866"/>
              <a:ext cx="563771" cy="689334"/>
            </a:xfrm>
            <a:custGeom>
              <a:avLst/>
              <a:gdLst>
                <a:gd name="connsiteX0" fmla="*/ 534550 w 563771"/>
                <a:gd name="connsiteY0" fmla="*/ 16234 h 689334"/>
                <a:gd name="connsiteX1" fmla="*/ 420250 w 563771"/>
                <a:gd name="connsiteY1" fmla="*/ 79734 h 689334"/>
                <a:gd name="connsiteX2" fmla="*/ 369450 w 563771"/>
                <a:gd name="connsiteY2" fmla="*/ 105134 h 689334"/>
                <a:gd name="connsiteX3" fmla="*/ 229750 w 563771"/>
                <a:gd name="connsiteY3" fmla="*/ 219434 h 689334"/>
                <a:gd name="connsiteX4" fmla="*/ 204350 w 563771"/>
                <a:gd name="connsiteY4" fmla="*/ 257534 h 689334"/>
                <a:gd name="connsiteX5" fmla="*/ 128150 w 563771"/>
                <a:gd name="connsiteY5" fmla="*/ 346434 h 689334"/>
                <a:gd name="connsiteX6" fmla="*/ 39250 w 563771"/>
                <a:gd name="connsiteY6" fmla="*/ 448034 h 689334"/>
                <a:gd name="connsiteX7" fmla="*/ 26550 w 563771"/>
                <a:gd name="connsiteY7" fmla="*/ 486134 h 689334"/>
                <a:gd name="connsiteX8" fmla="*/ 1150 w 563771"/>
                <a:gd name="connsiteY8" fmla="*/ 651234 h 689334"/>
                <a:gd name="connsiteX9" fmla="*/ 1150 w 563771"/>
                <a:gd name="connsiteY9" fmla="*/ 689334 h 68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3771" h="689334">
                  <a:moveTo>
                    <a:pt x="534550" y="16234"/>
                  </a:moveTo>
                  <a:cubicBezTo>
                    <a:pt x="412749" y="77134"/>
                    <a:pt x="563771" y="0"/>
                    <a:pt x="420250" y="79734"/>
                  </a:cubicBezTo>
                  <a:cubicBezTo>
                    <a:pt x="403700" y="88928"/>
                    <a:pt x="385202" y="94632"/>
                    <a:pt x="369450" y="105134"/>
                  </a:cubicBezTo>
                  <a:cubicBezTo>
                    <a:pt x="331736" y="130277"/>
                    <a:pt x="264584" y="177634"/>
                    <a:pt x="229750" y="219434"/>
                  </a:cubicBezTo>
                  <a:cubicBezTo>
                    <a:pt x="219979" y="231160"/>
                    <a:pt x="214121" y="245808"/>
                    <a:pt x="204350" y="257534"/>
                  </a:cubicBezTo>
                  <a:cubicBezTo>
                    <a:pt x="122130" y="356198"/>
                    <a:pt x="211384" y="227529"/>
                    <a:pt x="128150" y="346434"/>
                  </a:cubicBezTo>
                  <a:cubicBezTo>
                    <a:pt x="63327" y="439038"/>
                    <a:pt x="105528" y="403849"/>
                    <a:pt x="39250" y="448034"/>
                  </a:cubicBezTo>
                  <a:cubicBezTo>
                    <a:pt x="35017" y="460734"/>
                    <a:pt x="29797" y="473147"/>
                    <a:pt x="26550" y="486134"/>
                  </a:cubicBezTo>
                  <a:cubicBezTo>
                    <a:pt x="14095" y="535954"/>
                    <a:pt x="5557" y="602762"/>
                    <a:pt x="1150" y="651234"/>
                  </a:cubicBezTo>
                  <a:cubicBezTo>
                    <a:pt x="0" y="663882"/>
                    <a:pt x="1150" y="676634"/>
                    <a:pt x="1150" y="689334"/>
                  </a:cubicBezTo>
                </a:path>
              </a:pathLst>
            </a:custGeom>
            <a:ln w="28575" cmpd="sng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178800" y="1803400"/>
              <a:ext cx="609600" cy="782273"/>
            </a:xfrm>
            <a:custGeom>
              <a:avLst/>
              <a:gdLst>
                <a:gd name="connsiteX0" fmla="*/ 0 w 609600"/>
                <a:gd name="connsiteY0" fmla="*/ 0 h 782273"/>
                <a:gd name="connsiteX1" fmla="*/ 114300 w 609600"/>
                <a:gd name="connsiteY1" fmla="*/ 12700 h 782273"/>
                <a:gd name="connsiteX2" fmla="*/ 241300 w 609600"/>
                <a:gd name="connsiteY2" fmla="*/ 63500 h 782273"/>
                <a:gd name="connsiteX3" fmla="*/ 279400 w 609600"/>
                <a:gd name="connsiteY3" fmla="*/ 88900 h 782273"/>
                <a:gd name="connsiteX4" fmla="*/ 355600 w 609600"/>
                <a:gd name="connsiteY4" fmla="*/ 114300 h 782273"/>
                <a:gd name="connsiteX5" fmla="*/ 469900 w 609600"/>
                <a:gd name="connsiteY5" fmla="*/ 215900 h 782273"/>
                <a:gd name="connsiteX6" fmla="*/ 533400 w 609600"/>
                <a:gd name="connsiteY6" fmla="*/ 304800 h 782273"/>
                <a:gd name="connsiteX7" fmla="*/ 571500 w 609600"/>
                <a:gd name="connsiteY7" fmla="*/ 381000 h 782273"/>
                <a:gd name="connsiteX8" fmla="*/ 584200 w 609600"/>
                <a:gd name="connsiteY8" fmla="*/ 431800 h 782273"/>
                <a:gd name="connsiteX9" fmla="*/ 609600 w 609600"/>
                <a:gd name="connsiteY9" fmla="*/ 508000 h 782273"/>
                <a:gd name="connsiteX10" fmla="*/ 596900 w 609600"/>
                <a:gd name="connsiteY10" fmla="*/ 723900 h 782273"/>
                <a:gd name="connsiteX11" fmla="*/ 584200 w 609600"/>
                <a:gd name="connsiteY11" fmla="*/ 774700 h 782273"/>
                <a:gd name="connsiteX12" fmla="*/ 584200 w 609600"/>
                <a:gd name="connsiteY12" fmla="*/ 749300 h 78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" h="782273">
                  <a:moveTo>
                    <a:pt x="0" y="0"/>
                  </a:moveTo>
                  <a:cubicBezTo>
                    <a:pt x="38100" y="4233"/>
                    <a:pt x="76710" y="5182"/>
                    <a:pt x="114300" y="12700"/>
                  </a:cubicBezTo>
                  <a:cubicBezTo>
                    <a:pt x="154331" y="20706"/>
                    <a:pt x="204828" y="42659"/>
                    <a:pt x="241300" y="63500"/>
                  </a:cubicBezTo>
                  <a:cubicBezTo>
                    <a:pt x="254552" y="71073"/>
                    <a:pt x="265452" y="82701"/>
                    <a:pt x="279400" y="88900"/>
                  </a:cubicBezTo>
                  <a:cubicBezTo>
                    <a:pt x="303866" y="99774"/>
                    <a:pt x="333323" y="99448"/>
                    <a:pt x="355600" y="114300"/>
                  </a:cubicBezTo>
                  <a:cubicBezTo>
                    <a:pt x="405106" y="147304"/>
                    <a:pt x="426404" y="157905"/>
                    <a:pt x="469900" y="215900"/>
                  </a:cubicBezTo>
                  <a:cubicBezTo>
                    <a:pt x="478529" y="227405"/>
                    <a:pt x="524115" y="286229"/>
                    <a:pt x="533400" y="304800"/>
                  </a:cubicBezTo>
                  <a:cubicBezTo>
                    <a:pt x="585980" y="409960"/>
                    <a:pt x="498707" y="271811"/>
                    <a:pt x="571500" y="381000"/>
                  </a:cubicBezTo>
                  <a:cubicBezTo>
                    <a:pt x="575733" y="397933"/>
                    <a:pt x="579184" y="415082"/>
                    <a:pt x="584200" y="431800"/>
                  </a:cubicBezTo>
                  <a:cubicBezTo>
                    <a:pt x="591893" y="457445"/>
                    <a:pt x="609600" y="508000"/>
                    <a:pt x="609600" y="508000"/>
                  </a:cubicBezTo>
                  <a:cubicBezTo>
                    <a:pt x="605367" y="579967"/>
                    <a:pt x="603735" y="652134"/>
                    <a:pt x="596900" y="723900"/>
                  </a:cubicBezTo>
                  <a:cubicBezTo>
                    <a:pt x="595245" y="741276"/>
                    <a:pt x="592006" y="759088"/>
                    <a:pt x="584200" y="774700"/>
                  </a:cubicBezTo>
                  <a:cubicBezTo>
                    <a:pt x="580414" y="782273"/>
                    <a:pt x="584200" y="757767"/>
                    <a:pt x="584200" y="749300"/>
                  </a:cubicBezTo>
                </a:path>
              </a:pathLst>
            </a:custGeom>
            <a:ln w="28575" cmpd="sng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835900" y="1955800"/>
              <a:ext cx="40983" cy="647700"/>
            </a:xfrm>
            <a:custGeom>
              <a:avLst/>
              <a:gdLst>
                <a:gd name="connsiteX0" fmla="*/ 0 w 40983"/>
                <a:gd name="connsiteY0" fmla="*/ 0 h 647700"/>
                <a:gd name="connsiteX1" fmla="*/ 12700 w 40983"/>
                <a:gd name="connsiteY1" fmla="*/ 304800 h 647700"/>
                <a:gd name="connsiteX2" fmla="*/ 38100 w 40983"/>
                <a:gd name="connsiteY2" fmla="*/ 457200 h 647700"/>
                <a:gd name="connsiteX3" fmla="*/ 38100 w 40983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83" h="647700">
                  <a:moveTo>
                    <a:pt x="0" y="0"/>
                  </a:moveTo>
                  <a:cubicBezTo>
                    <a:pt x="4233" y="101600"/>
                    <a:pt x="5704" y="203353"/>
                    <a:pt x="12700" y="304800"/>
                  </a:cubicBezTo>
                  <a:cubicBezTo>
                    <a:pt x="32074" y="585729"/>
                    <a:pt x="21233" y="86116"/>
                    <a:pt x="38100" y="457200"/>
                  </a:cubicBezTo>
                  <a:cubicBezTo>
                    <a:pt x="40983" y="520635"/>
                    <a:pt x="38100" y="584200"/>
                    <a:pt x="38100" y="647700"/>
                  </a:cubicBezTo>
                </a:path>
              </a:pathLst>
            </a:custGeom>
            <a:ln w="28575" cmpd="sng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08800" y="1141314"/>
              <a:ext cx="749300" cy="446186"/>
            </a:xfrm>
            <a:custGeom>
              <a:avLst/>
              <a:gdLst>
                <a:gd name="connsiteX0" fmla="*/ 749300 w 749300"/>
                <a:gd name="connsiteY0" fmla="*/ 446186 h 446186"/>
                <a:gd name="connsiteX1" fmla="*/ 723900 w 749300"/>
                <a:gd name="connsiteY1" fmla="*/ 331886 h 446186"/>
                <a:gd name="connsiteX2" fmla="*/ 685800 w 749300"/>
                <a:gd name="connsiteY2" fmla="*/ 281086 h 446186"/>
                <a:gd name="connsiteX3" fmla="*/ 647700 w 749300"/>
                <a:gd name="connsiteY3" fmla="*/ 255686 h 446186"/>
                <a:gd name="connsiteX4" fmla="*/ 546100 w 749300"/>
                <a:gd name="connsiteY4" fmla="*/ 179486 h 446186"/>
                <a:gd name="connsiteX5" fmla="*/ 508000 w 749300"/>
                <a:gd name="connsiteY5" fmla="*/ 166786 h 446186"/>
                <a:gd name="connsiteX6" fmla="*/ 419100 w 749300"/>
                <a:gd name="connsiteY6" fmla="*/ 115986 h 446186"/>
                <a:gd name="connsiteX7" fmla="*/ 342900 w 749300"/>
                <a:gd name="connsiteY7" fmla="*/ 65186 h 446186"/>
                <a:gd name="connsiteX8" fmla="*/ 0 w 749300"/>
                <a:gd name="connsiteY8" fmla="*/ 90586 h 44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300" h="446186">
                  <a:moveTo>
                    <a:pt x="749300" y="446186"/>
                  </a:moveTo>
                  <a:cubicBezTo>
                    <a:pt x="747964" y="439506"/>
                    <a:pt x="729878" y="343843"/>
                    <a:pt x="723900" y="331886"/>
                  </a:cubicBezTo>
                  <a:cubicBezTo>
                    <a:pt x="714434" y="312954"/>
                    <a:pt x="700767" y="296053"/>
                    <a:pt x="685800" y="281086"/>
                  </a:cubicBezTo>
                  <a:cubicBezTo>
                    <a:pt x="675007" y="270293"/>
                    <a:pt x="660400" y="264153"/>
                    <a:pt x="647700" y="255686"/>
                  </a:cubicBezTo>
                  <a:cubicBezTo>
                    <a:pt x="610326" y="180939"/>
                    <a:pt x="640261" y="210873"/>
                    <a:pt x="546100" y="179486"/>
                  </a:cubicBezTo>
                  <a:lnTo>
                    <a:pt x="508000" y="166786"/>
                  </a:lnTo>
                  <a:cubicBezTo>
                    <a:pt x="341357" y="41804"/>
                    <a:pt x="543772" y="185248"/>
                    <a:pt x="419100" y="115986"/>
                  </a:cubicBezTo>
                  <a:cubicBezTo>
                    <a:pt x="392415" y="101161"/>
                    <a:pt x="342900" y="65186"/>
                    <a:pt x="342900" y="65186"/>
                  </a:cubicBezTo>
                  <a:cubicBezTo>
                    <a:pt x="6718" y="78116"/>
                    <a:pt x="90586" y="0"/>
                    <a:pt x="0" y="90586"/>
                  </a:cubicBezTo>
                </a:path>
              </a:pathLst>
            </a:custGeom>
            <a:ln w="28575" cmpd="sng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039100" y="1028700"/>
              <a:ext cx="676622" cy="558800"/>
            </a:xfrm>
            <a:custGeom>
              <a:avLst/>
              <a:gdLst>
                <a:gd name="connsiteX0" fmla="*/ 0 w 676622"/>
                <a:gd name="connsiteY0" fmla="*/ 558800 h 558800"/>
                <a:gd name="connsiteX1" fmla="*/ 25400 w 676622"/>
                <a:gd name="connsiteY1" fmla="*/ 444500 h 558800"/>
                <a:gd name="connsiteX2" fmla="*/ 76200 w 676622"/>
                <a:gd name="connsiteY2" fmla="*/ 355600 h 558800"/>
                <a:gd name="connsiteX3" fmla="*/ 101600 w 676622"/>
                <a:gd name="connsiteY3" fmla="*/ 304800 h 558800"/>
                <a:gd name="connsiteX4" fmla="*/ 114300 w 676622"/>
                <a:gd name="connsiteY4" fmla="*/ 266700 h 558800"/>
                <a:gd name="connsiteX5" fmla="*/ 152400 w 676622"/>
                <a:gd name="connsiteY5" fmla="*/ 215900 h 558800"/>
                <a:gd name="connsiteX6" fmla="*/ 190500 w 676622"/>
                <a:gd name="connsiteY6" fmla="*/ 190500 h 558800"/>
                <a:gd name="connsiteX7" fmla="*/ 228600 w 676622"/>
                <a:gd name="connsiteY7" fmla="*/ 139700 h 558800"/>
                <a:gd name="connsiteX8" fmla="*/ 317500 w 676622"/>
                <a:gd name="connsiteY8" fmla="*/ 50800 h 558800"/>
                <a:gd name="connsiteX9" fmla="*/ 342900 w 676622"/>
                <a:gd name="connsiteY9" fmla="*/ 12700 h 558800"/>
                <a:gd name="connsiteX10" fmla="*/ 393700 w 676622"/>
                <a:gd name="connsiteY10" fmla="*/ 0 h 558800"/>
                <a:gd name="connsiteX11" fmla="*/ 533400 w 676622"/>
                <a:gd name="connsiteY11" fmla="*/ 12700 h 558800"/>
                <a:gd name="connsiteX12" fmla="*/ 622300 w 676622"/>
                <a:gd name="connsiteY12" fmla="*/ 63500 h 558800"/>
                <a:gd name="connsiteX13" fmla="*/ 635000 w 676622"/>
                <a:gd name="connsiteY13" fmla="*/ 101600 h 558800"/>
                <a:gd name="connsiteX14" fmla="*/ 673100 w 676622"/>
                <a:gd name="connsiteY14" fmla="*/ 1397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6622" h="558800">
                  <a:moveTo>
                    <a:pt x="0" y="558800"/>
                  </a:moveTo>
                  <a:cubicBezTo>
                    <a:pt x="7611" y="513132"/>
                    <a:pt x="8347" y="484291"/>
                    <a:pt x="25400" y="444500"/>
                  </a:cubicBezTo>
                  <a:cubicBezTo>
                    <a:pt x="58296" y="367743"/>
                    <a:pt x="39759" y="419373"/>
                    <a:pt x="76200" y="355600"/>
                  </a:cubicBezTo>
                  <a:cubicBezTo>
                    <a:pt x="85593" y="339162"/>
                    <a:pt x="94142" y="322201"/>
                    <a:pt x="101600" y="304800"/>
                  </a:cubicBezTo>
                  <a:cubicBezTo>
                    <a:pt x="106873" y="292495"/>
                    <a:pt x="107658" y="278323"/>
                    <a:pt x="114300" y="266700"/>
                  </a:cubicBezTo>
                  <a:cubicBezTo>
                    <a:pt x="124802" y="248322"/>
                    <a:pt x="137433" y="230867"/>
                    <a:pt x="152400" y="215900"/>
                  </a:cubicBezTo>
                  <a:cubicBezTo>
                    <a:pt x="163193" y="205107"/>
                    <a:pt x="179707" y="201293"/>
                    <a:pt x="190500" y="190500"/>
                  </a:cubicBezTo>
                  <a:cubicBezTo>
                    <a:pt x="205467" y="175533"/>
                    <a:pt x="214362" y="155362"/>
                    <a:pt x="228600" y="139700"/>
                  </a:cubicBezTo>
                  <a:cubicBezTo>
                    <a:pt x="256790" y="108691"/>
                    <a:pt x="294254" y="85669"/>
                    <a:pt x="317500" y="50800"/>
                  </a:cubicBezTo>
                  <a:cubicBezTo>
                    <a:pt x="325967" y="38100"/>
                    <a:pt x="330200" y="21167"/>
                    <a:pt x="342900" y="12700"/>
                  </a:cubicBezTo>
                  <a:cubicBezTo>
                    <a:pt x="357423" y="3018"/>
                    <a:pt x="376767" y="4233"/>
                    <a:pt x="393700" y="0"/>
                  </a:cubicBezTo>
                  <a:cubicBezTo>
                    <a:pt x="440267" y="4233"/>
                    <a:pt x="487549" y="3530"/>
                    <a:pt x="533400" y="12700"/>
                  </a:cubicBezTo>
                  <a:cubicBezTo>
                    <a:pt x="556419" y="17304"/>
                    <a:pt x="601852" y="49868"/>
                    <a:pt x="622300" y="63500"/>
                  </a:cubicBezTo>
                  <a:cubicBezTo>
                    <a:pt x="626533" y="76200"/>
                    <a:pt x="626637" y="91147"/>
                    <a:pt x="635000" y="101600"/>
                  </a:cubicBezTo>
                  <a:cubicBezTo>
                    <a:pt x="676622" y="153628"/>
                    <a:pt x="673100" y="105003"/>
                    <a:pt x="673100" y="139700"/>
                  </a:cubicBezTo>
                </a:path>
              </a:pathLst>
            </a:custGeom>
            <a:ln w="28575" cmpd="sng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20475" y="2438400"/>
              <a:ext cx="303650" cy="342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669225" y="1072740"/>
              <a:ext cx="303650" cy="342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735450" y="2585673"/>
              <a:ext cx="303650" cy="342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48700" y="1028700"/>
              <a:ext cx="303650" cy="342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563897" y="2585673"/>
              <a:ext cx="303650" cy="342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2805" y="2304272"/>
            <a:ext cx="596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</a:pP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Mapping of  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query decomposition </a:t>
            </a: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to </a:t>
            </a:r>
            <a:r>
              <a:rPr lang="en-US" b="1" dirty="0" smtClean="0">
                <a:solidFill>
                  <a:srgbClr val="051930"/>
                </a:solidFill>
                <a:latin typeface="Helvetica"/>
                <a:cs typeface="Helvetica"/>
              </a:rPr>
              <a:t>Vertex Coloring Problem</a:t>
            </a: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: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</a:pP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Fed-DSATUR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" y="3776639"/>
            <a:ext cx="635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</a:pP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Optimization techniques to produce </a:t>
            </a:r>
            <a:r>
              <a:rPr lang="en-US" sz="2400" b="1" dirty="0" err="1" smtClean="0">
                <a:solidFill>
                  <a:srgbClr val="051930"/>
                </a:solidFill>
                <a:latin typeface="Helvetica"/>
                <a:cs typeface="Helvetica"/>
              </a:rPr>
              <a:t>bushy trees</a:t>
            </a:r>
            <a:r>
              <a:rPr lang="en-US" sz="2800" dirty="0" smtClean="0">
                <a:latin typeface="Abadi MT Condensed Light"/>
                <a:cs typeface="Abadi MT Condensed Light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7000" y="4699000"/>
            <a:ext cx="499754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3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76000"/>
              <a:buFont typeface="Wingdings" charset="2"/>
              <a:buChar char="Ø"/>
            </a:pP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Empirical 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Evaluation </a:t>
            </a: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suggests that proposed 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techniques</a:t>
            </a: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 support </a:t>
            </a:r>
            <a:r>
              <a:rPr lang="en-US" sz="2400" b="1" dirty="0" smtClean="0">
                <a:solidFill>
                  <a:srgbClr val="051930"/>
                </a:solidFill>
                <a:latin typeface="Helvetica"/>
                <a:cs typeface="Helvetica"/>
              </a:rPr>
              <a:t>successful execution </a:t>
            </a: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of </a:t>
            </a:r>
            <a:r>
              <a:rPr lang="en-US" dirty="0" smtClean="0">
                <a:solidFill>
                  <a:srgbClr val="051930"/>
                </a:solidFill>
                <a:latin typeface="Helvetica Light"/>
                <a:cs typeface="Helvetica Light"/>
              </a:rPr>
              <a:t>queries. </a:t>
            </a:r>
            <a:endParaRPr lang="en-US" dirty="0" smtClean="0">
              <a:solidFill>
                <a:srgbClr val="051930"/>
              </a:solidFill>
              <a:latin typeface="Helvetica Light"/>
              <a:cs typeface="Helvetica Light"/>
            </a:endParaRPr>
          </a:p>
        </p:txBody>
      </p:sp>
      <p:pic>
        <p:nvPicPr>
          <p:cNvPr id="28" name="Picture 27" descr="planSplendid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412" y="3599211"/>
            <a:ext cx="2904797" cy="980048"/>
          </a:xfrm>
          <a:prstGeom prst="rect">
            <a:avLst/>
          </a:prstGeom>
        </p:spPr>
      </p:pic>
      <p:pic>
        <p:nvPicPr>
          <p:cNvPr id="23" name="Picture 22" descr="SSGMDecompositionC9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929" y="2309526"/>
            <a:ext cx="1352979" cy="1167490"/>
          </a:xfrm>
          <a:prstGeom prst="rect">
            <a:avLst/>
          </a:prstGeom>
        </p:spPr>
      </p:pic>
      <p:pic>
        <p:nvPicPr>
          <p:cNvPr id="24" name="Picture 23" descr="EGDecompositionC9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450" y="2275757"/>
            <a:ext cx="1503925" cy="1323454"/>
          </a:xfrm>
          <a:prstGeom prst="rect">
            <a:avLst/>
          </a:prstGeom>
        </p:spPr>
      </p:pic>
      <p:pic>
        <p:nvPicPr>
          <p:cNvPr id="26" name="Picture 25" descr="f1complexResultsBubbleThroughp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59720" y="4930588"/>
            <a:ext cx="2051330" cy="1230798"/>
          </a:xfrm>
          <a:prstGeom prst="rect">
            <a:avLst/>
          </a:prstGeom>
        </p:spPr>
      </p:pic>
      <p:pic>
        <p:nvPicPr>
          <p:cNvPr id="29" name="Picture 28" descr="f2complexResultsBubbleThroughp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31087" y="4975411"/>
            <a:ext cx="1979245" cy="1187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4339"/>
            <a:ext cx="8229600" cy="48020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2800" b="1" dirty="0">
                <a:solidFill>
                  <a:srgbClr val="1B4171"/>
                </a:solidFill>
                <a:latin typeface="Helvetica Bold"/>
                <a:cs typeface="Helvetica Bold"/>
              </a:rPr>
              <a:t>Analysis</a:t>
            </a:r>
            <a:r>
              <a:rPr lang="en-US" sz="2400" dirty="0" smtClean="0">
                <a:solidFill>
                  <a:srgbClr val="051930"/>
                </a:solidFill>
              </a:rPr>
              <a:t> of families of </a:t>
            </a:r>
            <a:r>
              <a:rPr lang="en-US" sz="2800" b="1" dirty="0">
                <a:solidFill>
                  <a:srgbClr val="1B4171"/>
                </a:solidFill>
                <a:latin typeface="Helvetica Bold"/>
                <a:cs typeface="Helvetica Bold"/>
              </a:rPr>
              <a:t>SPARQL queries </a:t>
            </a:r>
            <a:r>
              <a:rPr lang="en-US" sz="2400" dirty="0" smtClean="0">
                <a:solidFill>
                  <a:srgbClr val="051930"/>
                </a:solidFill>
              </a:rPr>
              <a:t>that correspond to optimal solutions of Fed-DSATUR.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51930"/>
                </a:solidFill>
              </a:rPr>
              <a:t>Extend Fed-DSATUR to integrate different</a:t>
            </a:r>
            <a:r>
              <a:rPr lang="en-US" sz="2400" dirty="0" smtClean="0">
                <a:solidFill>
                  <a:srgbClr val="051930"/>
                </a:solidFill>
              </a:rPr>
              <a:t> </a:t>
            </a:r>
            <a:r>
              <a:rPr lang="en-US" sz="2400" dirty="0" smtClean="0">
                <a:solidFill>
                  <a:srgbClr val="051930"/>
                </a:solidFill>
              </a:rPr>
              <a:t>type</a:t>
            </a:r>
            <a:r>
              <a:rPr lang="en-US" sz="2400" dirty="0" smtClean="0">
                <a:solidFill>
                  <a:srgbClr val="051930"/>
                </a:solidFill>
              </a:rPr>
              <a:t> </a:t>
            </a:r>
            <a:r>
              <a:rPr lang="en-US" sz="2400" dirty="0" smtClean="0">
                <a:solidFill>
                  <a:srgbClr val="051930"/>
                </a:solidFill>
              </a:rPr>
              <a:t>of sources, e.g., </a:t>
            </a:r>
            <a:r>
              <a:rPr lang="en-US" sz="2400" dirty="0" err="1" smtClean="0">
                <a:solidFill>
                  <a:srgbClr val="051930"/>
                </a:solidFill>
              </a:rPr>
              <a:t>crowdsource</a:t>
            </a:r>
            <a:r>
              <a:rPr lang="en-US" sz="2400" dirty="0" smtClean="0">
                <a:solidFill>
                  <a:srgbClr val="051930"/>
                </a:solidFill>
              </a:rPr>
              <a:t>,  </a:t>
            </a:r>
            <a:r>
              <a:rPr lang="en-US" sz="2400" dirty="0" smtClean="0">
                <a:solidFill>
                  <a:srgbClr val="051930"/>
                </a:solidFill>
              </a:rPr>
              <a:t>network of sensors, </a:t>
            </a:r>
            <a:r>
              <a:rPr lang="en-US" sz="2400" dirty="0" smtClean="0">
                <a:solidFill>
                  <a:srgbClr val="051930"/>
                </a:solidFill>
              </a:rPr>
              <a:t> </a:t>
            </a:r>
            <a:r>
              <a:rPr lang="en-US" sz="2400" dirty="0" smtClean="0">
                <a:solidFill>
                  <a:srgbClr val="051930"/>
                </a:solidFill>
              </a:rPr>
              <a:t>updatable data, </a:t>
            </a:r>
            <a:r>
              <a:rPr lang="en-US" sz="2400" dirty="0" smtClean="0">
                <a:solidFill>
                  <a:srgbClr val="051930"/>
                </a:solidFill>
              </a:rPr>
              <a:t>etc</a:t>
            </a:r>
            <a:r>
              <a:rPr lang="en-US" sz="2400" dirty="0" smtClean="0">
                <a:solidFill>
                  <a:srgbClr val="05193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51930"/>
                </a:solidFill>
              </a:rPr>
              <a:t>  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51930"/>
                </a:solidFill>
              </a:rPr>
              <a:t>Definition of </a:t>
            </a:r>
            <a:r>
              <a:rPr lang="en-US" sz="2800" b="1" dirty="0" smtClean="0">
                <a:solidFill>
                  <a:srgbClr val="1B4171"/>
                </a:solidFill>
                <a:latin typeface="Helvetica Bold"/>
                <a:cs typeface="Helvetica Bold"/>
              </a:rPr>
              <a:t>benchmarks</a:t>
            </a:r>
            <a:r>
              <a:rPr lang="en-US" sz="2800" b="1" dirty="0" smtClean="0">
                <a:solidFill>
                  <a:srgbClr val="051930"/>
                </a:solidFill>
                <a:latin typeface="Helvetica Bold"/>
                <a:cs typeface="Helvetica Bold"/>
              </a:rPr>
              <a:t> </a:t>
            </a:r>
            <a:r>
              <a:rPr lang="en-US" sz="2400" dirty="0" smtClean="0">
                <a:solidFill>
                  <a:srgbClr val="051930"/>
                </a:solidFill>
              </a:rPr>
              <a:t>to consider diverse families of  </a:t>
            </a:r>
            <a:r>
              <a:rPr lang="en-US" sz="2400" b="1" dirty="0" smtClean="0">
                <a:solidFill>
                  <a:srgbClr val="1B4171"/>
                </a:solidFill>
                <a:latin typeface="Helvetica Bold"/>
                <a:cs typeface="Helvetica Bold"/>
              </a:rPr>
              <a:t>SPARQL queries</a:t>
            </a:r>
            <a:r>
              <a:rPr lang="en-US" sz="2400" dirty="0" smtClean="0">
                <a:solidFill>
                  <a:srgbClr val="051930"/>
                </a:solidFill>
              </a:rPr>
              <a:t>, e.g., 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51930"/>
                </a:solidFill>
              </a:rPr>
              <a:t>Complex queries as C9 and C1. </a:t>
            </a:r>
          </a:p>
          <a:p>
            <a:pPr>
              <a:lnSpc>
                <a:spcPct val="90000"/>
              </a:lnSpc>
              <a:spcBef>
                <a:spcPts val="3000"/>
              </a:spcBef>
              <a:spcAft>
                <a:spcPts val="3000"/>
              </a:spcAft>
              <a:buFont typeface="Wingdings" charset="2"/>
              <a:buChar char="§"/>
            </a:pPr>
            <a:r>
              <a:rPr lang="en-US" sz="2800" b="1" dirty="0" smtClean="0">
                <a:solidFill>
                  <a:srgbClr val="1B4171"/>
                </a:solidFill>
                <a:latin typeface="Helvetica Bold"/>
                <a:cs typeface="Helvetica Bold"/>
              </a:rPr>
              <a:t>Empirical evaluation </a:t>
            </a:r>
            <a:r>
              <a:rPr lang="en-US" sz="2400" dirty="0" smtClean="0">
                <a:solidFill>
                  <a:srgbClr val="051930"/>
                </a:solidFill>
              </a:rPr>
              <a:t>of the performance and quality of different families of </a:t>
            </a:r>
            <a:r>
              <a:rPr lang="en-US" sz="2400" b="1" dirty="0" smtClean="0">
                <a:solidFill>
                  <a:srgbClr val="1B4171"/>
                </a:solidFill>
                <a:latin typeface="Helvetica Bold"/>
                <a:cs typeface="Helvetica Bold"/>
              </a:rPr>
              <a:t>SPARQL queries </a:t>
            </a:r>
            <a:r>
              <a:rPr lang="en-US" sz="2400" dirty="0" smtClean="0">
                <a:solidFill>
                  <a:srgbClr val="051930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2BF8-039F-7B4E-9EB4-957B6D2C6B2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51930"/>
                </a:solidFill>
                <a:latin typeface="Helvetica Light"/>
                <a:cs typeface="Helvetica Light"/>
              </a:rPr>
              <a:t>Future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MANY THANKS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Query Decomposition</a:t>
            </a:r>
            <a:br>
              <a:rPr lang="en-US" sz="2400" dirty="0" smtClean="0">
                <a:solidFill>
                  <a:srgbClr val="051930"/>
                </a:solidFill>
                <a:latin typeface="Helvetica Light"/>
                <a:cs typeface="Helvetica Light"/>
              </a:rPr>
            </a:br>
            <a:r>
              <a:rPr lang="en-US" sz="2800" b="1" dirty="0" smtClean="0">
                <a:solidFill>
                  <a:srgbClr val="051930"/>
                </a:solidFill>
                <a:latin typeface="Helvetica Light"/>
                <a:cs typeface="Helvetica Light"/>
              </a:rPr>
              <a:t>Exact Star-Shaped </a:t>
            </a:r>
            <a:r>
              <a:rPr lang="en-US" sz="24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18590"/>
            <a:ext cx="8229600" cy="4937760"/>
          </a:xfrm>
        </p:spPr>
        <p:txBody>
          <a:bodyPr>
            <a:normAutofit/>
          </a:bodyPr>
          <a:lstStyle/>
          <a:p>
            <a:pPr lvl="0" fontAlgn="base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2400" dirty="0" smtClean="0">
                <a:latin typeface="Helvetica Light"/>
                <a:cs typeface="Helvetica Light"/>
                <a:sym typeface="Optima" charset="0"/>
              </a:rPr>
              <a:t>Groups of pattern combinations according to </a:t>
            </a:r>
            <a:r>
              <a:rPr lang="en-US" sz="2790" b="1" dirty="0" smtClean="0">
                <a:solidFill>
                  <a:schemeClr val="accent1">
                    <a:lumMod val="50000"/>
                  </a:schemeClr>
                </a:solidFill>
                <a:latin typeface="Helvetica Light"/>
                <a:cs typeface="Helvetica Light"/>
                <a:sym typeface="Optima" charset="0"/>
              </a:rPr>
              <a:t>exactly one </a:t>
            </a:r>
            <a:r>
              <a:rPr lang="en-US" sz="2400" dirty="0" smtClean="0">
                <a:latin typeface="Helvetica Light"/>
                <a:cs typeface="Helvetica Light"/>
                <a:sym typeface="Optima" charset="0"/>
              </a:rPr>
              <a:t>common variable.</a:t>
            </a:r>
          </a:p>
          <a:p>
            <a:pPr lvl="0" fontAlgn="base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endParaRPr lang="en-US" sz="2800" dirty="0" smtClean="0">
              <a:latin typeface="Abadi MT Condensed Light"/>
              <a:cs typeface="Abadi MT Condensed Light"/>
              <a:sym typeface="Tahoma" charset="0"/>
            </a:endParaRPr>
          </a:p>
          <a:p>
            <a:pPr lvl="0" fontAlgn="base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2800" dirty="0" smtClean="0">
                <a:latin typeface="Abadi MT Condensed Light"/>
                <a:cs typeface="Abadi MT Condensed Light"/>
                <a:sym typeface="Tahoma" charset="0"/>
              </a:rPr>
              <a:t>  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endParaRPr lang="en-US" sz="2800" dirty="0" smtClean="0">
              <a:latin typeface="Abadi MT Condensed Light"/>
              <a:cs typeface="Abadi MT Condensed Ligh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0EC-E1AA-2C49-87DA-09D5BCD6850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304800" y="1181100"/>
            <a:ext cx="7416800" cy="5092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8250"/>
                </a:moveTo>
                <a:lnTo>
                  <a:pt x="8251" y="8250"/>
                </a:lnTo>
                <a:lnTo>
                  <a:pt x="10800" y="0"/>
                </a:lnTo>
                <a:lnTo>
                  <a:pt x="13349" y="8250"/>
                </a:lnTo>
                <a:lnTo>
                  <a:pt x="21600" y="8250"/>
                </a:lnTo>
                <a:lnTo>
                  <a:pt x="14925" y="13349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49"/>
                </a:lnTo>
                <a:close/>
                <a:moveTo>
                  <a:pt x="0" y="8250"/>
                </a:moveTo>
              </a:path>
            </a:pathLst>
          </a:custGeom>
          <a:solidFill>
            <a:schemeClr val="accent2">
              <a:lumMod val="40000"/>
              <a:lumOff val="60000"/>
              <a:alpha val="39999"/>
            </a:schemeClr>
          </a:solidFill>
          <a:ln w="38100" cap="flat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8848" y="3517900"/>
            <a:ext cx="7921752" cy="1393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(6) </a:t>
            </a:r>
            <a:r>
              <a:rPr lang="en-US" sz="1600" b="1" dirty="0" smtClean="0">
                <a:latin typeface="Consolas" charset="0"/>
                <a:ea typeface="Consolas" charset="0"/>
                <a:cs typeface="Consolas" charset="0"/>
              </a:rPr>
              <a:t>?</a:t>
            </a:r>
            <a:r>
              <a:rPr lang="en-US" sz="1600" b="1" dirty="0" err="1" smtClean="0">
                <a:latin typeface="Consolas" charset="0"/>
                <a:ea typeface="Consolas" charset="0"/>
                <a:cs typeface="Consolas" charset="0"/>
              </a:rPr>
              <a:t>o</a:t>
            </a:r>
            <a:r>
              <a:rPr lang="en-US" sz="1600" b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&lt;http://evs.nci.nih.gov/ftp1/NDF-RT/NDF-RT.owl#UMLS_CUI&gt; ?CUI . 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(7) </a:t>
            </a:r>
            <a:r>
              <a:rPr lang="en-US" sz="1600" b="1" dirty="0" smtClean="0">
                <a:latin typeface="Consolas" charset="0"/>
                <a:ea typeface="Consolas" charset="0"/>
                <a:cs typeface="Consolas" charset="0"/>
              </a:rPr>
              <a:t>?</a:t>
            </a:r>
            <a:r>
              <a:rPr lang="en-US" sz="1600" b="1" dirty="0" err="1" smtClean="0">
                <a:latin typeface="Consolas" charset="0"/>
                <a:ea typeface="Consolas" charset="0"/>
                <a:cs typeface="Consolas" charset="0"/>
              </a:rPr>
              <a:t>o</a:t>
            </a: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 &lt;http://evs.nci.nih.gov/ftp1/NDF-RT/NDF-RT.owl#RxNorm_CUI&gt; ?RN . 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(8) </a:t>
            </a:r>
            <a:r>
              <a:rPr lang="en-US" sz="1600" b="1" dirty="0" smtClean="0">
                <a:latin typeface="Consolas" charset="0"/>
                <a:ea typeface="Consolas" charset="0"/>
                <a:cs typeface="Consolas" charset="0"/>
              </a:rPr>
              <a:t>?</a:t>
            </a:r>
            <a:r>
              <a:rPr lang="en-US" sz="1600" b="1" dirty="0" err="1" smtClean="0">
                <a:latin typeface="Consolas" charset="0"/>
                <a:ea typeface="Consolas" charset="0"/>
                <a:cs typeface="Consolas" charset="0"/>
              </a:rPr>
              <a:t>o</a:t>
            </a: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 &lt;http://evs.nci.nih.gov/ftp1/NDF-RT/NDF-RT.owl#SNOMED_CID&gt; ?SM . 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(9) </a:t>
            </a:r>
            <a:r>
              <a:rPr lang="en-US" sz="1600" b="1" dirty="0" smtClean="0">
                <a:latin typeface="Consolas" charset="0"/>
                <a:ea typeface="Consolas" charset="0"/>
                <a:cs typeface="Consolas" charset="0"/>
              </a:rPr>
              <a:t>?</a:t>
            </a:r>
            <a:r>
              <a:rPr lang="en-US" sz="1600" b="1" dirty="0" err="1" smtClean="0">
                <a:latin typeface="Consolas" charset="0"/>
                <a:ea typeface="Consolas" charset="0"/>
                <a:cs typeface="Consolas" charset="0"/>
              </a:rPr>
              <a:t>o</a:t>
            </a: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 &lt;http://evs.nci.nih.gov/ftp1/NDF-RT/NDF-RT.owl#MeSH_DUI&gt; ?Ms . 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(10)</a:t>
            </a:r>
            <a:r>
              <a:rPr lang="en-US" sz="1600" b="1" dirty="0" smtClean="0">
                <a:latin typeface="Consolas" charset="0"/>
                <a:ea typeface="Consolas" charset="0"/>
                <a:cs typeface="Consolas" charset="0"/>
              </a:rPr>
              <a:t>?o</a:t>
            </a: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 &lt;http://evs.nci.nih.gov/ftp1/NDF-RT/NDF-RT.owl#MeSH_Name&gt; ?</a:t>
            </a:r>
            <a:r>
              <a:rPr lang="en-US" sz="1300" dirty="0" err="1" smtClean="0">
                <a:latin typeface="Consolas" charset="0"/>
                <a:ea typeface="Consolas" charset="0"/>
                <a:cs typeface="Consolas" charset="0"/>
              </a:rPr>
              <a:t>Mn</a:t>
            </a: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.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83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Exact Star-Shaped Groups and satellites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9383" y="1181100"/>
            <a:ext cx="8229600" cy="4937760"/>
          </a:xfrm>
        </p:spPr>
        <p:txBody>
          <a:bodyPr>
            <a:normAutofit/>
          </a:bodyPr>
          <a:lstStyle/>
          <a:p>
            <a:pPr lvl="0" fontAlgn="base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2800" dirty="0" smtClean="0">
                <a:latin typeface="Helvetica Light"/>
                <a:cs typeface="Helvetica Light"/>
                <a:sym typeface="Optima" charset="0"/>
              </a:rPr>
              <a:t>Groups of one exact star-shaped group and triples patterns </a:t>
            </a:r>
          </a:p>
          <a:p>
            <a:pPr lvl="1" fontAlgn="base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Helvetica Light"/>
                <a:cs typeface="Helvetica Light"/>
                <a:sym typeface="Optima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  <a:sym typeface="Optima" charset="0"/>
              </a:rPr>
              <a:t>={</a:t>
            </a:r>
            <a:r>
              <a:rPr lang="en-US" sz="2800" dirty="0" err="1" smtClean="0">
                <a:solidFill>
                  <a:schemeClr val="tx1"/>
                </a:solidFill>
                <a:latin typeface="Helvetica Light"/>
                <a:cs typeface="Helvetica Light"/>
                <a:sym typeface="Optima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  <a:sym typeface="Optima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Helvetica Light"/>
                <a:cs typeface="Helvetica Light"/>
                <a:sym typeface="Optima" charset="0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  <a:sym typeface="Optima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Helvetica Light"/>
                <a:cs typeface="Helvetica Light"/>
                <a:sym typeface="Optima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  <a:sym typeface="Optima" charset="0"/>
              </a:rPr>
              <a:t>}</a:t>
            </a:r>
          </a:p>
          <a:p>
            <a:pPr lvl="1" fontAlgn="base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2500" dirty="0" smtClean="0">
                <a:latin typeface="Helvetica Light"/>
                <a:cs typeface="Helvetica Light"/>
                <a:sym typeface="Optima" charset="0"/>
              </a:rPr>
              <a:t>Share one variable with a triple in the exact star </a:t>
            </a:r>
          </a:p>
          <a:p>
            <a:pPr lvl="1" fontAlgn="base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2500" dirty="0" smtClean="0">
                <a:latin typeface="Helvetica Light"/>
                <a:cs typeface="Helvetica Light"/>
                <a:sym typeface="Optima" charset="0"/>
              </a:rPr>
              <a:t> The rest of the triple components are constants.</a:t>
            </a:r>
          </a:p>
          <a:p>
            <a:pPr lvl="0" fontAlgn="base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endParaRPr lang="en-US" sz="2800" dirty="0" smtClean="0">
              <a:latin typeface="Abadi MT Condensed Light"/>
              <a:cs typeface="Abadi MT Condensed Light"/>
              <a:sym typeface="Tahoma" charset="0"/>
            </a:endParaRPr>
          </a:p>
          <a:p>
            <a:pPr lvl="0" fontAlgn="base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2800" dirty="0" smtClean="0">
                <a:latin typeface="Abadi MT Condensed Light"/>
                <a:cs typeface="Abadi MT Condensed Light"/>
                <a:sym typeface="Tahoma" charset="0"/>
              </a:rPr>
              <a:t>  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endParaRPr lang="en-US" sz="2800" dirty="0" smtClean="0">
              <a:latin typeface="Abadi MT Condensed Light"/>
              <a:cs typeface="Abadi MT Condensed Ligh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0EC-E1AA-2C49-87DA-09D5BCD68502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775991" y="3187700"/>
            <a:ext cx="7150100" cy="3225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8250"/>
                </a:moveTo>
                <a:lnTo>
                  <a:pt x="8251" y="8250"/>
                </a:lnTo>
                <a:lnTo>
                  <a:pt x="10800" y="0"/>
                </a:lnTo>
                <a:lnTo>
                  <a:pt x="13349" y="8250"/>
                </a:lnTo>
                <a:lnTo>
                  <a:pt x="21600" y="8250"/>
                </a:lnTo>
                <a:lnTo>
                  <a:pt x="14925" y="13349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49"/>
                </a:lnTo>
                <a:close/>
                <a:moveTo>
                  <a:pt x="0" y="8250"/>
                </a:moveTo>
              </a:path>
            </a:pathLst>
          </a:custGeom>
          <a:solidFill>
            <a:schemeClr val="accent2">
              <a:lumMod val="40000"/>
              <a:lumOff val="60000"/>
              <a:alpha val="39999"/>
            </a:schemeClr>
          </a:solidFill>
          <a:ln w="38100" cap="flat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en-US" sz="1300" dirty="0" smtClean="0">
              <a:latin typeface="Consolas" charset="0"/>
              <a:ea typeface="Consolas" charset="0"/>
              <a:cs typeface="Consolas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en-US" sz="1300" dirty="0" smtClean="0">
              <a:latin typeface="Consolas" charset="0"/>
              <a:ea typeface="Consolas" charset="0"/>
              <a:cs typeface="Consolas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en-US" sz="1300" dirty="0" smtClean="0">
              <a:latin typeface="Consolas" charset="0"/>
              <a:ea typeface="Consolas" charset="0"/>
              <a:cs typeface="Consolas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en-US" sz="1300" dirty="0" smtClean="0">
              <a:latin typeface="Consolas" charset="0"/>
              <a:ea typeface="Consolas" charset="0"/>
              <a:cs typeface="Consolas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en-US" sz="1300" dirty="0" smtClean="0">
              <a:latin typeface="Consolas" charset="0"/>
              <a:ea typeface="Consolas" charset="0"/>
              <a:cs typeface="Consolas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en-US" sz="1300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buNone/>
              <a:defRPr/>
            </a:pP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                </a:t>
            </a: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(3) ?I1 drugbank:interactionDrug2 ?drug1 .</a:t>
            </a:r>
          </a:p>
          <a:p>
            <a:pPr>
              <a:buNone/>
              <a:defRPr/>
            </a:pP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             (4) ?I1 drugbank:interactionDrug1 ?drug .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en-US" sz="13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6483" y="5472528"/>
            <a:ext cx="7302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(1) ?drug1 </a:t>
            </a:r>
            <a:r>
              <a:rPr lang="en-US" sz="1600" dirty="0" err="1" smtClean="0">
                <a:latin typeface="Consolas" charset="0"/>
                <a:ea typeface="Consolas" charset="0"/>
                <a:cs typeface="Consolas" charset="0"/>
              </a:rPr>
              <a:t>drugbank:drugCategory</a:t>
            </a: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err="1" smtClean="0">
                <a:latin typeface="Consolas" charset="0"/>
                <a:ea typeface="Consolas" charset="0"/>
                <a:cs typeface="Consolas" charset="0"/>
              </a:rPr>
              <a:t>drugbankres:antibiotics</a:t>
            </a: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 .</a:t>
            </a:r>
          </a:p>
        </p:txBody>
      </p:sp>
      <p:sp>
        <p:nvSpPr>
          <p:cNvPr id="18" name="Freeform 17"/>
          <p:cNvSpPr/>
          <p:nvPr/>
        </p:nvSpPr>
        <p:spPr>
          <a:xfrm>
            <a:off x="1270000" y="4686300"/>
            <a:ext cx="6426200" cy="914400"/>
          </a:xfrm>
          <a:custGeom>
            <a:avLst/>
            <a:gdLst>
              <a:gd name="connsiteX0" fmla="*/ 5600700 w 6426200"/>
              <a:gd name="connsiteY0" fmla="*/ 0 h 914400"/>
              <a:gd name="connsiteX1" fmla="*/ 5867400 w 6426200"/>
              <a:gd name="connsiteY1" fmla="*/ 101600 h 914400"/>
              <a:gd name="connsiteX2" fmla="*/ 5892800 w 6426200"/>
              <a:gd name="connsiteY2" fmla="*/ 546100 h 914400"/>
              <a:gd name="connsiteX3" fmla="*/ 2667000 w 6426200"/>
              <a:gd name="connsiteY3" fmla="*/ 635000 h 914400"/>
              <a:gd name="connsiteX4" fmla="*/ 609600 w 6426200"/>
              <a:gd name="connsiteY4" fmla="*/ 431800 h 914400"/>
              <a:gd name="connsiteX5" fmla="*/ 63500 w 6426200"/>
              <a:gd name="connsiteY5" fmla="*/ 622300 h 914400"/>
              <a:gd name="connsiteX6" fmla="*/ 990600 w 6426200"/>
              <a:gd name="connsiteY6" fmla="*/ 749300 h 914400"/>
              <a:gd name="connsiteX7" fmla="*/ 1003300 w 6426200"/>
              <a:gd name="connsiteY7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6200" h="914400">
                <a:moveTo>
                  <a:pt x="5600700" y="0"/>
                </a:moveTo>
                <a:cubicBezTo>
                  <a:pt x="5709708" y="5291"/>
                  <a:pt x="5818717" y="10583"/>
                  <a:pt x="5867400" y="101600"/>
                </a:cubicBezTo>
                <a:cubicBezTo>
                  <a:pt x="5916083" y="192617"/>
                  <a:pt x="6426200" y="457200"/>
                  <a:pt x="5892800" y="546100"/>
                </a:cubicBezTo>
                <a:cubicBezTo>
                  <a:pt x="5359400" y="635000"/>
                  <a:pt x="3547533" y="654050"/>
                  <a:pt x="2667000" y="635000"/>
                </a:cubicBezTo>
                <a:cubicBezTo>
                  <a:pt x="1786467" y="615950"/>
                  <a:pt x="1043517" y="433917"/>
                  <a:pt x="609600" y="431800"/>
                </a:cubicBezTo>
                <a:cubicBezTo>
                  <a:pt x="175683" y="429683"/>
                  <a:pt x="0" y="569383"/>
                  <a:pt x="63500" y="622300"/>
                </a:cubicBezTo>
                <a:cubicBezTo>
                  <a:pt x="127000" y="675217"/>
                  <a:pt x="833967" y="700617"/>
                  <a:pt x="990600" y="749300"/>
                </a:cubicBezTo>
                <a:cubicBezTo>
                  <a:pt x="1147233" y="797983"/>
                  <a:pt x="1003300" y="914400"/>
                  <a:pt x="1003300" y="914400"/>
                </a:cubicBezTo>
              </a:path>
            </a:pathLst>
          </a:cu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-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Star-Shaped Groups and satellites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38768"/>
            <a:ext cx="8140700" cy="290933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SELECT DISTINCT ?drug ?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diseaseName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WHERE {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 (1) ?drug1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drugbank:drugCategory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drugbankres:antibiotics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.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 (2) ?drug2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drugbank:drugCategory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drugbankres:antiviralAgents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.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 (3) ?I1 drugbank:interactionDrug2 ?drug1 .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 (4) ?I1 drugbank:interactionDrug1 ?drug .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 (5) ?I2 drugbank:interactionDrug2 ?drug2 .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 (6) ?I2 drugbank:interactionDrug1 ?drug .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 (7) ?drug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diseasome:possibleTargetDisease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?disease.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 (8) ?disease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diseasome:diseaseName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?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diseaseName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ea typeface="Bell MT" charset="0"/>
              <a:cs typeface="Consolas"/>
            </a:endParaRP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}</a:t>
            </a:r>
          </a:p>
          <a:p>
            <a:endParaRPr lang="en-US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0EC-E1AA-2C49-87DA-09D5BCD68502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>
            <a:off x="3378200" y="3587340"/>
            <a:ext cx="1612900" cy="901699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8250"/>
                </a:moveTo>
                <a:lnTo>
                  <a:pt x="8251" y="8250"/>
                </a:lnTo>
                <a:lnTo>
                  <a:pt x="10800" y="0"/>
                </a:lnTo>
                <a:lnTo>
                  <a:pt x="13349" y="8250"/>
                </a:lnTo>
                <a:lnTo>
                  <a:pt x="21600" y="8250"/>
                </a:lnTo>
                <a:lnTo>
                  <a:pt x="14925" y="13349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49"/>
                </a:lnTo>
                <a:close/>
                <a:moveTo>
                  <a:pt x="0" y="8250"/>
                </a:moveTo>
              </a:path>
            </a:pathLst>
          </a:custGeom>
          <a:solidFill>
            <a:schemeClr val="accent2">
              <a:lumMod val="40000"/>
              <a:lumOff val="60000"/>
              <a:alpha val="39999"/>
            </a:schemeClr>
          </a:solidFill>
          <a:ln w="38100" cap="flat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44700" y="37042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(3) ?I1 drugbank:interactionDrug2 ?drug1 .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(4) ?I1 drugbank:interactionDrug1 ?drug 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36700" y="4245172"/>
            <a:ext cx="614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(1) ?drug1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drugbank:drugCategory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drugbankres:antibiotics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19300" y="48374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(5) ?I2 drugbank:interactionDrug2 ?drug2 .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(6) ?I2 drugbank:interactionDrug1 ?drug 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36700" y="5334682"/>
            <a:ext cx="645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(2) ?drug2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drugbank:drugCategory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drugbankres:antiviralAgents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.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439796" y="5754633"/>
            <a:ext cx="6451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    (7) ?drug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diseasome:possibleTargetDisease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?disease.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    (8) ?disease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diseasome:diseaseName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 ?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ea typeface="Bell MT" charset="0"/>
                <a:cs typeface="Consolas"/>
              </a:rPr>
              <a:t>diseaseName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ea typeface="Bell MT" charset="0"/>
              <a:cs typeface="Consolas"/>
            </a:endParaRPr>
          </a:p>
          <a:p>
            <a:pPr>
              <a:buNone/>
              <a:defRPr/>
            </a:pP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ea typeface="Bell MT" charset="0"/>
              <a:cs typeface="Consola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2400" y="3587340"/>
            <a:ext cx="6134100" cy="965609"/>
          </a:xfrm>
          <a:prstGeom prst="rect">
            <a:avLst/>
          </a:prstGeom>
          <a:noFill/>
          <a:ln w="381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22400" y="4692649"/>
            <a:ext cx="6134100" cy="949809"/>
          </a:xfrm>
          <a:prstGeom prst="rect">
            <a:avLst/>
          </a:prstGeom>
          <a:noFill/>
          <a:ln w="381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09700" y="5673239"/>
            <a:ext cx="6146800" cy="797412"/>
          </a:xfrm>
          <a:prstGeom prst="rect">
            <a:avLst/>
          </a:prstGeom>
          <a:noFill/>
          <a:ln w="381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4"/>
          <p:cNvSpPr>
            <a:spLocks/>
          </p:cNvSpPr>
          <p:nvPr/>
        </p:nvSpPr>
        <p:spPr bwMode="auto">
          <a:xfrm>
            <a:off x="3378200" y="4641439"/>
            <a:ext cx="1612900" cy="901699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8250"/>
                </a:moveTo>
                <a:lnTo>
                  <a:pt x="8251" y="8250"/>
                </a:lnTo>
                <a:lnTo>
                  <a:pt x="10800" y="0"/>
                </a:lnTo>
                <a:lnTo>
                  <a:pt x="13349" y="8250"/>
                </a:lnTo>
                <a:lnTo>
                  <a:pt x="21600" y="8250"/>
                </a:lnTo>
                <a:lnTo>
                  <a:pt x="14925" y="13349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49"/>
                </a:lnTo>
                <a:close/>
                <a:moveTo>
                  <a:pt x="0" y="8250"/>
                </a:moveTo>
              </a:path>
            </a:pathLst>
          </a:custGeom>
          <a:solidFill>
            <a:schemeClr val="accent2">
              <a:lumMod val="40000"/>
              <a:lumOff val="60000"/>
              <a:alpha val="39999"/>
            </a:schemeClr>
          </a:solidFill>
          <a:ln w="38100" cap="flat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/>
          <p:cNvSpPr>
            <a:spLocks/>
          </p:cNvSpPr>
          <p:nvPr/>
        </p:nvSpPr>
        <p:spPr bwMode="auto">
          <a:xfrm>
            <a:off x="3378200" y="5653153"/>
            <a:ext cx="1612900" cy="901699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8250"/>
                </a:moveTo>
                <a:lnTo>
                  <a:pt x="8251" y="8250"/>
                </a:lnTo>
                <a:lnTo>
                  <a:pt x="10800" y="0"/>
                </a:lnTo>
                <a:lnTo>
                  <a:pt x="13349" y="8250"/>
                </a:lnTo>
                <a:lnTo>
                  <a:pt x="21600" y="8250"/>
                </a:lnTo>
                <a:lnTo>
                  <a:pt x="14925" y="13349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49"/>
                </a:lnTo>
                <a:close/>
                <a:moveTo>
                  <a:pt x="0" y="8250"/>
                </a:moveTo>
              </a:path>
            </a:pathLst>
          </a:custGeom>
          <a:solidFill>
            <a:schemeClr val="accent2">
              <a:lumMod val="40000"/>
              <a:lumOff val="60000"/>
              <a:alpha val="39999"/>
            </a:schemeClr>
          </a:solidFill>
          <a:ln w="38100" cap="flat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 descr="starGroupsVersusVirtuos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6" y="3429000"/>
            <a:ext cx="8187393" cy="30353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05835" y="0"/>
            <a:ext cx="7141632" cy="31157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2000" b="1" dirty="0" smtClean="0">
                <a:latin typeface="Helvetica Neue"/>
                <a:cs typeface="Helvetica Neue"/>
              </a:rPr>
              <a:t>Queries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latin typeface="Helvetica Neue"/>
                <a:cs typeface="Helvetica Neue"/>
              </a:rPr>
              <a:t>Five complex queries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1800" dirty="0" smtClean="0">
                <a:latin typeface="Helvetica Neue"/>
                <a:cs typeface="Helvetica Neue"/>
              </a:rPr>
              <a:t>Between 6 and 19 triple patterns.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1800" dirty="0" smtClean="0">
                <a:latin typeface="Helvetica Neue"/>
                <a:cs typeface="Helvetica Neue"/>
              </a:rPr>
              <a:t>Decomposed into up to 7 sub-queries.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1800" dirty="0" smtClean="0">
                <a:latin typeface="Helvetica Neue"/>
                <a:cs typeface="Helvetica Neue"/>
              </a:rPr>
              <a:t>Different SPARQL Operators. 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1800" dirty="0" smtClean="0">
                <a:latin typeface="Helvetica Neue"/>
                <a:cs typeface="Helvetica Neue"/>
              </a:rPr>
              <a:t>General Predicates: </a:t>
            </a:r>
            <a:r>
              <a:rPr lang="en-US" sz="1800" dirty="0" err="1" smtClean="0">
                <a:latin typeface="Helvetica Neue"/>
                <a:cs typeface="Helvetica Neue"/>
              </a:rPr>
              <a:t>rdf:type</a:t>
            </a:r>
            <a:r>
              <a:rPr lang="en-US" sz="1800" dirty="0" smtClean="0">
                <a:latin typeface="Helvetica Neue"/>
                <a:cs typeface="Helvetica Neue"/>
              </a:rPr>
              <a:t>, </a:t>
            </a:r>
            <a:r>
              <a:rPr lang="en-US" sz="1800" dirty="0" err="1" smtClean="0">
                <a:latin typeface="Helvetica Neue"/>
                <a:cs typeface="Helvetica Neue"/>
              </a:rPr>
              <a:t>owl:sameAs</a:t>
            </a:r>
            <a:r>
              <a:rPr lang="en-US" sz="1800" dirty="0" smtClean="0">
                <a:latin typeface="Helvetica Neue"/>
                <a:cs typeface="Helvetica Neue"/>
              </a:rPr>
              <a:t>, </a:t>
            </a:r>
            <a:r>
              <a:rPr lang="en-US" sz="1800" dirty="0" err="1" smtClean="0">
                <a:latin typeface="Helvetica Neue"/>
                <a:cs typeface="Helvetica Neue"/>
              </a:rPr>
              <a:t>rdfs:seeAlso</a:t>
            </a:r>
            <a:endParaRPr lang="en-US" sz="1800" dirty="0" smtClean="0">
              <a:latin typeface="Helvetica Neue"/>
              <a:cs typeface="Helvetica Neue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2000" b="1" dirty="0" smtClean="0">
                <a:latin typeface="Helvetica Neue"/>
                <a:cs typeface="Helvetica Neue"/>
              </a:rPr>
              <a:t>Virtuoso Endpoints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latin typeface="Helvetica Neue"/>
                <a:cs typeface="Helvetica Neue"/>
              </a:rPr>
              <a:t>Timeouts 240 </a:t>
            </a:r>
            <a:r>
              <a:rPr lang="en-US" sz="2000" dirty="0" err="1" smtClean="0">
                <a:latin typeface="Helvetica Neue"/>
                <a:cs typeface="Helvetica Neue"/>
              </a:rPr>
              <a:t>secs</a:t>
            </a:r>
            <a:r>
              <a:rPr lang="en-US" sz="2000" dirty="0" smtClean="0">
                <a:latin typeface="Helvetica Neue"/>
                <a:cs typeface="Helvetica Neue"/>
              </a:rPr>
              <a:t>.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latin typeface="Helvetica Neue"/>
                <a:cs typeface="Helvetica Neue"/>
              </a:rPr>
              <a:t>71,000 </a:t>
            </a:r>
            <a:r>
              <a:rPr lang="en-US" sz="2000" dirty="0" err="1" smtClean="0">
                <a:latin typeface="Helvetica Neue"/>
                <a:cs typeface="Helvetica Neue"/>
              </a:rPr>
              <a:t>tuples</a:t>
            </a:r>
            <a:endParaRPr lang="en-US" sz="2000" dirty="0" smtClean="0">
              <a:latin typeface="Helvetica Neue"/>
              <a:cs typeface="Helvetica Neue"/>
            </a:endParaRPr>
          </a:p>
          <a:p>
            <a:pPr lvl="2"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endParaRPr lang="en-US" sz="1800" b="1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  <a:defRPr/>
            </a:pPr>
            <a:endParaRPr lang="en-US" sz="2000" b="1" dirty="0" smtClean="0"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fedbench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904" y="5431790"/>
            <a:ext cx="3320011" cy="924560"/>
          </a:xfrm>
          <a:prstGeom prst="rect">
            <a:avLst/>
          </a:prstGeom>
        </p:spPr>
      </p:pic>
      <p:pic>
        <p:nvPicPr>
          <p:cNvPr id="20" name="Picture 19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672" y="3632929"/>
            <a:ext cx="1378655" cy="1378655"/>
          </a:xfrm>
          <a:prstGeom prst="rect">
            <a:avLst/>
          </a:prstGeom>
        </p:spPr>
      </p:pic>
      <p:pic>
        <p:nvPicPr>
          <p:cNvPr id="19" name="Picture 18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302" y="3250949"/>
            <a:ext cx="1378655" cy="1378655"/>
          </a:xfrm>
          <a:prstGeom prst="rect">
            <a:avLst/>
          </a:prstGeom>
        </p:spPr>
      </p:pic>
      <p:pic>
        <p:nvPicPr>
          <p:cNvPr id="18" name="Picture 17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302" y="2793749"/>
            <a:ext cx="1378655" cy="1378655"/>
          </a:xfrm>
          <a:prstGeom prst="rect">
            <a:avLst/>
          </a:prstGeom>
        </p:spPr>
      </p:pic>
      <p:pic>
        <p:nvPicPr>
          <p:cNvPr id="17" name="Picture 16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347" y="2343450"/>
            <a:ext cx="1378655" cy="1378655"/>
          </a:xfrm>
          <a:prstGeom prst="rect">
            <a:avLst/>
          </a:prstGeom>
        </p:spPr>
      </p:pic>
      <p:pic>
        <p:nvPicPr>
          <p:cNvPr id="16" name="Picture 15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347" y="1872294"/>
            <a:ext cx="1378655" cy="1378655"/>
          </a:xfrm>
          <a:prstGeom prst="rect">
            <a:avLst/>
          </a:prstGeom>
        </p:spPr>
      </p:pic>
      <p:pic>
        <p:nvPicPr>
          <p:cNvPr id="15" name="Picture 14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302" y="1415094"/>
            <a:ext cx="1378655" cy="1378655"/>
          </a:xfrm>
          <a:prstGeom prst="rect">
            <a:avLst/>
          </a:prstGeom>
        </p:spPr>
      </p:pic>
      <p:pic>
        <p:nvPicPr>
          <p:cNvPr id="14" name="Picture 13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347" y="1182966"/>
            <a:ext cx="1378655" cy="1378655"/>
          </a:xfrm>
          <a:prstGeom prst="rect">
            <a:avLst/>
          </a:prstGeom>
        </p:spPr>
      </p:pic>
      <p:pic>
        <p:nvPicPr>
          <p:cNvPr id="13" name="Picture 12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302" y="964795"/>
            <a:ext cx="1378655" cy="1378655"/>
          </a:xfrm>
          <a:prstGeom prst="rect">
            <a:avLst/>
          </a:prstGeom>
        </p:spPr>
      </p:pic>
      <p:pic>
        <p:nvPicPr>
          <p:cNvPr id="12" name="Picture 11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672" y="725766"/>
            <a:ext cx="1378655" cy="1378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09932" y="5431790"/>
            <a:ext cx="143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 Dog Food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86286" y="2258785"/>
            <a:ext cx="115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SP2B-10M</a:t>
            </a:r>
            <a:endParaRPr lang="en-US" dirty="0"/>
          </a:p>
        </p:txBody>
      </p:sp>
      <p:pic>
        <p:nvPicPr>
          <p:cNvPr id="32" name="Picture 31" descr="datab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347" y="261502"/>
            <a:ext cx="1378655" cy="1378655"/>
          </a:xfrm>
          <a:prstGeom prst="rect">
            <a:avLst/>
          </a:prstGeom>
        </p:spPr>
      </p:pic>
      <p:pic>
        <p:nvPicPr>
          <p:cNvPr id="33" name="Picture 32" descr="263px-DBpedia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143" y="4901041"/>
            <a:ext cx="1161445" cy="715415"/>
          </a:xfrm>
          <a:prstGeom prst="rect">
            <a:avLst/>
          </a:prstGeom>
        </p:spPr>
      </p:pic>
      <p:pic>
        <p:nvPicPr>
          <p:cNvPr id="34" name="Picture 33" descr="NYTimes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84" y="1640157"/>
            <a:ext cx="1168400" cy="1308100"/>
          </a:xfrm>
          <a:prstGeom prst="rect">
            <a:avLst/>
          </a:prstGeom>
        </p:spPr>
      </p:pic>
      <p:pic>
        <p:nvPicPr>
          <p:cNvPr id="35" name="Picture 34" descr="LMD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31115"/>
            <a:ext cx="2186292" cy="381980"/>
          </a:xfrm>
          <a:prstGeom prst="rect">
            <a:avLst/>
          </a:prstGeom>
        </p:spPr>
      </p:pic>
      <p:pic>
        <p:nvPicPr>
          <p:cNvPr id="36" name="Picture 35" descr="Drugban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0958" y="3310717"/>
            <a:ext cx="1427993" cy="440795"/>
          </a:xfrm>
          <a:prstGeom prst="rect">
            <a:avLst/>
          </a:prstGeom>
        </p:spPr>
      </p:pic>
      <p:pic>
        <p:nvPicPr>
          <p:cNvPr id="38" name="Picture 37" descr="logo_geoname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301" y="3751512"/>
            <a:ext cx="1221661" cy="198107"/>
          </a:xfrm>
          <a:prstGeom prst="rect">
            <a:avLst/>
          </a:prstGeom>
        </p:spPr>
      </p:pic>
      <p:pic>
        <p:nvPicPr>
          <p:cNvPr id="39" name="Picture 38" descr="Cheb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0958" y="4269065"/>
            <a:ext cx="1081617" cy="721078"/>
          </a:xfrm>
          <a:prstGeom prst="rect">
            <a:avLst/>
          </a:prstGeom>
        </p:spPr>
      </p:pic>
      <p:pic>
        <p:nvPicPr>
          <p:cNvPr id="40" name="Picture 39" descr="kegg_header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7926" y="5317453"/>
            <a:ext cx="1332612" cy="598006"/>
          </a:xfrm>
          <a:prstGeom prst="rect">
            <a:avLst/>
          </a:prstGeom>
        </p:spPr>
      </p:pic>
      <p:pic>
        <p:nvPicPr>
          <p:cNvPr id="41" name="Picture 40" descr="jamendo.tif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1957" y="376430"/>
            <a:ext cx="2256443" cy="532771"/>
          </a:xfrm>
          <a:prstGeom prst="rect">
            <a:avLst/>
          </a:prstGeom>
        </p:spPr>
      </p:pic>
      <p:pic>
        <p:nvPicPr>
          <p:cNvPr id="42" name="Picture 41" descr="fedBench.tif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858" y="1132228"/>
            <a:ext cx="3553057" cy="313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2692E-6 -1.23929E-6 L -0.44268 0.26268 " pathEditMode="relative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2371E-7 -2.087E-6 L 0.42383 0.2008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5 -0.02568 L -0.40976 0.3789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2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3735E-8 -1.80472E-7 L 0.41324 0.2855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1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186E-6 3.15132E-6 L -0.27115 0.2982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4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186E-6 4.96529E-6 L 0.30571 0.2100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0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141E-6 5.8397E-6 L -0.2084 0.23698 " pathEditMode="relative" ptsTypes="AA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141E-6 -2.17744E-7 L 0.22352 0.19411 " pathEditMode="relative" ptsTypes="AA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-1397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51930"/>
                </a:solidFill>
                <a:latin typeface="Helvetica Light"/>
                <a:cs typeface="Helvetica Light"/>
              </a:rPr>
              <a:t>Query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73100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2800" dirty="0" smtClean="0">
                <a:latin typeface="Helvetica Light"/>
                <a:cs typeface="Helvetica Light"/>
              </a:rPr>
              <a:t>Greedy-based solution to identify bushy trees: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2000" dirty="0" smtClean="0">
                <a:latin typeface="Helvetica Light"/>
                <a:cs typeface="Helvetica Light"/>
              </a:rPr>
              <a:t>To combine star-shaped groups with satellites. 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2000" dirty="0" smtClean="0">
                <a:latin typeface="Helvetica Light"/>
                <a:cs typeface="Helvetica Light"/>
              </a:rPr>
              <a:t>Endpoints are contacted to retrieve number of answers produced by each sub-query. 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2000" dirty="0" smtClean="0">
                <a:latin typeface="Helvetica Light"/>
                <a:cs typeface="Helvetica Light"/>
              </a:rPr>
              <a:t>Number of Cartesian Products and the height of tree are minimized.</a:t>
            </a:r>
          </a:p>
          <a:p>
            <a:pPr lvl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endParaRPr lang="en-US" sz="3200" dirty="0" smtClean="0">
              <a:latin typeface="Abadi MT Condensed Light"/>
              <a:cs typeface="Abadi MT Condensed Light"/>
            </a:endParaRP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endParaRPr lang="en-US" sz="2800" dirty="0" smtClean="0">
              <a:latin typeface="Abadi MT Condensed Light"/>
              <a:cs typeface="Abadi MT Condensed Ligh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0EC-E1AA-2C49-87DA-09D5BCD68502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0" name="Picture 9" descr="planFedX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73" y="3267538"/>
            <a:ext cx="6035453" cy="2234402"/>
          </a:xfrm>
          <a:prstGeom prst="rect">
            <a:avLst/>
          </a:prstGeom>
        </p:spPr>
      </p:pic>
      <p:pic>
        <p:nvPicPr>
          <p:cNvPr id="11" name="Picture 10" descr="planSplendid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81" y="3340100"/>
            <a:ext cx="7833819" cy="264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SPARQL Endpoints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7" y="435114"/>
            <a:ext cx="847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“</a:t>
            </a:r>
            <a:r>
              <a:rPr lang="en-US" sz="2000" b="1" i="1" dirty="0" err="1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Kegg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 compound identifiers and among their drugs, those</a:t>
            </a:r>
          </a:p>
          <a:p>
            <a:pPr algn="r"/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that have a substrate that is an enzyme</a:t>
            </a:r>
            <a:r>
              <a:rPr lang="en-US" dirty="0" smtClean="0"/>
              <a:t>.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”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505" y="1062407"/>
            <a:ext cx="842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q</a:t>
            </a:r>
            <a:r>
              <a:rPr lang="en-US" dirty="0" smtClean="0">
                <a:latin typeface="Consolas"/>
                <a:cs typeface="Consolas"/>
              </a:rPr>
              <a:t>0: Select * WHERE </a:t>
            </a:r>
          </a:p>
          <a:p>
            <a:r>
              <a:rPr lang="en-US" dirty="0" smtClean="0">
                <a:latin typeface="Consolas"/>
                <a:cs typeface="Consolas"/>
              </a:rPr>
              <a:t>{?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bio2rdf-kegg:xSubstrate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}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Enzyme}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005" y="1960403"/>
            <a:ext cx="4114800" cy="302333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85805" y="1289099"/>
            <a:ext cx="2360632" cy="1532437"/>
            <a:chOff x="4572000" y="1896563"/>
            <a:chExt cx="2360632" cy="1532437"/>
          </a:xfrm>
        </p:grpSpPr>
        <p:sp>
          <p:nvSpPr>
            <p:cNvPr id="7" name="24-Point Star 6"/>
            <p:cNvSpPr/>
            <p:nvPr/>
          </p:nvSpPr>
          <p:spPr>
            <a:xfrm>
              <a:off x="4572000" y="1896563"/>
              <a:ext cx="2360632" cy="1532437"/>
            </a:xfrm>
            <a:prstGeom prst="star24">
              <a:avLst/>
            </a:prstGeom>
            <a:noFill/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7917" y="2341343"/>
              <a:ext cx="1852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Triple Bound to  </a:t>
              </a:r>
            </a:p>
            <a:p>
              <a:r>
                <a:rPr lang="en-US" dirty="0" smtClean="0"/>
                <a:t>General Predicate </a:t>
              </a:r>
              <a:endParaRPr lang="en-US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SPARQL Endpoints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7" y="435114"/>
            <a:ext cx="847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“</a:t>
            </a:r>
            <a:r>
              <a:rPr lang="en-US" sz="2000" b="1" i="1" dirty="0" err="1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Kegg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 compound identifiers and among their drugs, those</a:t>
            </a:r>
          </a:p>
          <a:p>
            <a:pPr algn="r"/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that have a substrate that is an enzyme</a:t>
            </a:r>
            <a:r>
              <a:rPr lang="en-US" dirty="0" smtClean="0"/>
              <a:t>.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Helvetica Light"/>
                <a:cs typeface="Helvetica Light"/>
              </a:rPr>
              <a:t>”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505" y="1062407"/>
            <a:ext cx="842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q</a:t>
            </a:r>
            <a:r>
              <a:rPr lang="en-US" dirty="0" smtClean="0">
                <a:latin typeface="Consolas"/>
                <a:cs typeface="Consolas"/>
              </a:rPr>
              <a:t>0: Select * WHERE </a:t>
            </a:r>
          </a:p>
          <a:p>
            <a:r>
              <a:rPr lang="en-US" dirty="0" smtClean="0">
                <a:latin typeface="Consolas"/>
                <a:cs typeface="Consolas"/>
              </a:rPr>
              <a:t>{?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bio2rdf-kegg:xSubstrate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}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bio2rdf-kegg:Enzyme}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005" y="1960403"/>
            <a:ext cx="4114800" cy="302333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4585805" y="1289099"/>
            <a:ext cx="2360632" cy="1532437"/>
            <a:chOff x="4572000" y="1896563"/>
            <a:chExt cx="2360632" cy="1532437"/>
          </a:xfrm>
        </p:grpSpPr>
        <p:sp>
          <p:nvSpPr>
            <p:cNvPr id="7" name="24-Point Star 6"/>
            <p:cNvSpPr/>
            <p:nvPr/>
          </p:nvSpPr>
          <p:spPr>
            <a:xfrm>
              <a:off x="4572000" y="1896563"/>
              <a:ext cx="2360632" cy="1532437"/>
            </a:xfrm>
            <a:prstGeom prst="star24">
              <a:avLst/>
            </a:prstGeom>
            <a:noFill/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7917" y="2341343"/>
              <a:ext cx="1852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Triple Bound to  </a:t>
              </a:r>
            </a:p>
            <a:p>
              <a:r>
                <a:rPr lang="en-US" dirty="0" smtClean="0"/>
                <a:t>General Predicate 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71005" y="253890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q1: Select * WHERE </a:t>
            </a:r>
          </a:p>
          <a:p>
            <a:r>
              <a:rPr lang="en-US" dirty="0" smtClean="0">
                <a:latin typeface="Consolas"/>
                <a:cs typeface="Consolas"/>
              </a:rPr>
              <a:t>{?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drugbank:keggCompoundId</a:t>
            </a:r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bio2rdf-kegg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xSubstrate ?</a:t>
            </a:r>
            <a:r>
              <a:rPr lang="en-US" dirty="0" err="1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. }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bio2rdf-kegg:Enzyme.</a:t>
            </a:r>
          </a:p>
          <a:p>
            <a:r>
              <a:rPr lang="en-US" dirty="0" smtClean="0">
                <a:latin typeface="Consolas"/>
                <a:cs typeface="Consolas"/>
              </a:rPr>
              <a:t> ?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owl:sameAs</a:t>
            </a:r>
            <a:r>
              <a:rPr lang="en-US" dirty="0" smtClean="0">
                <a:latin typeface="Consolas"/>
                <a:cs typeface="Consolas"/>
              </a:rPr>
              <a:t> ?d1}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7" y="3404914"/>
            <a:ext cx="4114800" cy="611323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8"/>
          <p:cNvGrpSpPr/>
          <p:nvPr/>
        </p:nvGrpSpPr>
        <p:grpSpPr>
          <a:xfrm>
            <a:off x="4585805" y="2954422"/>
            <a:ext cx="2360632" cy="1532437"/>
            <a:chOff x="4572000" y="1896563"/>
            <a:chExt cx="2360632" cy="1532437"/>
          </a:xfrm>
        </p:grpSpPr>
        <p:sp>
          <p:nvSpPr>
            <p:cNvPr id="12" name="24-Point Star 11"/>
            <p:cNvSpPr/>
            <p:nvPr/>
          </p:nvSpPr>
          <p:spPr>
            <a:xfrm>
              <a:off x="4572000" y="1896563"/>
              <a:ext cx="2360632" cy="1532437"/>
            </a:xfrm>
            <a:prstGeom prst="star24">
              <a:avLst/>
            </a:prstGeom>
            <a:noFill/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67917" y="2341343"/>
              <a:ext cx="1852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Triples Bound to  </a:t>
              </a:r>
            </a:p>
            <a:p>
              <a:r>
                <a:rPr lang="en-US" dirty="0" smtClean="0"/>
                <a:t>General Predicate </a:t>
              </a:r>
              <a:endParaRPr lang="en-US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F9F3-209A-2F4C-9239-7051356960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CREDIBLE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3711</Words>
  <Application>Microsoft Macintosh PowerPoint</Application>
  <PresentationFormat>On-screen Show (4:3)</PresentationFormat>
  <Paragraphs>752</Paragraphs>
  <Slides>70</Slides>
  <Notes>11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On the Efficiency and Effectiveness of Federated Semantic Data Management ANAPSID An Adaptive Approach.</vt:lpstr>
      <vt:lpstr>Agenda</vt:lpstr>
      <vt:lpstr>Introduction- Scientific questions</vt:lpstr>
      <vt:lpstr>Motivation</vt:lpstr>
      <vt:lpstr>Motivation</vt:lpstr>
      <vt:lpstr>Motivation</vt:lpstr>
      <vt:lpstr>Slide 7</vt:lpstr>
      <vt:lpstr>Accessing SPARQL Endpoints  </vt:lpstr>
      <vt:lpstr>Accessing SPARQL Endpoints  </vt:lpstr>
      <vt:lpstr>Accessing SPARQL Endpoints  </vt:lpstr>
      <vt:lpstr>Accessing SPARQL Endpoints  </vt:lpstr>
      <vt:lpstr>Slide 12</vt:lpstr>
      <vt:lpstr>Slide 13</vt:lpstr>
      <vt:lpstr>Slide 14</vt:lpstr>
      <vt:lpstr>Slide 15</vt:lpstr>
      <vt:lpstr>Slide 16</vt:lpstr>
      <vt:lpstr>Data Fragmentation</vt:lpstr>
      <vt:lpstr>Horizontal Fragmentation</vt:lpstr>
      <vt:lpstr>Vertical Fragmentation</vt:lpstr>
      <vt:lpstr>Data Fragmentation and Replication Effects </vt:lpstr>
      <vt:lpstr>FedBench  Queries</vt:lpstr>
      <vt:lpstr>     Partitioning and Data Distribution  LD10 (Perfect Network) </vt:lpstr>
      <vt:lpstr>Data Distribution </vt:lpstr>
      <vt:lpstr>Endpoint Dimension-Network Latency Gamma Distribution </vt:lpstr>
      <vt:lpstr>Slide 25</vt:lpstr>
      <vt:lpstr>Challenges</vt:lpstr>
      <vt:lpstr>Challenges</vt:lpstr>
      <vt:lpstr>anapsid</vt:lpstr>
      <vt:lpstr>Slide 29</vt:lpstr>
      <vt:lpstr>Slide 30</vt:lpstr>
      <vt:lpstr>Slide 31</vt:lpstr>
      <vt:lpstr>Slide 32</vt:lpstr>
      <vt:lpstr>Slide 33</vt:lpstr>
      <vt:lpstr>Slide 34</vt:lpstr>
      <vt:lpstr>Intra- and Inter-Operator Adaptation</vt:lpstr>
      <vt:lpstr>Intra- and Inter-Operator Adaptation</vt:lpstr>
      <vt:lpstr>Intra- and Inter-Operator Adaptation</vt:lpstr>
      <vt:lpstr>Intra- and Inter-Operator Adaptation</vt:lpstr>
      <vt:lpstr>Inter-Operator Adaptation</vt:lpstr>
      <vt:lpstr>Slide 40</vt:lpstr>
      <vt:lpstr>Slide 41</vt:lpstr>
      <vt:lpstr>Query decomposition problem</vt:lpstr>
      <vt:lpstr>Vertex Coloring Problem</vt:lpstr>
      <vt:lpstr>Mapping of the Query Decomposition Problem into Vertex Coloring Problem</vt:lpstr>
      <vt:lpstr>Query Decomposition as the Vertex Coloring Problem</vt:lpstr>
      <vt:lpstr>Slide 46</vt:lpstr>
      <vt:lpstr>Slide 47</vt:lpstr>
      <vt:lpstr>Slide 48</vt:lpstr>
      <vt:lpstr>Empirical study</vt:lpstr>
      <vt:lpstr>Experimental Study 1 FedBench Benchmark</vt:lpstr>
      <vt:lpstr>Experimental Study 1</vt:lpstr>
      <vt:lpstr>Slide 52</vt:lpstr>
      <vt:lpstr>Slide 53</vt:lpstr>
      <vt:lpstr>Slide 54</vt:lpstr>
      <vt:lpstr>Slide 55</vt:lpstr>
      <vt:lpstr>Slide 56</vt:lpstr>
      <vt:lpstr>Experimental Study 1 Fed 1 No Delays</vt:lpstr>
      <vt:lpstr>Experimental Study 1 Fed 1 No Delays</vt:lpstr>
      <vt:lpstr>Experimental Study 1 Fed 2 No Delays</vt:lpstr>
      <vt:lpstr>Experimental study 2</vt:lpstr>
      <vt:lpstr>Experimental study 2 LSD DOMAIN</vt:lpstr>
      <vt:lpstr>Conclusions and future work</vt:lpstr>
      <vt:lpstr>Conclusions</vt:lpstr>
      <vt:lpstr>Future Directions</vt:lpstr>
      <vt:lpstr>QUESTIONS?</vt:lpstr>
      <vt:lpstr>Query Decomposition Exact Star-Shaped Groups</vt:lpstr>
      <vt:lpstr>Exact Star-Shaped Groups and satellites</vt:lpstr>
      <vt:lpstr>Star-Shaped Groups and satellites</vt:lpstr>
      <vt:lpstr>Slide 69</vt:lpstr>
      <vt:lpstr>Query Optimization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Efficiency and Effectiveness of Federated Semantic Data Management ANAPSID An Adaptive Approach.</dc:title>
  <dc:creator>MEV</dc:creator>
  <cp:lastModifiedBy>MEV</cp:lastModifiedBy>
  <cp:revision>35</cp:revision>
  <dcterms:created xsi:type="dcterms:W3CDTF">2013-10-03T01:34:58Z</dcterms:created>
  <dcterms:modified xsi:type="dcterms:W3CDTF">2013-10-03T03:49:16Z</dcterms:modified>
</cp:coreProperties>
</file>