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5" r:id="rId3"/>
    <p:sldId id="276" r:id="rId4"/>
    <p:sldId id="257" r:id="rId5"/>
    <p:sldId id="278" r:id="rId6"/>
    <p:sldId id="258" r:id="rId7"/>
    <p:sldId id="259" r:id="rId8"/>
    <p:sldId id="260" r:id="rId9"/>
    <p:sldId id="261" r:id="rId10"/>
    <p:sldId id="273" r:id="rId11"/>
    <p:sldId id="262" r:id="rId12"/>
    <p:sldId id="272" r:id="rId13"/>
    <p:sldId id="274" r:id="rId14"/>
    <p:sldId id="263" r:id="rId15"/>
    <p:sldId id="264" r:id="rId16"/>
    <p:sldId id="265" r:id="rId17"/>
    <p:sldId id="271" r:id="rId18"/>
    <p:sldId id="266" r:id="rId19"/>
    <p:sldId id="267" r:id="rId20"/>
    <p:sldId id="268" r:id="rId21"/>
    <p:sldId id="283" r:id="rId22"/>
    <p:sldId id="277" r:id="rId23"/>
    <p:sldId id="284" r:id="rId24"/>
    <p:sldId id="288" r:id="rId25"/>
    <p:sldId id="286" r:id="rId26"/>
    <p:sldId id="285" r:id="rId27"/>
    <p:sldId id="279" r:id="rId28"/>
    <p:sldId id="287" r:id="rId29"/>
    <p:sldId id="280" r:id="rId30"/>
    <p:sldId id="281" r:id="rId31"/>
    <p:sldId id="282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94" autoAdjust="0"/>
  </p:normalViewPr>
  <p:slideViewPr>
    <p:cSldViewPr>
      <p:cViewPr>
        <p:scale>
          <a:sx n="125" d="100"/>
          <a:sy n="125" d="100"/>
        </p:scale>
        <p:origin x="-80" y="10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E64CC-9530-9741-A84F-36E2F2FCF679}" type="datetimeFigureOut">
              <a:rPr lang="fr-FR" smtClean="0"/>
              <a:pPr/>
              <a:t>03/10/13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8B05B-783C-8946-833F-801881DEAEC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25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 </a:t>
            </a:r>
            <a:r>
              <a:rPr lang="fr-FR" dirty="0" err="1" smtClean="0"/>
              <a:t>Quality</a:t>
            </a:r>
            <a:r>
              <a:rPr lang="fr-FR" dirty="0" smtClean="0"/>
              <a:t> control</a:t>
            </a:r>
            <a:r>
              <a:rPr lang="fr-FR" baseline="0" dirty="0" smtClean="0"/>
              <a:t> :to control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data </a:t>
            </a:r>
            <a:r>
              <a:rPr lang="fr-FR" baseline="0" dirty="0" err="1" smtClean="0"/>
              <a:t>meet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specification</a:t>
            </a:r>
            <a:endParaRPr lang="fr-FR" baseline="0" dirty="0" smtClean="0"/>
          </a:p>
          <a:p>
            <a:r>
              <a:rPr lang="fr-FR" baseline="0" dirty="0" smtClean="0"/>
              <a:t>- </a:t>
            </a:r>
            <a:r>
              <a:rPr lang="fr-FR" baseline="0" dirty="0" err="1" smtClean="0"/>
              <a:t>Transparency</a:t>
            </a:r>
            <a:r>
              <a:rPr lang="fr-FR" baseline="0" dirty="0" smtClean="0"/>
              <a:t> : to </a:t>
            </a:r>
            <a:r>
              <a:rPr lang="fr-FR" baseline="0" dirty="0" err="1" smtClean="0"/>
              <a:t>give</a:t>
            </a:r>
            <a:r>
              <a:rPr lang="fr-FR" baseline="0" dirty="0" smtClean="0"/>
              <a:t> a chance to match </a:t>
            </a:r>
            <a:r>
              <a:rPr lang="fr-FR" baseline="0" dirty="0" err="1" smtClean="0"/>
              <a:t>scientific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papers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actual</a:t>
            </a:r>
            <a:r>
              <a:rPr lang="fr-FR" baseline="0" dirty="0" smtClean="0"/>
              <a:t> data</a:t>
            </a:r>
          </a:p>
          <a:p>
            <a:r>
              <a:rPr lang="fr-FR" baseline="0" dirty="0" smtClean="0"/>
              <a:t>- Reproduction of </a:t>
            </a:r>
            <a:r>
              <a:rPr lang="fr-FR" baseline="0" dirty="0" err="1" smtClean="0"/>
              <a:t>results</a:t>
            </a:r>
            <a:r>
              <a:rPr lang="fr-FR" baseline="0" dirty="0" smtClean="0"/>
              <a:t> / </a:t>
            </a:r>
            <a:r>
              <a:rPr lang="fr-FR" baseline="0" dirty="0" err="1" smtClean="0"/>
              <a:t>comparison</a:t>
            </a:r>
            <a:r>
              <a:rPr lang="fr-FR" baseline="0" dirty="0" smtClean="0"/>
              <a:t> : the basis of science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Meta analyses : to pool/</a:t>
            </a:r>
            <a:r>
              <a:rPr lang="fr-FR" baseline="0" dirty="0" err="1" smtClean="0"/>
              <a:t>extrapolate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several</a:t>
            </a:r>
            <a:r>
              <a:rPr lang="fr-FR" baseline="0" dirty="0" smtClean="0"/>
              <a:t>  </a:t>
            </a:r>
            <a:r>
              <a:rPr lang="fr-FR" baseline="0" dirty="0" err="1" smtClean="0"/>
              <a:t>individual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studies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addressing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common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scientific</a:t>
            </a:r>
            <a:r>
              <a:rPr lang="fr-FR" baseline="0" dirty="0" smtClean="0"/>
              <a:t> question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Data </a:t>
            </a:r>
            <a:r>
              <a:rPr lang="fr-FR" baseline="0" dirty="0" err="1" smtClean="0"/>
              <a:t>mining</a:t>
            </a:r>
            <a:r>
              <a:rPr lang="fr-FR" baseline="0" dirty="0" smtClean="0"/>
              <a:t> : to </a:t>
            </a:r>
            <a:r>
              <a:rPr lang="fr-FR" baseline="0" dirty="0" err="1" smtClean="0"/>
              <a:t>generate</a:t>
            </a:r>
            <a:r>
              <a:rPr lang="fr-FR" baseline="0" dirty="0" smtClean="0"/>
              <a:t> new </a:t>
            </a:r>
            <a:r>
              <a:rPr lang="fr-FR" baseline="0" dirty="0" err="1" smtClean="0"/>
              <a:t>hypothesis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studies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addressing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different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scientific</a:t>
            </a:r>
            <a:r>
              <a:rPr lang="fr-FR" baseline="0" dirty="0" smtClean="0"/>
              <a:t> question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0775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431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Growing</a:t>
            </a:r>
            <a:r>
              <a:rPr lang="fr-FR" dirty="0" smtClean="0"/>
              <a:t> consensus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key</a:t>
            </a:r>
            <a:r>
              <a:rPr lang="fr-FR" baseline="0" dirty="0" smtClean="0"/>
              <a:t> for </a:t>
            </a:r>
            <a:r>
              <a:rPr lang="fr-FR" baseline="0" dirty="0" err="1" smtClean="0"/>
              <a:t>successul</a:t>
            </a:r>
            <a:r>
              <a:rPr lang="fr-FR" baseline="0" dirty="0" smtClean="0"/>
              <a:t> data sharing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make</a:t>
            </a:r>
            <a:r>
              <a:rPr lang="fr-FR" baseline="0" dirty="0" smtClean="0"/>
              <a:t> data </a:t>
            </a:r>
            <a:r>
              <a:rPr lang="fr-FR" baseline="0" dirty="0" err="1" smtClean="0"/>
              <a:t>semantics</a:t>
            </a:r>
            <a:r>
              <a:rPr lang="fr-FR" baseline="0" dirty="0" smtClean="0"/>
              <a:t> explicit, </a:t>
            </a:r>
            <a:r>
              <a:rPr lang="fr-FR" baseline="0" dirty="0" err="1" smtClean="0"/>
              <a:t>through</a:t>
            </a:r>
            <a:r>
              <a:rPr lang="fr-FR" baseline="0" dirty="0" smtClean="0"/>
              <a:t> ontologies</a:t>
            </a:r>
          </a:p>
          <a:p>
            <a:r>
              <a:rPr lang="fr-FR" baseline="0" dirty="0" err="1" smtClean="0"/>
              <a:t>Since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domain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huge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focus </a:t>
            </a:r>
            <a:r>
              <a:rPr lang="fr-FR" baseline="0" dirty="0" err="1" smtClean="0"/>
              <a:t>here</a:t>
            </a:r>
            <a:r>
              <a:rPr lang="fr-FR" baseline="0" dirty="0" smtClean="0"/>
              <a:t> on observation data, i.e. data </a:t>
            </a:r>
            <a:r>
              <a:rPr lang="fr-FR" baseline="0" dirty="0" err="1" smtClean="0"/>
              <a:t>resulting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some</a:t>
            </a:r>
            <a:r>
              <a:rPr lang="fr-FR" baseline="0" dirty="0" smtClean="0"/>
              <a:t> observation /  </a:t>
            </a:r>
            <a:r>
              <a:rPr lang="fr-FR" baseline="0" dirty="0" err="1" smtClean="0"/>
              <a:t>measurement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process</a:t>
            </a:r>
            <a:endParaRPr lang="fr-FR" baseline="0" dirty="0" smtClean="0"/>
          </a:p>
          <a:p>
            <a:r>
              <a:rPr lang="fr-FR" baseline="0" dirty="0" smtClean="0"/>
              <a:t>And </a:t>
            </a:r>
            <a:r>
              <a:rPr lang="fr-FR" baseline="0" dirty="0" err="1" smtClean="0"/>
              <a:t>especially</a:t>
            </a:r>
            <a:r>
              <a:rPr lang="fr-FR" baseline="0" dirty="0" smtClean="0"/>
              <a:t> on 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647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Our </a:t>
            </a:r>
            <a:r>
              <a:rPr lang="fr-FR" dirty="0" err="1" smtClean="0"/>
              <a:t>experience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achievements</a:t>
            </a:r>
            <a:r>
              <a:rPr lang="fr-FR" baseline="0" dirty="0" smtClean="0"/>
              <a:t> made in the </a:t>
            </a:r>
            <a:r>
              <a:rPr lang="fr-FR" baseline="0" dirty="0" err="1" smtClean="0"/>
              <a:t>NeuroBase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NeuroLOG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projects</a:t>
            </a:r>
            <a:endParaRPr lang="fr-FR" baseline="0" dirty="0" smtClean="0"/>
          </a:p>
          <a:p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Taxonomy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datasets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datasets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processing</a:t>
            </a:r>
            <a:r>
              <a:rPr lang="fr-FR" baseline="0" dirty="0" smtClean="0"/>
              <a:t> met in </a:t>
            </a:r>
            <a:r>
              <a:rPr lang="fr-FR" baseline="0" dirty="0" err="1" smtClean="0"/>
              <a:t>neuroimaging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267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Our </a:t>
            </a:r>
            <a:r>
              <a:rPr lang="fr-FR" dirty="0" err="1" smtClean="0"/>
              <a:t>experience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achievements</a:t>
            </a:r>
            <a:r>
              <a:rPr lang="fr-FR" baseline="0" dirty="0" smtClean="0"/>
              <a:t> made in the </a:t>
            </a:r>
            <a:r>
              <a:rPr lang="fr-FR" baseline="0" dirty="0" err="1" smtClean="0"/>
              <a:t>NeuroBase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NeuroLOG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projects</a:t>
            </a:r>
            <a:endParaRPr lang="fr-FR" baseline="0" dirty="0" smtClean="0"/>
          </a:p>
          <a:p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Taxonomy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datasets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datasets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processing</a:t>
            </a:r>
            <a:r>
              <a:rPr lang="fr-FR" baseline="0" dirty="0" smtClean="0"/>
              <a:t> met in </a:t>
            </a:r>
            <a:r>
              <a:rPr lang="fr-FR" baseline="0" dirty="0" err="1" smtClean="0"/>
              <a:t>neuroimaging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267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267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486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Tentative </a:t>
            </a:r>
            <a:r>
              <a:rPr lang="fr-FR" dirty="0" err="1" smtClean="0"/>
              <a:t>mapping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baseline="0" dirty="0" smtClean="0"/>
              <a:t>the </a:t>
            </a:r>
            <a:r>
              <a:rPr lang="fr-FR" baseline="0" dirty="0" err="1" smtClean="0"/>
              <a:t>core</a:t>
            </a:r>
            <a:r>
              <a:rPr lang="fr-FR" baseline="0" dirty="0" smtClean="0"/>
              <a:t> ontologies to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included</a:t>
            </a:r>
            <a:r>
              <a:rPr lang="fr-FR" baseline="0" dirty="0" smtClean="0"/>
              <a:t> in DOLCE-CORE and </a:t>
            </a:r>
            <a:r>
              <a:rPr lang="fr-FR" baseline="0" dirty="0" err="1" smtClean="0"/>
              <a:t>existing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ontological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resources</a:t>
            </a:r>
            <a:endParaRPr lang="fr-FR" baseline="0" dirty="0" smtClean="0"/>
          </a:p>
          <a:p>
            <a:r>
              <a:rPr lang="fr-FR" baseline="0" dirty="0" smtClean="0"/>
              <a:t>Discussion of </a:t>
            </a:r>
            <a:r>
              <a:rPr lang="fr-FR" baseline="0" dirty="0" err="1" smtClean="0"/>
              <a:t>related</a:t>
            </a:r>
            <a:r>
              <a:rPr lang="fr-FR" baseline="0" dirty="0" smtClean="0"/>
              <a:t> issues, </a:t>
            </a:r>
            <a:r>
              <a:rPr lang="fr-FR" baseline="0" dirty="0" err="1" smtClean="0"/>
              <a:t>e.g</a:t>
            </a:r>
            <a:r>
              <a:rPr lang="fr-FR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IAO:’</a:t>
            </a:r>
            <a:r>
              <a:rPr lang="fr-FR" baseline="0" dirty="0" err="1" smtClean="0"/>
              <a:t>measurement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datum</a:t>
            </a:r>
            <a:r>
              <a:rPr lang="fr-FR" baseline="0" dirty="0" smtClean="0"/>
              <a:t>’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IAO:’</a:t>
            </a:r>
            <a:r>
              <a:rPr lang="fr-FR" baseline="0" dirty="0" err="1" smtClean="0"/>
              <a:t>measurement</a:t>
            </a:r>
            <a:r>
              <a:rPr lang="fr-FR" baseline="0" dirty="0" smtClean="0"/>
              <a:t> unit label’ </a:t>
            </a:r>
            <a:r>
              <a:rPr lang="fr-FR" baseline="0" dirty="0" err="1" smtClean="0"/>
              <a:t>considered</a:t>
            </a:r>
            <a:r>
              <a:rPr lang="fr-FR" baseline="0" dirty="0" smtClean="0"/>
              <a:t> as a label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- etc.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No </a:t>
            </a:r>
            <a:r>
              <a:rPr lang="fr-FR" baseline="0" dirty="0" err="1" smtClean="0"/>
              <a:t>artifact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e.g</a:t>
            </a:r>
            <a:r>
              <a:rPr lang="fr-FR" baseline="0" dirty="0" smtClean="0"/>
              <a:t>. in OBI </a:t>
            </a:r>
            <a:r>
              <a:rPr lang="fr-FR" baseline="0" dirty="0" err="1" smtClean="0"/>
              <a:t>limited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material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devices</a:t>
            </a:r>
            <a:r>
              <a:rPr lang="fr-FR" baseline="0" dirty="0" smtClean="0"/>
              <a:t>, or </a:t>
            </a:r>
            <a:r>
              <a:rPr lang="fr-FR" baseline="0" dirty="0" err="1" smtClean="0"/>
              <a:t>modelled</a:t>
            </a:r>
            <a:r>
              <a:rPr lang="fr-FR" baseline="0" dirty="0" smtClean="0"/>
              <a:t> as information </a:t>
            </a:r>
            <a:r>
              <a:rPr lang="fr-FR" baseline="0" dirty="0" err="1" smtClean="0"/>
              <a:t>only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e.g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IAO:’directive</a:t>
            </a:r>
            <a:r>
              <a:rPr lang="fr-FR" baseline="0" dirty="0" smtClean="0"/>
              <a:t> information </a:t>
            </a:r>
            <a:r>
              <a:rPr lang="fr-FR" baseline="0" dirty="0" err="1" smtClean="0"/>
              <a:t>entity</a:t>
            </a:r>
            <a:r>
              <a:rPr lang="fr-FR" baseline="0" dirty="0" smtClean="0"/>
              <a:t>’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Concepts, </a:t>
            </a:r>
            <a:r>
              <a:rPr lang="fr-FR" baseline="0" dirty="0" err="1" smtClean="0"/>
              <a:t>appear</a:t>
            </a:r>
            <a:r>
              <a:rPr lang="fr-FR" baseline="0" dirty="0" smtClean="0"/>
              <a:t> in NIFSTD : </a:t>
            </a:r>
            <a:r>
              <a:rPr lang="fr-FR" baseline="0" dirty="0" err="1" smtClean="0"/>
              <a:t>reuse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skos</a:t>
            </a:r>
            <a:r>
              <a:rPr lang="fr-FR" baseline="0" dirty="0" smtClean="0"/>
              <a:t>:’concept’</a:t>
            </a:r>
          </a:p>
          <a:p>
            <a:pPr marL="171450" indent="-171450">
              <a:buFontTx/>
              <a:buChar char="-"/>
            </a:pPr>
            <a:endParaRPr lang="fr-FR" baseline="0" dirty="0" smtClean="0"/>
          </a:p>
          <a:p>
            <a:endParaRPr lang="fr-FR" baseline="0" dirty="0" smtClean="0"/>
          </a:p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304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431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8B05B-783C-8946-833F-801881DEAEC5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431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4156F-EBD4-44D3-AAA5-323A19C5760D}" type="datetimeFigureOut">
              <a:rPr lang="en-US" smtClean="0"/>
              <a:pPr/>
              <a:t>03/10/13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CrEDIBLE</a:t>
            </a:r>
            <a:r>
              <a:rPr lang="en-US" dirty="0" smtClean="0"/>
              <a:t> Workshop, 3</a:t>
            </a:r>
            <a:r>
              <a:rPr lang="en-US" baseline="30000" dirty="0" smtClean="0"/>
              <a:t>rd</a:t>
            </a:r>
            <a:r>
              <a:rPr lang="en-US" dirty="0" smtClean="0"/>
              <a:t> October 2013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B4C4-EA66-4082-9511-20EDB9164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4" Type="http://schemas.openxmlformats.org/officeDocument/2006/relationships/image" Target="../media/image6.tiff"/><Relationship Id="rId5" Type="http://schemas.openxmlformats.org/officeDocument/2006/relationships/image" Target="../media/image7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tiff"/><Relationship Id="rId3" Type="http://schemas.openxmlformats.org/officeDocument/2006/relationships/image" Target="../media/image9.tif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tif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4" Type="http://schemas.openxmlformats.org/officeDocument/2006/relationships/image" Target="../media/image11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4" Type="http://schemas.openxmlformats.org/officeDocument/2006/relationships/image" Target="../media/image11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Observation data semantics: </a:t>
            </a:r>
            <a:br>
              <a:rPr lang="en-US" dirty="0" smtClean="0"/>
            </a:br>
            <a:r>
              <a:rPr lang="en-US" dirty="0" smtClean="0"/>
              <a:t>an ontological approach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Bernard </a:t>
            </a:r>
            <a:r>
              <a:rPr lang="en-US" dirty="0" err="1" smtClean="0"/>
              <a:t>Gibaud</a:t>
            </a:r>
            <a:r>
              <a:rPr lang="en-US" dirty="0" smtClean="0"/>
              <a:t>, Gilles Kassel</a:t>
            </a:r>
          </a:p>
          <a:p>
            <a:endParaRPr lang="en-US" dirty="0" smtClean="0"/>
          </a:p>
          <a:p>
            <a:r>
              <a:rPr lang="en-US" sz="2800" dirty="0" err="1" smtClean="0"/>
              <a:t>CrEDIBLE</a:t>
            </a:r>
            <a:r>
              <a:rPr lang="en-US" sz="2800" dirty="0" smtClean="0"/>
              <a:t> workshop, 2-4 October 2013, Sophia-</a:t>
            </a:r>
            <a:r>
              <a:rPr lang="en-US" sz="2800" dirty="0" err="1" smtClean="0"/>
              <a:t>Antipolis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Observation </a:t>
            </a:r>
            <a:r>
              <a:rPr lang="fr-FR" sz="4000" b="1" dirty="0" err="1" smtClean="0"/>
              <a:t>process</a:t>
            </a:r>
            <a:endParaRPr lang="fr-FR" sz="40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115616" y="3068960"/>
            <a:ext cx="1442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Object, event</a:t>
            </a:r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3995936" y="3492296"/>
            <a:ext cx="144016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Observation</a:t>
            </a:r>
          </a:p>
          <a:p>
            <a:pPr algn="ctr"/>
            <a:r>
              <a:rPr lang="en-US" b="1" dirty="0" smtClean="0"/>
              <a:t>process</a:t>
            </a:r>
            <a:endParaRPr lang="en-US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7092280" y="3429000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Representation</a:t>
            </a:r>
          </a:p>
          <a:p>
            <a:pPr algn="ctr"/>
            <a:r>
              <a:rPr lang="en-US" dirty="0" smtClean="0"/>
              <a:t>of the observed entity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707904" y="537321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Public records, information</a:t>
            </a:r>
            <a:endParaRPr lang="en-US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V="1">
            <a:off x="4499992" y="4212376"/>
            <a:ext cx="0" cy="115648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2866014" y="3090446"/>
            <a:ext cx="1318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object</a:t>
            </a:r>
            <a:endParaRPr lang="en-US" sz="1600" i="1" dirty="0"/>
          </a:p>
        </p:txBody>
      </p:sp>
      <p:cxnSp>
        <p:nvCxnSpPr>
          <p:cNvPr id="25" name="Connecteur droit avec flèche 24"/>
          <p:cNvCxnSpPr/>
          <p:nvPr/>
        </p:nvCxnSpPr>
        <p:spPr>
          <a:xfrm flipV="1">
            <a:off x="5652120" y="3852336"/>
            <a:ext cx="1290589" cy="43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2627784" y="3356992"/>
            <a:ext cx="1224136" cy="2880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V="1">
            <a:off x="4499992" y="2268160"/>
            <a:ext cx="0" cy="11564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3563888" y="155679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Physical devices,</a:t>
            </a:r>
          </a:p>
          <a:p>
            <a:pPr algn="ctr"/>
            <a:r>
              <a:rPr lang="en-US" dirty="0" smtClean="0"/>
              <a:t>protocols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80112" y="3933056"/>
            <a:ext cx="13247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result</a:t>
            </a:r>
            <a:endParaRPr lang="en-US" sz="1600" i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4499992" y="4581128"/>
            <a:ext cx="12405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data</a:t>
            </a:r>
            <a:endParaRPr lang="en-US" sz="1600" i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4499992" y="2636912"/>
            <a:ext cx="176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instrument</a:t>
            </a:r>
            <a:endParaRPr lang="en-US" sz="1600" i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1115616" y="4293096"/>
            <a:ext cx="1501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Human being,</a:t>
            </a:r>
          </a:p>
          <a:p>
            <a:pPr algn="ctr"/>
            <a:r>
              <a:rPr lang="en-US" dirty="0" smtClean="0"/>
              <a:t>collective</a:t>
            </a:r>
            <a:endParaRPr lang="en-US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V="1">
            <a:off x="2627784" y="4149080"/>
            <a:ext cx="1296144" cy="36004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881435" y="4365104"/>
            <a:ext cx="12878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agent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188565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observed entity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An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800" dirty="0" smtClean="0"/>
              <a:t> or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Event</a:t>
            </a:r>
            <a:r>
              <a:rPr lang="en-US" sz="2800" dirty="0" smtClean="0"/>
              <a:t> according to an aspect (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Quality</a:t>
            </a:r>
            <a:r>
              <a:rPr lang="en-US" sz="2800" dirty="0" smtClean="0"/>
              <a:t>)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e.g., </a:t>
            </a:r>
            <a:r>
              <a:rPr lang="en-US" sz="2400" i="1" dirty="0" smtClean="0"/>
              <a:t>Mary’s temperature</a:t>
            </a:r>
            <a:r>
              <a:rPr lang="en-US" sz="2400" dirty="0" smtClean="0"/>
              <a:t>, </a:t>
            </a:r>
            <a:r>
              <a:rPr lang="en-US" sz="2400" i="1" dirty="0" smtClean="0"/>
              <a:t>the intensity</a:t>
            </a:r>
            <a:r>
              <a:rPr lang="en-US" sz="2400" dirty="0" smtClean="0"/>
              <a:t> or </a:t>
            </a:r>
            <a:r>
              <a:rPr lang="en-US" sz="2400" i="1" dirty="0" smtClean="0"/>
              <a:t>the duration of Mary’s last headache</a:t>
            </a:r>
          </a:p>
          <a:p>
            <a:r>
              <a:rPr lang="en-US" sz="2800" dirty="0" smtClean="0"/>
              <a:t>It may be a non-physical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Object</a:t>
            </a:r>
          </a:p>
          <a:p>
            <a:pPr lvl="1">
              <a:spcAft>
                <a:spcPts val="1200"/>
              </a:spcAft>
            </a:pPr>
            <a:r>
              <a:rPr lang="en-US" sz="2400" dirty="0" smtClean="0"/>
              <a:t>e.g., </a:t>
            </a:r>
            <a:r>
              <a:rPr lang="en-US" sz="2400" i="1" dirty="0" smtClean="0"/>
              <a:t>the precision of the procedure followed to measure Mary’s temperature</a:t>
            </a:r>
            <a:r>
              <a:rPr lang="en-US" sz="2400" dirty="0" smtClean="0"/>
              <a:t>, </a:t>
            </a:r>
            <a:r>
              <a:rPr lang="en-US" sz="2400" i="1" dirty="0" smtClean="0"/>
              <a:t>the number of times Mary’s temperature was higher than 40 °C this week</a:t>
            </a:r>
          </a:p>
          <a:p>
            <a:r>
              <a:rPr lang="en-US" sz="2800" dirty="0" smtClean="0"/>
              <a:t>Where do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Objects</a:t>
            </a:r>
            <a:r>
              <a:rPr lang="en-US" sz="2800" dirty="0" smtClean="0"/>
              <a:t> (especially, physical) and their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Qualities</a:t>
            </a:r>
            <a:r>
              <a:rPr lang="en-US" sz="2800" dirty="0" smtClean="0"/>
              <a:t> come from ?</a:t>
            </a:r>
          </a:p>
          <a:p>
            <a:pPr lvl="1"/>
            <a:r>
              <a:rPr lang="en-US" sz="2400" dirty="0" smtClean="0"/>
              <a:t>They are </a:t>
            </a:r>
            <a:r>
              <a:rPr lang="en-US" sz="2400" i="1" dirty="0" smtClean="0"/>
              <a:t>constructed</a:t>
            </a:r>
            <a:r>
              <a:rPr lang="en-US" sz="2400" dirty="0" smtClean="0"/>
              <a:t> (mind-dependent) entities which entertain modeling relations with reality</a:t>
            </a:r>
            <a:r>
              <a:rPr lang="en-US" sz="2400" baseline="30000" dirty="0" smtClean="0"/>
              <a:t>7,8,9</a:t>
            </a:r>
            <a:endParaRPr lang="en-US" baseline="30000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2123728" y="6309320"/>
            <a:ext cx="5263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7</a:t>
            </a:r>
            <a:r>
              <a:rPr lang="en-US" dirty="0" smtClean="0"/>
              <a:t> Kuhn, 2009; </a:t>
            </a:r>
            <a:r>
              <a:rPr lang="en-US" baseline="30000" dirty="0" smtClean="0"/>
              <a:t>8  </a:t>
            </a:r>
            <a:r>
              <a:rPr lang="en-US" dirty="0" err="1" smtClean="0"/>
              <a:t>Masolo</a:t>
            </a:r>
            <a:r>
              <a:rPr lang="en-US" dirty="0" smtClean="0"/>
              <a:t>, 2010b;</a:t>
            </a:r>
            <a:r>
              <a:rPr lang="en-US" baseline="30000" dirty="0" smtClean="0"/>
              <a:t>  9 </a:t>
            </a:r>
            <a:r>
              <a:rPr lang="en-US" dirty="0" err="1" smtClean="0"/>
              <a:t>Bottazzi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2012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 err="1" smtClean="0"/>
              <a:t>Example</a:t>
            </a:r>
            <a:r>
              <a:rPr lang="fr-FR" sz="4000" b="1" dirty="0" smtClean="0"/>
              <a:t> 1: Imaging </a:t>
            </a:r>
            <a:r>
              <a:rPr lang="fr-FR" sz="4000" b="1" dirty="0" err="1" smtClean="0"/>
              <a:t>biomarker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volume of </a:t>
            </a:r>
            <a:r>
              <a:rPr lang="fr-FR" sz="4000" b="1" dirty="0" err="1" smtClean="0"/>
              <a:t>hippocampus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3294276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Volume of hippocampus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851920" y="3750131"/>
            <a:ext cx="144016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Volume calculatio</a:t>
            </a:r>
            <a:r>
              <a:rPr lang="en-US" b="1" dirty="0"/>
              <a:t>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804248" y="3933056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3.5 </a:t>
            </a:r>
            <a:r>
              <a:rPr lang="en-US" sz="1600" dirty="0"/>
              <a:t>c</a:t>
            </a:r>
            <a:r>
              <a:rPr lang="en-US" sz="1600" dirty="0" smtClean="0"/>
              <a:t>m</a:t>
            </a:r>
            <a:r>
              <a:rPr lang="en-US" sz="1600" baseline="30000" dirty="0" smtClean="0"/>
              <a:t>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635896" y="5733256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heory and conventions underlying calculation of volume</a:t>
            </a:r>
            <a:endParaRPr lang="en-US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V="1">
            <a:off x="4499992" y="4470211"/>
            <a:ext cx="0" cy="115648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V="1">
            <a:off x="5652120" y="4110171"/>
            <a:ext cx="1290589" cy="43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V="1">
            <a:off x="4499992" y="2525995"/>
            <a:ext cx="0" cy="11564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3635896" y="1988840"/>
            <a:ext cx="24482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Volume </a:t>
            </a:r>
            <a:r>
              <a:rPr lang="en-US" sz="1600" dirty="0" smtClean="0"/>
              <a:t>calculation </a:t>
            </a:r>
          </a:p>
          <a:p>
            <a:pPr algn="ctr"/>
            <a:r>
              <a:rPr lang="en-US" sz="1600" dirty="0" smtClean="0"/>
              <a:t>software</a:t>
            </a:r>
            <a:endParaRPr lang="en-US" sz="1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580112" y="4190891"/>
            <a:ext cx="13247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result</a:t>
            </a:r>
            <a:endParaRPr lang="en-US" sz="1600" i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3419872" y="4869160"/>
            <a:ext cx="12405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data</a:t>
            </a:r>
            <a:endParaRPr lang="en-US" sz="1600" i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3059832" y="2852936"/>
            <a:ext cx="176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instrument</a:t>
            </a:r>
            <a:endParaRPr lang="en-US" sz="1600" i="1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3131840" y="4509120"/>
            <a:ext cx="1008112" cy="115212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23528" y="638132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ROI of T1-weighted-MR-dataset</a:t>
            </a:r>
            <a:endParaRPr lang="en-US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 flipV="1">
            <a:off x="3059832" y="2564904"/>
            <a:ext cx="1080120" cy="10844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2267744" y="1628800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Image processing workstation</a:t>
            </a:r>
            <a:endParaRPr lang="en-US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554593" y="3450486"/>
            <a:ext cx="13672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h</a:t>
            </a:r>
            <a:r>
              <a:rPr lang="en-US" sz="1600" i="1" dirty="0" smtClean="0"/>
              <a:t>as for object</a:t>
            </a:r>
            <a:endParaRPr lang="en-US" sz="1600" i="1" dirty="0"/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2340650" y="3717032"/>
            <a:ext cx="1224136" cy="2880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991431" y="450912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Researcher</a:t>
            </a:r>
            <a:endParaRPr lang="en-US" dirty="0"/>
          </a:p>
        </p:txBody>
      </p:sp>
      <p:cxnSp>
        <p:nvCxnSpPr>
          <p:cNvPr id="27" name="Connecteur droit avec flèche 26"/>
          <p:cNvCxnSpPr/>
          <p:nvPr/>
        </p:nvCxnSpPr>
        <p:spPr>
          <a:xfrm flipV="1">
            <a:off x="2340650" y="4293096"/>
            <a:ext cx="1224136" cy="43204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2568970" y="4509120"/>
            <a:ext cx="1338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agent</a:t>
            </a:r>
            <a:endParaRPr lang="en-US" sz="1600" i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916832"/>
            <a:ext cx="1734840" cy="136705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5293318"/>
            <a:ext cx="2041567" cy="1132634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7092280" y="6596390"/>
            <a:ext cx="20313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aseline="30000" dirty="0" smtClean="0"/>
              <a:t>10 </a:t>
            </a:r>
            <a:r>
              <a:rPr lang="en-US" sz="1100" dirty="0" smtClean="0"/>
              <a:t>Sanchez-Benavides </a:t>
            </a:r>
            <a:r>
              <a:rPr lang="en-US" sz="1100" i="1" dirty="0" smtClean="0"/>
              <a:t>et al. </a:t>
            </a:r>
            <a:r>
              <a:rPr lang="en-US" sz="1100" dirty="0" smtClean="0"/>
              <a:t>2010</a:t>
            </a:r>
            <a:endParaRPr lang="fr-FR" sz="11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1556792"/>
            <a:ext cx="215265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4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 err="1" smtClean="0"/>
              <a:t>Example</a:t>
            </a:r>
            <a:r>
              <a:rPr lang="fr-FR" sz="4000" b="1" dirty="0" smtClean="0"/>
              <a:t> 2: Imaging </a:t>
            </a:r>
            <a:r>
              <a:rPr lang="fr-FR" sz="4000" b="1" dirty="0" err="1" smtClean="0"/>
              <a:t>biomarker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err="1" smtClean="0"/>
              <a:t>hippocampal</a:t>
            </a:r>
            <a:r>
              <a:rPr lang="fr-FR" sz="4000" b="1" dirty="0" smtClean="0"/>
              <a:t> </a:t>
            </a:r>
            <a:r>
              <a:rPr lang="fr-FR" sz="4000" b="1" dirty="0" err="1" smtClean="0"/>
              <a:t>atrophy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335699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Hippocampal</a:t>
            </a:r>
            <a:r>
              <a:rPr lang="en-US" dirty="0" smtClean="0"/>
              <a:t> atrophy rate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779912" y="3750131"/>
            <a:ext cx="16561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Atrophy rates calculation</a:t>
            </a:r>
            <a:endParaRPr lang="en-US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3995936" y="5622339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Theory and conventions underlying calculation of </a:t>
            </a:r>
            <a:r>
              <a:rPr lang="en-US" sz="1600" dirty="0" smtClean="0"/>
              <a:t>rates of atrophy (rate of atrophy, acceleration/deceleration)</a:t>
            </a:r>
            <a:endParaRPr lang="en-US" sz="1600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V="1">
            <a:off x="4499992" y="4470211"/>
            <a:ext cx="0" cy="115648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V="1">
            <a:off x="5652120" y="4149080"/>
            <a:ext cx="1290589" cy="4356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V="1">
            <a:off x="4499992" y="2525995"/>
            <a:ext cx="0" cy="11564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3923928" y="1628800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Atrophy rates calculation</a:t>
            </a:r>
          </a:p>
          <a:p>
            <a:pPr algn="ctr"/>
            <a:r>
              <a:rPr lang="en-US" sz="1600" dirty="0" smtClean="0"/>
              <a:t>software</a:t>
            </a:r>
            <a:endParaRPr lang="en-US" sz="1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580112" y="4190891"/>
            <a:ext cx="13247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result</a:t>
            </a:r>
            <a:endParaRPr lang="en-US" sz="1600" i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3347864" y="4869160"/>
            <a:ext cx="12405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data</a:t>
            </a:r>
            <a:endParaRPr lang="en-US" sz="1600" i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2771800" y="2852936"/>
            <a:ext cx="1766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instrument</a:t>
            </a:r>
            <a:endParaRPr lang="en-US" sz="1600" i="1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3131840" y="4509120"/>
            <a:ext cx="1008112" cy="115212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51520" y="566124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ROI of T1-weighted-MR-dataset at 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 flipV="1">
            <a:off x="3059832" y="2564904"/>
            <a:ext cx="1080120" cy="10844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2267744" y="1628800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Image processing workstation</a:t>
            </a:r>
            <a:endParaRPr lang="en-US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251520" y="602128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ROI of T1-weighted-MR-dataset at 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51520" y="64440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ROI of T1-weighted-MR-dataset at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3920" y="616439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3" name="ZoneTexte 32"/>
          <p:cNvSpPr txBox="1"/>
          <p:nvPr/>
        </p:nvSpPr>
        <p:spPr>
          <a:xfrm>
            <a:off x="7236296" y="328498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at  t</a:t>
            </a:r>
            <a:r>
              <a:rPr lang="en-US" sz="1600" i="1" baseline="-25000" dirty="0"/>
              <a:t>1</a:t>
            </a:r>
            <a:endParaRPr lang="en-US" sz="1600" i="1" baseline="-25000" dirty="0" smtClean="0"/>
          </a:p>
        </p:txBody>
      </p:sp>
      <p:sp>
        <p:nvSpPr>
          <p:cNvPr id="34" name="ZoneTexte 33"/>
          <p:cNvSpPr txBox="1"/>
          <p:nvPr/>
        </p:nvSpPr>
        <p:spPr>
          <a:xfrm>
            <a:off x="7956376" y="3212976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…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164288" y="436510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at </a:t>
            </a:r>
            <a:r>
              <a:rPr lang="en-US" sz="1600" i="1" dirty="0" err="1" smtClean="0"/>
              <a:t>t</a:t>
            </a:r>
            <a:r>
              <a:rPr lang="en-US" sz="1600" i="1" baseline="-25000" dirty="0" err="1" smtClean="0"/>
              <a:t>n</a:t>
            </a:r>
            <a:endParaRPr lang="en-US" sz="1600" i="1" baseline="-25000" dirty="0" smtClean="0"/>
          </a:p>
        </p:txBody>
      </p:sp>
      <p:sp>
        <p:nvSpPr>
          <p:cNvPr id="38" name="ZoneTexte 37"/>
          <p:cNvSpPr txBox="1"/>
          <p:nvPr/>
        </p:nvSpPr>
        <p:spPr>
          <a:xfrm>
            <a:off x="8028384" y="458112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…</a:t>
            </a:r>
            <a:endParaRPr lang="en-US" sz="1600" dirty="0"/>
          </a:p>
        </p:txBody>
      </p:sp>
      <p:cxnSp>
        <p:nvCxnSpPr>
          <p:cNvPr id="41" name="Connecteur droit avec flèche 40"/>
          <p:cNvCxnSpPr/>
          <p:nvPr/>
        </p:nvCxnSpPr>
        <p:spPr>
          <a:xfrm flipV="1">
            <a:off x="6948264" y="3501008"/>
            <a:ext cx="108012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flipV="1">
            <a:off x="6948264" y="3861048"/>
            <a:ext cx="115212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7956376" y="3645024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…</a:t>
            </a: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6948264" y="4149080"/>
            <a:ext cx="1152128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7380312" y="3933056"/>
            <a:ext cx="580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at t</a:t>
            </a:r>
            <a:r>
              <a:rPr lang="en-US" sz="1600" i="1" baseline="-25000" dirty="0"/>
              <a:t>2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2339752" y="3429000"/>
            <a:ext cx="1318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/>
              <a:t>has for object</a:t>
            </a:r>
            <a:endParaRPr lang="en-US" sz="1600" i="1" dirty="0"/>
          </a:p>
        </p:txBody>
      </p:sp>
      <p:cxnSp>
        <p:nvCxnSpPr>
          <p:cNvPr id="39" name="Connecteur droit avec flèche 38"/>
          <p:cNvCxnSpPr/>
          <p:nvPr/>
        </p:nvCxnSpPr>
        <p:spPr>
          <a:xfrm>
            <a:off x="2123728" y="3645024"/>
            <a:ext cx="1441058" cy="36004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991431" y="450912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Researcher</a:t>
            </a:r>
            <a:endParaRPr lang="en-US" dirty="0"/>
          </a:p>
        </p:txBody>
      </p:sp>
      <p:cxnSp>
        <p:nvCxnSpPr>
          <p:cNvPr id="42" name="Connecteur droit avec flèche 41"/>
          <p:cNvCxnSpPr/>
          <p:nvPr/>
        </p:nvCxnSpPr>
        <p:spPr>
          <a:xfrm flipV="1">
            <a:off x="2267744" y="4149080"/>
            <a:ext cx="1297042" cy="43204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2568970" y="4365104"/>
            <a:ext cx="1338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/>
              <a:t>h</a:t>
            </a:r>
            <a:r>
              <a:rPr lang="en-US" sz="1600" i="1" dirty="0" smtClean="0"/>
              <a:t>as for agent</a:t>
            </a:r>
            <a:endParaRPr lang="en-US" sz="1600" i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6444208" y="58772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AR</a:t>
            </a:r>
            <a:r>
              <a:rPr lang="en-US" baseline="-25000" dirty="0" err="1" smtClean="0"/>
              <a:t>t</a:t>
            </a:r>
            <a:r>
              <a:rPr lang="en-US" baseline="-51000" dirty="0" err="1" smtClean="0"/>
              <a:t>i</a:t>
            </a:r>
            <a:r>
              <a:rPr lang="en-US" dirty="0" smtClean="0"/>
              <a:t>=</a:t>
            </a:r>
            <a:endParaRPr lang="en-US" baseline="-51000" dirty="0"/>
          </a:p>
        </p:txBody>
      </p:sp>
      <p:sp>
        <p:nvSpPr>
          <p:cNvPr id="47" name="ZoneTexte 46"/>
          <p:cNvSpPr txBox="1"/>
          <p:nvPr/>
        </p:nvSpPr>
        <p:spPr>
          <a:xfrm>
            <a:off x="7164288" y="566124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Vol</a:t>
            </a:r>
            <a:r>
              <a:rPr lang="en-US" baseline="-25000" dirty="0" err="1" smtClean="0"/>
              <a:t>t</a:t>
            </a:r>
            <a:r>
              <a:rPr lang="en-US" baseline="-51000" dirty="0" err="1" smtClean="0"/>
              <a:t>i</a:t>
            </a:r>
            <a:r>
              <a:rPr lang="en-US" dirty="0" smtClean="0"/>
              <a:t>- Vol</a:t>
            </a:r>
            <a:r>
              <a:rPr lang="en-US" baseline="-25000" dirty="0" smtClean="0"/>
              <a:t>t</a:t>
            </a:r>
            <a:r>
              <a:rPr lang="en-US" baseline="-51000" dirty="0" smtClean="0"/>
              <a:t>i-1</a:t>
            </a:r>
            <a:r>
              <a:rPr lang="en-US" dirty="0" smtClean="0"/>
              <a:t> </a:t>
            </a:r>
            <a:endParaRPr lang="en-US" baseline="-51000" dirty="0"/>
          </a:p>
        </p:txBody>
      </p:sp>
      <p:cxnSp>
        <p:nvCxnSpPr>
          <p:cNvPr id="50" name="Connecteur droit avec flèche 49"/>
          <p:cNvCxnSpPr/>
          <p:nvPr/>
        </p:nvCxnSpPr>
        <p:spPr>
          <a:xfrm flipV="1">
            <a:off x="7020272" y="6093296"/>
            <a:ext cx="1290589" cy="4356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380312" y="60932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- t</a:t>
            </a:r>
            <a:r>
              <a:rPr lang="en-US" baseline="-25000" dirty="0" smtClean="0"/>
              <a:t>i-1</a:t>
            </a:r>
            <a:r>
              <a:rPr lang="en-US" dirty="0" smtClean="0"/>
              <a:t> </a:t>
            </a:r>
            <a:endParaRPr lang="en-US" baseline="-51000" dirty="0"/>
          </a:p>
        </p:txBody>
      </p:sp>
      <p:sp>
        <p:nvSpPr>
          <p:cNvPr id="52" name="ZoneTexte 51"/>
          <p:cNvSpPr txBox="1"/>
          <p:nvPr/>
        </p:nvSpPr>
        <p:spPr>
          <a:xfrm>
            <a:off x="7092280" y="6596390"/>
            <a:ext cx="14462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aseline="30000" dirty="0" smtClean="0"/>
              <a:t>11  </a:t>
            </a:r>
            <a:r>
              <a:rPr lang="en-US" sz="1100" dirty="0" err="1" smtClean="0"/>
              <a:t>Sabuncu</a:t>
            </a:r>
            <a:r>
              <a:rPr lang="en-US" sz="1100" dirty="0" smtClean="0"/>
              <a:t> </a:t>
            </a:r>
            <a:r>
              <a:rPr lang="en-US" sz="1100" i="1" dirty="0" smtClean="0"/>
              <a:t>et al.</a:t>
            </a:r>
            <a:r>
              <a:rPr lang="en-US" sz="1100" dirty="0" smtClean="0"/>
              <a:t> 2011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597948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5013176"/>
            <a:ext cx="6624736" cy="86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Result of an observation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 result may be of a </a:t>
            </a:r>
            <a:r>
              <a:rPr lang="en-US" i="1" dirty="0" smtClean="0"/>
              <a:t>conceptual</a:t>
            </a:r>
            <a:r>
              <a:rPr lang="en-US" dirty="0" smtClean="0"/>
              <a:t> or </a:t>
            </a:r>
            <a:r>
              <a:rPr lang="en-US" i="1" dirty="0" smtClean="0"/>
              <a:t>linguistic</a:t>
            </a:r>
            <a:r>
              <a:rPr lang="en-US" dirty="0" smtClean="0"/>
              <a:t> nature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However, the main question is: what kind of </a:t>
            </a:r>
            <a:r>
              <a:rPr lang="en-US" i="1" dirty="0" smtClean="0"/>
              <a:t>conceptual information</a:t>
            </a:r>
            <a:r>
              <a:rPr lang="en-US" dirty="0" smtClean="0"/>
              <a:t> plays this role?</a:t>
            </a:r>
          </a:p>
          <a:p>
            <a:r>
              <a:rPr lang="en-US" dirty="0" smtClean="0"/>
              <a:t>It may be a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dirty="0" smtClean="0"/>
              <a:t> in a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quality-</a:t>
            </a:r>
            <a:r>
              <a:rPr lang="en-US" dirty="0" smtClean="0"/>
              <a:t>)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Space </a:t>
            </a:r>
            <a:r>
              <a:rPr lang="en-US" dirty="0" smtClean="0">
                <a:cs typeface="Courier New" pitchFamily="49" charset="0"/>
              </a:rPr>
              <a:t>(cf. </a:t>
            </a:r>
            <a:r>
              <a:rPr lang="en-US" dirty="0" smtClean="0"/>
              <a:t>DOLCE-CORE)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Aft>
                <a:spcPts val="1200"/>
              </a:spcAft>
            </a:pPr>
            <a:r>
              <a:rPr lang="en-US" dirty="0" err="1" smtClean="0"/>
              <a:t>Bottazzi</a:t>
            </a:r>
            <a:r>
              <a:rPr lang="en-US" dirty="0" smtClean="0"/>
              <a:t> </a:t>
            </a:r>
            <a:r>
              <a:rPr lang="en-US" i="1" dirty="0" smtClean="0"/>
              <a:t>et al. </a:t>
            </a:r>
            <a:r>
              <a:rPr lang="en-US" dirty="0" smtClean="0"/>
              <a:t>(2012): “</a:t>
            </a:r>
            <a:r>
              <a:rPr lang="en-US" i="1" dirty="0" smtClean="0"/>
              <a:t>On the basis of the measures, objects are placed in a (structured) space of possible states that allows their classification and comparison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It may also be a </a:t>
            </a:r>
            <a:r>
              <a:rPr lang="en-US" i="1" dirty="0" smtClean="0"/>
              <a:t>value</a:t>
            </a:r>
            <a:r>
              <a:rPr lang="en-US" dirty="0" smtClean="0"/>
              <a:t> (cf. EngMath</a:t>
            </a:r>
            <a:r>
              <a:rPr lang="en-US" baseline="30000" dirty="0" smtClean="0"/>
              <a:t>12</a:t>
            </a:r>
            <a:r>
              <a:rPr lang="en-US" dirty="0" smtClean="0"/>
              <a:t>, FOOM</a:t>
            </a:r>
            <a:r>
              <a:rPr lang="en-US" baseline="30000" dirty="0" smtClean="0"/>
              <a:t>13</a:t>
            </a:r>
            <a:r>
              <a:rPr lang="en-US" dirty="0" smtClean="0"/>
              <a:t>, OM</a:t>
            </a:r>
            <a:r>
              <a:rPr lang="en-US" baseline="30000" dirty="0" smtClean="0"/>
              <a:t>14</a:t>
            </a:r>
            <a:r>
              <a:rPr lang="en-US" dirty="0" smtClean="0"/>
              <a:t>, QTD</a:t>
            </a:r>
            <a:r>
              <a:rPr lang="en-US" baseline="30000" dirty="0" smtClean="0"/>
              <a:t>15</a:t>
            </a:r>
            <a:r>
              <a:rPr lang="en-US" dirty="0" smtClean="0"/>
              <a:t>, UO</a:t>
            </a:r>
            <a:r>
              <a:rPr lang="en-US" baseline="30000" dirty="0" smtClean="0"/>
              <a:t>16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(SI): “</a:t>
            </a:r>
            <a:r>
              <a:rPr lang="en-US" i="1" dirty="0" smtClean="0"/>
              <a:t>number and reference together expressing magnitude of a quantity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DataTop</a:t>
            </a:r>
            <a:r>
              <a:rPr lang="en-US" dirty="0" smtClean="0"/>
              <a:t> position: both candidates meet specific needs </a:t>
            </a:r>
          </a:p>
          <a:p>
            <a:pPr>
              <a:buNone/>
            </a:pPr>
            <a:r>
              <a:rPr lang="en-US" dirty="0" smtClean="0"/>
              <a:t>                                         and may play this result role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06360" y="6237312"/>
            <a:ext cx="6731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baseline="30000" dirty="0" smtClean="0"/>
              <a:t>12</a:t>
            </a:r>
            <a:r>
              <a:rPr lang="en-US" dirty="0" smtClean="0"/>
              <a:t> Gruber and Olsen, 1994;</a:t>
            </a:r>
            <a:r>
              <a:rPr lang="en-US" baseline="30000" dirty="0" smtClean="0"/>
              <a:t>     13 </a:t>
            </a:r>
            <a:r>
              <a:rPr lang="en-US" dirty="0" smtClean="0"/>
              <a:t>Kuhn, 2009; </a:t>
            </a:r>
            <a:r>
              <a:rPr lang="en-US" baseline="30000" dirty="0" smtClean="0"/>
              <a:t>14</a:t>
            </a:r>
            <a:r>
              <a:rPr lang="en-US" dirty="0" smtClean="0"/>
              <a:t> </a:t>
            </a:r>
            <a:r>
              <a:rPr lang="en-US" dirty="0" err="1" smtClean="0"/>
              <a:t>Rijgersberg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2011; </a:t>
            </a:r>
          </a:p>
          <a:p>
            <a:pPr marL="342900" indent="-342900"/>
            <a:r>
              <a:rPr lang="en-US" baseline="30000" dirty="0" smtClean="0"/>
              <a:t>15</a:t>
            </a:r>
            <a:r>
              <a:rPr lang="en-US" dirty="0" smtClean="0"/>
              <a:t> Hodgson and Keller, 2011;  </a:t>
            </a:r>
            <a:r>
              <a:rPr lang="en-US" baseline="30000" dirty="0" smtClean="0"/>
              <a:t>16</a:t>
            </a:r>
            <a:r>
              <a:rPr lang="en-US" dirty="0" smtClean="0"/>
              <a:t> </a:t>
            </a:r>
            <a:r>
              <a:rPr lang="en-US" dirty="0" err="1" smtClean="0"/>
              <a:t>Gkoutos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2012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Observation data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Data (e.g., in data bases) are material inscriptions of expressions in a communication language  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Woodward (2011): “</a:t>
            </a:r>
            <a:r>
              <a:rPr lang="en-US" sz="2000" i="1" dirty="0" smtClean="0"/>
              <a:t>Data are public records produced by measurement and experiment that serve as evidence for the existence or features of phenomena</a:t>
            </a:r>
            <a:r>
              <a:rPr lang="en-US" sz="2000" dirty="0" smtClean="0"/>
              <a:t>”</a:t>
            </a:r>
          </a:p>
          <a:p>
            <a:r>
              <a:rPr lang="en-US" sz="2400" dirty="0" smtClean="0"/>
              <a:t>Data convey </a:t>
            </a:r>
            <a:r>
              <a:rPr lang="en-US" sz="2400" i="1" dirty="0" smtClean="0"/>
              <a:t>information</a:t>
            </a:r>
            <a:r>
              <a:rPr lang="en-US" sz="2400" dirty="0" smtClean="0"/>
              <a:t> for agents</a:t>
            </a:r>
          </a:p>
          <a:p>
            <a:pPr>
              <a:buNone/>
            </a:pPr>
            <a:r>
              <a:rPr lang="en-US" sz="1800" dirty="0" smtClean="0"/>
              <a:t>                                                                             </a:t>
            </a:r>
          </a:p>
          <a:p>
            <a:pPr>
              <a:buNone/>
            </a:pPr>
            <a:endParaRPr lang="en-US" dirty="0" smtClean="0"/>
          </a:p>
          <a:p>
            <a:endParaRPr lang="en-US" sz="2400" dirty="0" smtClean="0"/>
          </a:p>
          <a:p>
            <a:r>
              <a:rPr lang="en-US" sz="2400" dirty="0" smtClean="0"/>
              <a:t>Data have a double semantics</a:t>
            </a:r>
          </a:p>
          <a:p>
            <a:pPr lvl="1"/>
            <a:r>
              <a:rPr lang="en-US" sz="2000" i="1" dirty="0" smtClean="0"/>
              <a:t>Literal</a:t>
            </a:r>
            <a:r>
              <a:rPr lang="en-US" sz="2000" dirty="0" smtClean="0"/>
              <a:t> semantics (content) (e.g., </a:t>
            </a:r>
            <a:r>
              <a:rPr lang="en-US" sz="2000" i="1" dirty="0" smtClean="0"/>
              <a:t>Mary’s temperature is 37.5 °C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i="1" dirty="0" smtClean="0"/>
              <a:t>Pragmatics</a:t>
            </a:r>
            <a:r>
              <a:rPr lang="en-US" sz="2000" dirty="0" smtClean="0"/>
              <a:t> semantics (context) (e.g., </a:t>
            </a:r>
            <a:r>
              <a:rPr lang="en-US" sz="2000" i="1" dirty="0" smtClean="0"/>
              <a:t>Data#23 refers to Mary, is located on such data base, has been acquired by such procedure, …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17</a:t>
            </a:r>
            <a:endParaRPr lang="en-US" sz="2000" baseline="30000" dirty="0"/>
          </a:p>
        </p:txBody>
      </p:sp>
      <p:grpSp>
        <p:nvGrpSpPr>
          <p:cNvPr id="7" name="Groupe 6"/>
          <p:cNvGrpSpPr/>
          <p:nvPr/>
        </p:nvGrpSpPr>
        <p:grpSpPr>
          <a:xfrm>
            <a:off x="5076056" y="3573016"/>
            <a:ext cx="2520280" cy="1368152"/>
            <a:chOff x="4788024" y="3573016"/>
            <a:chExt cx="2520280" cy="1368152"/>
          </a:xfrm>
        </p:grpSpPr>
        <p:sp>
          <p:nvSpPr>
            <p:cNvPr id="4" name="ZoneTexte 3"/>
            <p:cNvSpPr txBox="1"/>
            <p:nvPr/>
          </p:nvSpPr>
          <p:spPr>
            <a:xfrm>
              <a:off x="5148064" y="3717032"/>
              <a:ext cx="195996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Quale</a:t>
              </a:r>
              <a:endParaRPr lang="en-US" dirty="0" smtClean="0"/>
            </a:p>
            <a:p>
              <a:r>
                <a:rPr lang="en-US" dirty="0" smtClean="0"/>
                <a:t>        Value</a:t>
              </a:r>
            </a:p>
            <a:p>
              <a:r>
                <a:rPr lang="en-US" dirty="0" smtClean="0"/>
                <a:t>Factual description</a:t>
              </a:r>
              <a:endParaRPr lang="en-US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4788024" y="3573016"/>
              <a:ext cx="2520280" cy="1368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1619672" y="4005064"/>
            <a:ext cx="864096" cy="432048"/>
            <a:chOff x="1619672" y="3861048"/>
            <a:chExt cx="864096" cy="432048"/>
          </a:xfrm>
        </p:grpSpPr>
        <p:sp>
          <p:nvSpPr>
            <p:cNvPr id="5" name="Ellipse 4"/>
            <p:cNvSpPr/>
            <p:nvPr/>
          </p:nvSpPr>
          <p:spPr>
            <a:xfrm>
              <a:off x="1619672" y="3861048"/>
              <a:ext cx="864096" cy="43204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1763688" y="3861048"/>
              <a:ext cx="620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pic>
        <p:nvPicPr>
          <p:cNvPr id="1026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61048"/>
            <a:ext cx="1228725" cy="723900"/>
          </a:xfrm>
          <a:prstGeom prst="rect">
            <a:avLst/>
          </a:prstGeom>
          <a:noFill/>
        </p:spPr>
      </p:pic>
      <p:sp>
        <p:nvSpPr>
          <p:cNvPr id="11" name="Flèche courbée vers le haut 10"/>
          <p:cNvSpPr/>
          <p:nvPr/>
        </p:nvSpPr>
        <p:spPr>
          <a:xfrm>
            <a:off x="2483768" y="4293096"/>
            <a:ext cx="648072" cy="14401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lèche courbée vers le bas 11"/>
          <p:cNvSpPr/>
          <p:nvPr/>
        </p:nvSpPr>
        <p:spPr>
          <a:xfrm flipH="1">
            <a:off x="2483768" y="4005064"/>
            <a:ext cx="648072" cy="216024"/>
          </a:xfrm>
          <a:prstGeom prst="curvedDownArrow">
            <a:avLst/>
          </a:prstGeom>
          <a:ln>
            <a:head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lèche courbée vers le haut 12"/>
          <p:cNvSpPr/>
          <p:nvPr/>
        </p:nvSpPr>
        <p:spPr>
          <a:xfrm>
            <a:off x="4355976" y="4437112"/>
            <a:ext cx="936104" cy="50405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lèche courbée vers le bas 14"/>
          <p:cNvSpPr/>
          <p:nvPr/>
        </p:nvSpPr>
        <p:spPr>
          <a:xfrm flipH="1">
            <a:off x="4211960" y="3717032"/>
            <a:ext cx="1008112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635896" y="6237312"/>
            <a:ext cx="1513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17</a:t>
            </a:r>
            <a:r>
              <a:rPr lang="en-US" dirty="0" smtClean="0"/>
              <a:t> </a:t>
            </a:r>
            <a:r>
              <a:rPr lang="en-US" dirty="0" err="1" smtClean="0"/>
              <a:t>Sheth</a:t>
            </a:r>
            <a:r>
              <a:rPr lang="en-US" dirty="0" smtClean="0"/>
              <a:t>, 1996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Core </a:t>
            </a:r>
            <a:r>
              <a:rPr lang="en-US" sz="3600" b="1" dirty="0" err="1" smtClean="0"/>
              <a:t>ontologies</a:t>
            </a:r>
            <a:r>
              <a:rPr lang="en-US" sz="3600" b="1" dirty="0" smtClean="0"/>
              <a:t> that need to be added</a:t>
            </a:r>
            <a:br>
              <a:rPr lang="en-US" sz="3600" b="1" dirty="0" smtClean="0"/>
            </a:br>
            <a:r>
              <a:rPr lang="en-US" sz="3600" b="1" dirty="0" smtClean="0"/>
              <a:t>to DOLCE-CORE to set up </a:t>
            </a:r>
            <a:r>
              <a:rPr lang="en-US" sz="3600" b="1" dirty="0" err="1" smtClean="0"/>
              <a:t>DataTop</a:t>
            </a:r>
            <a:endParaRPr lang="en-US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Action</a:t>
            </a:r>
          </a:p>
          <a:p>
            <a:pPr lvl="1">
              <a:buNone/>
            </a:pPr>
            <a:r>
              <a:rPr lang="en-US" dirty="0" smtClean="0"/>
              <a:t>Observation</a:t>
            </a:r>
          </a:p>
          <a:p>
            <a:pPr lvl="1">
              <a:buNone/>
            </a:pPr>
            <a:r>
              <a:rPr lang="en-US" dirty="0" smtClean="0"/>
              <a:t> Measurement</a:t>
            </a:r>
          </a:p>
          <a:p>
            <a:pPr lvl="1">
              <a:buNone/>
            </a:pPr>
            <a:r>
              <a:rPr lang="en-US" dirty="0" smtClean="0"/>
              <a:t> Counting</a:t>
            </a:r>
          </a:p>
          <a:p>
            <a:pPr lvl="1">
              <a:buNone/>
            </a:pPr>
            <a:endParaRPr lang="en-US" sz="1700" dirty="0" smtClean="0"/>
          </a:p>
          <a:p>
            <a:r>
              <a:rPr lang="en-US" dirty="0" smtClean="0"/>
              <a:t>Collection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Value</a:t>
            </a:r>
          </a:p>
          <a:p>
            <a:r>
              <a:rPr lang="en-US" dirty="0" smtClean="0"/>
              <a:t>Unit of measure</a:t>
            </a:r>
          </a:p>
          <a:p>
            <a:pPr>
              <a:buNone/>
            </a:pPr>
            <a:endParaRPr lang="en-US" sz="1700" dirty="0" smtClean="0"/>
          </a:p>
          <a:p>
            <a:r>
              <a:rPr lang="en-US" dirty="0" smtClean="0"/>
              <a:t>Artifact</a:t>
            </a:r>
          </a:p>
          <a:p>
            <a:pPr lvl="1">
              <a:buNone/>
            </a:pPr>
            <a:r>
              <a:rPr lang="en-US" dirty="0" smtClean="0"/>
              <a:t>Instrument of measure</a:t>
            </a:r>
          </a:p>
          <a:p>
            <a:pPr lvl="1">
              <a:buNone/>
            </a:pPr>
            <a:r>
              <a:rPr lang="en-US" dirty="0" smtClean="0"/>
              <a:t>    Sensor</a:t>
            </a:r>
          </a:p>
          <a:p>
            <a:pPr lvl="1">
              <a:buNone/>
            </a:pPr>
            <a:endParaRPr lang="en-US" sz="1700" dirty="0" smtClean="0"/>
          </a:p>
          <a:p>
            <a:r>
              <a:rPr lang="en-US" dirty="0" smtClean="0"/>
              <a:t>Physical support</a:t>
            </a:r>
          </a:p>
          <a:p>
            <a:pPr lvl="1"/>
            <a:r>
              <a:rPr lang="en-US" dirty="0" smtClean="0"/>
              <a:t>Information medium</a:t>
            </a:r>
          </a:p>
          <a:p>
            <a:r>
              <a:rPr lang="en-US" dirty="0" smtClean="0"/>
              <a:t>Inscription</a:t>
            </a:r>
          </a:p>
          <a:p>
            <a:r>
              <a:rPr lang="en-US" dirty="0" smtClean="0"/>
              <a:t>Expression</a:t>
            </a:r>
          </a:p>
          <a:p>
            <a:pPr lvl="1"/>
            <a:r>
              <a:rPr lang="en-US" dirty="0" smtClean="0"/>
              <a:t>Linguistic expression</a:t>
            </a:r>
          </a:p>
          <a:p>
            <a:r>
              <a:rPr lang="en-US" dirty="0" smtClean="0"/>
              <a:t>Concept</a:t>
            </a:r>
          </a:p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Proposition</a:t>
            </a:r>
          </a:p>
          <a:p>
            <a:pPr lvl="1"/>
            <a:r>
              <a:rPr lang="en-US" dirty="0" smtClean="0"/>
              <a:t>Prescriptive description</a:t>
            </a:r>
            <a:endParaRPr lang="en-US" dirty="0"/>
          </a:p>
        </p:txBody>
      </p:sp>
      <p:sp>
        <p:nvSpPr>
          <p:cNvPr id="4" name="Accolade fermante 3"/>
          <p:cNvSpPr/>
          <p:nvPr/>
        </p:nvSpPr>
        <p:spPr>
          <a:xfrm>
            <a:off x="3059832" y="4293096"/>
            <a:ext cx="360040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3563888" y="5085184"/>
            <a:ext cx="35339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Sources: I&amp;DA (Fortier and Kassel, 2004)</a:t>
            </a:r>
            <a:endParaRPr lang="en-US" sz="1600" dirty="0"/>
          </a:p>
        </p:txBody>
      </p:sp>
      <p:sp>
        <p:nvSpPr>
          <p:cNvPr id="6" name="Accolade fermante 5"/>
          <p:cNvSpPr/>
          <p:nvPr/>
        </p:nvSpPr>
        <p:spPr>
          <a:xfrm>
            <a:off x="3059832" y="1628800"/>
            <a:ext cx="216024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3491880" y="1916832"/>
            <a:ext cx="45057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Source: A Formal Ontology of action (</a:t>
            </a:r>
            <a:r>
              <a:rPr lang="en-US" sz="1600" dirty="0" err="1" smtClean="0"/>
              <a:t>Trypuz</a:t>
            </a:r>
            <a:r>
              <a:rPr lang="en-US" sz="1600" dirty="0" smtClean="0"/>
              <a:t>, 2008)</a:t>
            </a:r>
            <a:endParaRPr lang="en-US" sz="1600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1979712" y="270892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491880" y="2492896"/>
            <a:ext cx="24931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 err="1" smtClean="0"/>
              <a:t>Bottazzi</a:t>
            </a:r>
            <a:r>
              <a:rPr lang="en-US" sz="1600" dirty="0" smtClean="0"/>
              <a:t> </a:t>
            </a:r>
            <a:r>
              <a:rPr lang="en-US" sz="1600" i="1" dirty="0" smtClean="0"/>
              <a:t>et al.</a:t>
            </a:r>
            <a:r>
              <a:rPr lang="en-US" sz="1600" dirty="0" smtClean="0"/>
              <a:t>,</a:t>
            </a:r>
            <a:r>
              <a:rPr lang="en-US" sz="1600" i="1" dirty="0" smtClean="0"/>
              <a:t> </a:t>
            </a:r>
            <a:r>
              <a:rPr lang="en-US" sz="1600" dirty="0" smtClean="0"/>
              <a:t>2006</a:t>
            </a:r>
            <a:endParaRPr lang="en-US" sz="1600" dirty="0"/>
          </a:p>
        </p:txBody>
      </p:sp>
      <p:sp>
        <p:nvSpPr>
          <p:cNvPr id="13" name="Accolade fermante 12"/>
          <p:cNvSpPr/>
          <p:nvPr/>
        </p:nvSpPr>
        <p:spPr>
          <a:xfrm>
            <a:off x="3059832" y="3573016"/>
            <a:ext cx="288032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ZoneTexte 13"/>
          <p:cNvSpPr txBox="1"/>
          <p:nvPr/>
        </p:nvSpPr>
        <p:spPr>
          <a:xfrm>
            <a:off x="3491880" y="3717032"/>
            <a:ext cx="4600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Source: A Formal Ontology of </a:t>
            </a:r>
            <a:r>
              <a:rPr lang="en-US" sz="1600" dirty="0" err="1" smtClean="0"/>
              <a:t>artefacts</a:t>
            </a:r>
            <a:r>
              <a:rPr lang="en-US" sz="1600" dirty="0" smtClean="0"/>
              <a:t> (Kassel, 2010)</a:t>
            </a:r>
            <a:endParaRPr lang="en-US" sz="1600" dirty="0"/>
          </a:p>
        </p:txBody>
      </p:sp>
      <p:sp>
        <p:nvSpPr>
          <p:cNvPr id="15" name="Accolade fermante 14"/>
          <p:cNvSpPr/>
          <p:nvPr/>
        </p:nvSpPr>
        <p:spPr>
          <a:xfrm>
            <a:off x="3059832" y="2996952"/>
            <a:ext cx="216024" cy="5040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ZoneTexte 15"/>
          <p:cNvSpPr txBox="1"/>
          <p:nvPr/>
        </p:nvSpPr>
        <p:spPr>
          <a:xfrm>
            <a:off x="3491880" y="2852936"/>
            <a:ext cx="5009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Sources: </a:t>
            </a:r>
            <a:r>
              <a:rPr lang="en-US" sz="1600" dirty="0" err="1" smtClean="0"/>
              <a:t>EngMath</a:t>
            </a:r>
            <a:r>
              <a:rPr lang="en-US" sz="1600" dirty="0" smtClean="0"/>
              <a:t> (Gruber and  Olsen, 1994), OM </a:t>
            </a:r>
          </a:p>
          <a:p>
            <a:r>
              <a:rPr lang="en-US" sz="1600" dirty="0" smtClean="0"/>
              <a:t>(</a:t>
            </a:r>
            <a:r>
              <a:rPr lang="en-US" sz="1600" dirty="0" err="1" smtClean="0"/>
              <a:t>Rijgersberg</a:t>
            </a:r>
            <a:r>
              <a:rPr lang="en-US" sz="1600" dirty="0" smtClean="0"/>
              <a:t> </a:t>
            </a:r>
            <a:r>
              <a:rPr lang="en-US" sz="1600" i="1" dirty="0" smtClean="0"/>
              <a:t>et al.</a:t>
            </a:r>
            <a:r>
              <a:rPr lang="en-US" sz="1600" dirty="0" smtClean="0"/>
              <a:t>,</a:t>
            </a:r>
            <a:r>
              <a:rPr lang="en-US" sz="1600" i="1" dirty="0" smtClean="0"/>
              <a:t> </a:t>
            </a:r>
            <a:r>
              <a:rPr lang="en-US" sz="1600" dirty="0" smtClean="0"/>
              <a:t>2011), QTD (Hodgson and Keller, 2011),</a:t>
            </a:r>
          </a:p>
          <a:p>
            <a:r>
              <a:rPr lang="en-US" sz="1600" dirty="0" smtClean="0"/>
              <a:t>UO (</a:t>
            </a:r>
            <a:r>
              <a:rPr lang="en-US" sz="1600" dirty="0" err="1" smtClean="0"/>
              <a:t>Gkoutos</a:t>
            </a:r>
            <a:r>
              <a:rPr lang="en-US" sz="1600" dirty="0" smtClean="0"/>
              <a:t> </a:t>
            </a:r>
            <a:r>
              <a:rPr lang="en-US" sz="1600" i="1" dirty="0" smtClean="0"/>
              <a:t>et al.</a:t>
            </a:r>
            <a:r>
              <a:rPr lang="en-US" sz="1600" dirty="0" smtClean="0"/>
              <a:t>, 2012) + </a:t>
            </a:r>
            <a:r>
              <a:rPr lang="en-US" sz="1600" b="1" dirty="0" smtClean="0"/>
              <a:t>SI (JCGM, 2008)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Values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notion of </a:t>
            </a:r>
            <a:r>
              <a:rPr lang="en-US" i="1" dirty="0" smtClean="0"/>
              <a:t>value</a:t>
            </a:r>
            <a:r>
              <a:rPr lang="en-US" dirty="0" smtClean="0"/>
              <a:t> according to </a:t>
            </a:r>
            <a:r>
              <a:rPr lang="en-US" b="1" dirty="0" smtClean="0"/>
              <a:t>SI</a:t>
            </a:r>
            <a:r>
              <a:rPr lang="en-US" dirty="0" smtClean="0"/>
              <a:t> (JCGM, 2008):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value</a:t>
            </a:r>
            <a:r>
              <a:rPr lang="en-US" dirty="0" smtClean="0"/>
              <a:t> is a representation of an aspect of an entity which can be linguistically expressed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 </a:t>
            </a:r>
            <a:r>
              <a:rPr lang="en-US" i="1" dirty="0" smtClean="0"/>
              <a:t>quantitative value</a:t>
            </a:r>
            <a:r>
              <a:rPr lang="en-US" dirty="0" smtClean="0"/>
              <a:t> (e.g., </a:t>
            </a:r>
            <a:r>
              <a:rPr lang="en-US" i="1" dirty="0" smtClean="0"/>
              <a:t>55 </a:t>
            </a:r>
            <a:r>
              <a:rPr lang="en-US" i="1" dirty="0" err="1" smtClean="0"/>
              <a:t>gr</a:t>
            </a:r>
            <a:r>
              <a:rPr lang="en-US" dirty="0" smtClean="0"/>
              <a:t>, </a:t>
            </a:r>
            <a:r>
              <a:rPr lang="en-US" i="1" dirty="0" smtClean="0"/>
              <a:t>32 cm</a:t>
            </a:r>
            <a:r>
              <a:rPr lang="en-US" dirty="0" smtClean="0"/>
              <a:t>) represents a </a:t>
            </a:r>
            <a:r>
              <a:rPr lang="en-US" i="1" dirty="0" smtClean="0"/>
              <a:t>quantity</a:t>
            </a:r>
            <a:r>
              <a:rPr lang="en-US" dirty="0" smtClean="0"/>
              <a:t> whereas a </a:t>
            </a:r>
            <a:r>
              <a:rPr lang="en-US" i="1" dirty="0" smtClean="0"/>
              <a:t>qualitative value</a:t>
            </a:r>
            <a:r>
              <a:rPr lang="en-US" dirty="0" smtClean="0"/>
              <a:t> (e.g., </a:t>
            </a:r>
            <a:r>
              <a:rPr lang="en-US" i="1" dirty="0" smtClean="0"/>
              <a:t>small</a:t>
            </a:r>
            <a:r>
              <a:rPr lang="en-US" dirty="0" smtClean="0"/>
              <a:t>, </a:t>
            </a:r>
            <a:r>
              <a:rPr lang="en-US" i="1" dirty="0" smtClean="0"/>
              <a:t>blue</a:t>
            </a:r>
            <a:r>
              <a:rPr lang="en-US" dirty="0" smtClean="0"/>
              <a:t>) represents a </a:t>
            </a:r>
            <a:r>
              <a:rPr lang="en-US" i="1" dirty="0" smtClean="0"/>
              <a:t>nominal property</a:t>
            </a:r>
            <a:r>
              <a:rPr lang="en-US" dirty="0" smtClean="0"/>
              <a:t>   </a:t>
            </a:r>
          </a:p>
          <a:p>
            <a:r>
              <a:rPr lang="en-US" dirty="0" smtClean="0"/>
              <a:t>Contrary to DOLCE’s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Regions</a:t>
            </a:r>
            <a:r>
              <a:rPr lang="en-US" dirty="0" smtClean="0"/>
              <a:t>, a </a:t>
            </a:r>
            <a:r>
              <a:rPr lang="en-US" i="1" dirty="0" smtClean="0"/>
              <a:t>value</a:t>
            </a:r>
            <a:r>
              <a:rPr lang="en-US" dirty="0" smtClean="0"/>
              <a:t> abstracts from a kind of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Quality</a:t>
            </a:r>
            <a:r>
              <a:rPr lang="en-US" dirty="0" smtClean="0"/>
              <a:t>: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Qualia</a:t>
            </a:r>
            <a:r>
              <a:rPr lang="en-US" dirty="0" smtClean="0"/>
              <a:t>: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32 cm height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32 cm width</a:t>
            </a:r>
            <a:r>
              <a:rPr lang="en-US" dirty="0" smtClean="0"/>
              <a:t> correspond to the same </a:t>
            </a:r>
            <a:r>
              <a:rPr lang="en-US" i="1" dirty="0" smtClean="0"/>
              <a:t>value</a:t>
            </a:r>
            <a:r>
              <a:rPr lang="en-US" dirty="0" smtClean="0"/>
              <a:t>: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32 cm</a:t>
            </a:r>
            <a:r>
              <a:rPr lang="en-US" dirty="0" smtClean="0"/>
              <a:t> 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</a:t>
            </a:r>
            <a:r>
              <a:rPr lang="en-US" i="1" dirty="0" smtClean="0"/>
              <a:t>quantitative value</a:t>
            </a:r>
            <a:r>
              <a:rPr lang="en-US" dirty="0" smtClean="0"/>
              <a:t> is a </a:t>
            </a:r>
            <a:r>
              <a:rPr lang="en-US" i="1" dirty="0" smtClean="0"/>
              <a:t>magnitude</a:t>
            </a:r>
            <a:r>
              <a:rPr lang="en-US" dirty="0" smtClean="0"/>
              <a:t> (a number) with an associated </a:t>
            </a:r>
            <a:r>
              <a:rPr lang="en-US" i="1" dirty="0" smtClean="0"/>
              <a:t>measurement unit</a:t>
            </a:r>
            <a:r>
              <a:rPr lang="en-US" dirty="0" smtClean="0"/>
              <a:t> (a specified and well defined quantity of the same kind)</a:t>
            </a:r>
          </a:p>
          <a:p>
            <a:r>
              <a:rPr lang="en-US" i="1" dirty="0" smtClean="0"/>
              <a:t>Quantitative values</a:t>
            </a:r>
            <a:r>
              <a:rPr lang="en-US" dirty="0" smtClean="0"/>
              <a:t> allow for calculation</a:t>
            </a:r>
          </a:p>
          <a:p>
            <a:pPr lvl="1"/>
            <a:r>
              <a:rPr lang="en-US" dirty="0" smtClean="0"/>
              <a:t>E.g., average value, corrected score, aggregated score, etc.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Mapping of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Qualities</a:t>
            </a:r>
            <a:r>
              <a:rPr lang="en-US" sz="2800" b="1" dirty="0" smtClean="0"/>
              <a:t> and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Regions </a:t>
            </a:r>
            <a:r>
              <a:rPr lang="en-US" sz="2800" b="1" dirty="0" smtClean="0">
                <a:cs typeface="Courier New" pitchFamily="49" charset="0"/>
              </a:rPr>
              <a:t>to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Values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71600" y="1628800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Quality</a:t>
            </a:r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3347864" y="1628800"/>
            <a:ext cx="826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Region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6660232" y="1628800"/>
            <a:ext cx="716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Value</a:t>
            </a:r>
            <a:endParaRPr lang="en-US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547664" y="2204864"/>
            <a:ext cx="802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Height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251520" y="220486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Color</a:t>
            </a:r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2411760" y="2204864"/>
            <a:ext cx="1335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Color region</a:t>
            </a:r>
            <a:endParaRPr lang="en-US" dirty="0"/>
          </a:p>
        </p:txBody>
      </p:sp>
      <p:sp>
        <p:nvSpPr>
          <p:cNvPr id="10" name="ZoneTexte 9"/>
          <p:cNvSpPr txBox="1"/>
          <p:nvPr/>
        </p:nvSpPr>
        <p:spPr>
          <a:xfrm>
            <a:off x="3851920" y="2204864"/>
            <a:ext cx="13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Height </a:t>
            </a:r>
            <a:r>
              <a:rPr lang="en-US" dirty="0" err="1" smtClean="0"/>
              <a:t>quale</a:t>
            </a:r>
            <a:endParaRPr lang="en-US" dirty="0"/>
          </a:p>
        </p:txBody>
      </p:sp>
      <p:sp>
        <p:nvSpPr>
          <p:cNvPr id="11" name="ZoneTexte 10"/>
          <p:cNvSpPr txBox="1"/>
          <p:nvPr/>
        </p:nvSpPr>
        <p:spPr>
          <a:xfrm>
            <a:off x="5364088" y="2204864"/>
            <a:ext cx="1240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Qualitative</a:t>
            </a:r>
          </a:p>
          <a:p>
            <a:r>
              <a:rPr lang="en-US" b="1" dirty="0" smtClean="0"/>
              <a:t>    value</a:t>
            </a:r>
            <a:endParaRPr lang="en-US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6660232" y="2204864"/>
            <a:ext cx="195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Quantitative value</a:t>
            </a:r>
          </a:p>
        </p:txBody>
      </p:sp>
      <p:cxnSp>
        <p:nvCxnSpPr>
          <p:cNvPr id="18" name="Connecteur droit 17"/>
          <p:cNvCxnSpPr>
            <a:stCxn id="6" idx="2"/>
            <a:endCxn id="11" idx="0"/>
          </p:cNvCxnSpPr>
          <p:nvPr/>
        </p:nvCxnSpPr>
        <p:spPr>
          <a:xfrm flipH="1">
            <a:off x="5984579" y="1998132"/>
            <a:ext cx="1034117" cy="2067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>
            <a:stCxn id="6" idx="2"/>
            <a:endCxn id="12" idx="0"/>
          </p:cNvCxnSpPr>
          <p:nvPr/>
        </p:nvCxnSpPr>
        <p:spPr>
          <a:xfrm>
            <a:off x="7018696" y="1998132"/>
            <a:ext cx="618342" cy="2067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4" idx="2"/>
            <a:endCxn id="8" idx="0"/>
          </p:cNvCxnSpPr>
          <p:nvPr/>
        </p:nvCxnSpPr>
        <p:spPr>
          <a:xfrm flipH="1">
            <a:off x="593922" y="1998132"/>
            <a:ext cx="807444" cy="20673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4" idx="2"/>
            <a:endCxn id="7" idx="0"/>
          </p:cNvCxnSpPr>
          <p:nvPr/>
        </p:nvCxnSpPr>
        <p:spPr>
          <a:xfrm>
            <a:off x="1401366" y="1998132"/>
            <a:ext cx="547754" cy="20673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5" idx="2"/>
            <a:endCxn id="9" idx="0"/>
          </p:cNvCxnSpPr>
          <p:nvPr/>
        </p:nvCxnSpPr>
        <p:spPr>
          <a:xfrm flipH="1">
            <a:off x="3079668" y="1998132"/>
            <a:ext cx="681515" cy="20673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5" idx="2"/>
            <a:endCxn id="10" idx="0"/>
          </p:cNvCxnSpPr>
          <p:nvPr/>
        </p:nvCxnSpPr>
        <p:spPr>
          <a:xfrm>
            <a:off x="3761183" y="1998132"/>
            <a:ext cx="779933" cy="20673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691680" y="3429000"/>
            <a:ext cx="1269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Eiffel tower’s</a:t>
            </a:r>
          </a:p>
          <a:p>
            <a:r>
              <a:rPr lang="en-US" sz="1600" dirty="0" smtClean="0"/>
              <a:t>     height</a:t>
            </a:r>
            <a:endParaRPr lang="en-US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3851920" y="3501008"/>
            <a:ext cx="1347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324 </a:t>
            </a:r>
            <a:r>
              <a:rPr lang="en-US" sz="1600" dirty="0" err="1" smtClean="0"/>
              <a:t>mt</a:t>
            </a:r>
            <a:r>
              <a:rPr lang="en-US" sz="1600" dirty="0" smtClean="0"/>
              <a:t> height</a:t>
            </a:r>
            <a:endParaRPr lang="en-US" sz="16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043608" y="4005064"/>
            <a:ext cx="1184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Pisa tower’s</a:t>
            </a:r>
          </a:p>
          <a:p>
            <a:r>
              <a:rPr lang="en-US" sz="1600" dirty="0" smtClean="0"/>
              <a:t>     height</a:t>
            </a:r>
            <a:endParaRPr lang="en-US" sz="1600" dirty="0"/>
          </a:p>
        </p:txBody>
      </p:sp>
      <p:sp>
        <p:nvSpPr>
          <p:cNvPr id="36" name="ZoneTexte 35"/>
          <p:cNvSpPr txBox="1"/>
          <p:nvPr/>
        </p:nvSpPr>
        <p:spPr>
          <a:xfrm>
            <a:off x="-180528" y="4725144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600" dirty="0" smtClean="0"/>
              <a:t>Mary’s color</a:t>
            </a:r>
          </a:p>
          <a:p>
            <a:pPr lvl="1"/>
            <a:r>
              <a:rPr lang="en-US" sz="1600" dirty="0" smtClean="0"/>
              <a:t>      eyes</a:t>
            </a:r>
            <a:endParaRPr lang="en-US" sz="1600" dirty="0"/>
          </a:p>
        </p:txBody>
      </p:sp>
      <p:sp>
        <p:nvSpPr>
          <p:cNvPr id="37" name="ZoneTexte 36"/>
          <p:cNvSpPr txBox="1"/>
          <p:nvPr/>
        </p:nvSpPr>
        <p:spPr>
          <a:xfrm>
            <a:off x="6012160" y="3501008"/>
            <a:ext cx="7742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324 </a:t>
            </a:r>
            <a:r>
              <a:rPr lang="en-US" sz="1600" dirty="0" err="1" smtClean="0"/>
              <a:t>mt</a:t>
            </a:r>
            <a:endParaRPr lang="en-US" sz="1600" dirty="0"/>
          </a:p>
        </p:txBody>
      </p:sp>
      <p:sp>
        <p:nvSpPr>
          <p:cNvPr id="38" name="ZoneTexte 37"/>
          <p:cNvSpPr txBox="1"/>
          <p:nvPr/>
        </p:nvSpPr>
        <p:spPr>
          <a:xfrm>
            <a:off x="2555776" y="4797152"/>
            <a:ext cx="10213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Blue color</a:t>
            </a:r>
            <a:endParaRPr lang="en-US" sz="1600" dirty="0"/>
          </a:p>
        </p:txBody>
      </p:sp>
      <p:sp>
        <p:nvSpPr>
          <p:cNvPr id="39" name="ZoneTexte 38"/>
          <p:cNvSpPr txBox="1"/>
          <p:nvPr/>
        </p:nvSpPr>
        <p:spPr>
          <a:xfrm>
            <a:off x="6732240" y="4149080"/>
            <a:ext cx="6700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56 </a:t>
            </a:r>
            <a:r>
              <a:rPr lang="en-US" sz="1600" dirty="0" err="1" smtClean="0"/>
              <a:t>mt</a:t>
            </a:r>
            <a:endParaRPr lang="en-US" sz="1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8460432" y="3356992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324</a:t>
            </a:r>
            <a:endParaRPr lang="en-US" sz="1600" dirty="0"/>
          </a:p>
        </p:txBody>
      </p:sp>
      <p:sp>
        <p:nvSpPr>
          <p:cNvPr id="41" name="ZoneTexte 40"/>
          <p:cNvSpPr txBox="1"/>
          <p:nvPr/>
        </p:nvSpPr>
        <p:spPr>
          <a:xfrm>
            <a:off x="8172400" y="443711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56</a:t>
            </a:r>
            <a:endParaRPr lang="en-US" sz="1600" dirty="0"/>
          </a:p>
        </p:txBody>
      </p:sp>
      <p:sp>
        <p:nvSpPr>
          <p:cNvPr id="42" name="ZoneTexte 41"/>
          <p:cNvSpPr txBox="1"/>
          <p:nvPr/>
        </p:nvSpPr>
        <p:spPr>
          <a:xfrm>
            <a:off x="7884368" y="3861048"/>
            <a:ext cx="4151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mt</a:t>
            </a:r>
            <a:endParaRPr lang="en-US" sz="1600" dirty="0"/>
          </a:p>
        </p:txBody>
      </p:sp>
      <p:cxnSp>
        <p:nvCxnSpPr>
          <p:cNvPr id="44" name="Connecteur droit avec flèche 43"/>
          <p:cNvCxnSpPr/>
          <p:nvPr/>
        </p:nvCxnSpPr>
        <p:spPr>
          <a:xfrm>
            <a:off x="2915816" y="3645024"/>
            <a:ext cx="8640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5220072" y="3645024"/>
            <a:ext cx="7200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37" idx="3"/>
            <a:endCxn id="40" idx="1"/>
          </p:cNvCxnSpPr>
          <p:nvPr/>
        </p:nvCxnSpPr>
        <p:spPr>
          <a:xfrm flipV="1">
            <a:off x="6786411" y="3526269"/>
            <a:ext cx="1674021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>
            <a:stCxn id="37" idx="3"/>
            <a:endCxn id="42" idx="1"/>
          </p:cNvCxnSpPr>
          <p:nvPr/>
        </p:nvCxnSpPr>
        <p:spPr>
          <a:xfrm>
            <a:off x="6786411" y="3670285"/>
            <a:ext cx="1097957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39" idx="3"/>
            <a:endCxn id="42" idx="1"/>
          </p:cNvCxnSpPr>
          <p:nvPr/>
        </p:nvCxnSpPr>
        <p:spPr>
          <a:xfrm flipV="1">
            <a:off x="7402295" y="4030325"/>
            <a:ext cx="482073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39" idx="3"/>
          </p:cNvCxnSpPr>
          <p:nvPr/>
        </p:nvCxnSpPr>
        <p:spPr>
          <a:xfrm>
            <a:off x="7402295" y="4318357"/>
            <a:ext cx="842113" cy="2627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ZoneTexte 56"/>
          <p:cNvSpPr txBox="1"/>
          <p:nvPr/>
        </p:nvSpPr>
        <p:spPr>
          <a:xfrm>
            <a:off x="5148064" y="4797152"/>
            <a:ext cx="548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blue</a:t>
            </a:r>
            <a:endParaRPr lang="en-US" sz="1600" dirty="0"/>
          </a:p>
        </p:txBody>
      </p:sp>
      <p:cxnSp>
        <p:nvCxnSpPr>
          <p:cNvPr id="59" name="Connecteur droit avec flèche 58"/>
          <p:cNvCxnSpPr>
            <a:stCxn id="38" idx="0"/>
            <a:endCxn id="9" idx="2"/>
          </p:cNvCxnSpPr>
          <p:nvPr/>
        </p:nvCxnSpPr>
        <p:spPr>
          <a:xfrm flipV="1">
            <a:off x="3066429" y="2574196"/>
            <a:ext cx="13239" cy="22229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endCxn id="8" idx="2"/>
          </p:cNvCxnSpPr>
          <p:nvPr/>
        </p:nvCxnSpPr>
        <p:spPr>
          <a:xfrm flipH="1" flipV="1">
            <a:off x="593922" y="2574196"/>
            <a:ext cx="17638" cy="21509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stCxn id="33" idx="0"/>
            <a:endCxn id="7" idx="2"/>
          </p:cNvCxnSpPr>
          <p:nvPr/>
        </p:nvCxnSpPr>
        <p:spPr>
          <a:xfrm flipH="1" flipV="1">
            <a:off x="1949120" y="2574196"/>
            <a:ext cx="377157" cy="8548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35" idx="0"/>
            <a:endCxn id="7" idx="2"/>
          </p:cNvCxnSpPr>
          <p:nvPr/>
        </p:nvCxnSpPr>
        <p:spPr>
          <a:xfrm flipV="1">
            <a:off x="1636078" y="2574196"/>
            <a:ext cx="313042" cy="14308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endCxn id="39" idx="1"/>
          </p:cNvCxnSpPr>
          <p:nvPr/>
        </p:nvCxnSpPr>
        <p:spPr>
          <a:xfrm>
            <a:off x="2483768" y="4293096"/>
            <a:ext cx="4248472" cy="252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stCxn id="34" idx="0"/>
            <a:endCxn id="10" idx="2"/>
          </p:cNvCxnSpPr>
          <p:nvPr/>
        </p:nvCxnSpPr>
        <p:spPr>
          <a:xfrm flipV="1">
            <a:off x="4525823" y="2574196"/>
            <a:ext cx="15293" cy="926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/>
          <p:nvPr/>
        </p:nvCxnSpPr>
        <p:spPr>
          <a:xfrm flipV="1">
            <a:off x="1403648" y="5013176"/>
            <a:ext cx="1187624" cy="43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>
            <a:off x="3635896" y="5013176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>
            <a:stCxn id="37" idx="3"/>
            <a:endCxn id="65" idx="2"/>
          </p:cNvCxnSpPr>
          <p:nvPr/>
        </p:nvCxnSpPr>
        <p:spPr>
          <a:xfrm flipV="1">
            <a:off x="6786411" y="3078252"/>
            <a:ext cx="390435" cy="592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>
            <a:stCxn id="39" idx="0"/>
            <a:endCxn id="65" idx="2"/>
          </p:cNvCxnSpPr>
          <p:nvPr/>
        </p:nvCxnSpPr>
        <p:spPr>
          <a:xfrm flipV="1">
            <a:off x="7067268" y="3078252"/>
            <a:ext cx="109578" cy="10708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/>
          <p:cNvCxnSpPr>
            <a:stCxn id="57" idx="0"/>
          </p:cNvCxnSpPr>
          <p:nvPr/>
        </p:nvCxnSpPr>
        <p:spPr>
          <a:xfrm flipV="1">
            <a:off x="5422338" y="2780928"/>
            <a:ext cx="301790" cy="20162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179512" y="1412776"/>
            <a:ext cx="8784976" cy="39604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ZoneTexte 102"/>
          <p:cNvSpPr txBox="1"/>
          <p:nvPr/>
        </p:nvSpPr>
        <p:spPr>
          <a:xfrm>
            <a:off x="1043608" y="5589240"/>
            <a:ext cx="727872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0070C0"/>
                </a:solidFill>
              </a:rPr>
              <a:t>rValue</a:t>
            </a:r>
            <a:r>
              <a:rPr lang="en-US" sz="1600" dirty="0" smtClean="0">
                <a:solidFill>
                  <a:srgbClr val="0070C0"/>
                </a:solidFill>
              </a:rPr>
              <a:t>(</a:t>
            </a:r>
            <a:r>
              <a:rPr lang="en-US" sz="1600" dirty="0" err="1" smtClean="0">
                <a:solidFill>
                  <a:srgbClr val="0070C0"/>
                </a:solidFill>
              </a:rPr>
              <a:t>x,y</a:t>
            </a:r>
            <a:r>
              <a:rPr lang="en-US" sz="1600" dirty="0" smtClean="0">
                <a:solidFill>
                  <a:srgbClr val="0070C0"/>
                </a:solidFill>
              </a:rPr>
              <a:t>): </a:t>
            </a:r>
            <a:r>
              <a:rPr lang="en-US" sz="1600" i="1" dirty="0" smtClean="0">
                <a:solidFill>
                  <a:srgbClr val="0070C0"/>
                </a:solidFill>
              </a:rPr>
              <a:t>x</a:t>
            </a:r>
            <a:r>
              <a:rPr lang="en-US" sz="1600" dirty="0" smtClean="0">
                <a:solidFill>
                  <a:srgbClr val="0070C0"/>
                </a:solidFill>
              </a:rPr>
              <a:t> (a Region) corresponds to value </a:t>
            </a:r>
            <a:r>
              <a:rPr lang="en-US" sz="1600" i="1" dirty="0" smtClean="0">
                <a:solidFill>
                  <a:srgbClr val="0070C0"/>
                </a:solidFill>
              </a:rPr>
              <a:t>y</a:t>
            </a:r>
            <a:r>
              <a:rPr lang="en-US" sz="1600" dirty="0" smtClean="0">
                <a:solidFill>
                  <a:srgbClr val="0070C0"/>
                </a:solidFill>
              </a:rPr>
              <a:t> (a Value)</a:t>
            </a:r>
          </a:p>
          <a:p>
            <a:r>
              <a:rPr lang="en-US" sz="1600" dirty="0" err="1" smtClean="0">
                <a:solidFill>
                  <a:srgbClr val="00B050"/>
                </a:solidFill>
              </a:rPr>
              <a:t>qValue</a:t>
            </a:r>
            <a:r>
              <a:rPr lang="en-US" sz="1600" dirty="0" smtClean="0">
                <a:solidFill>
                  <a:srgbClr val="00B050"/>
                </a:solidFill>
              </a:rPr>
              <a:t>(</a:t>
            </a:r>
            <a:r>
              <a:rPr lang="en-US" sz="1600" dirty="0" err="1" smtClean="0">
                <a:solidFill>
                  <a:srgbClr val="00B050"/>
                </a:solidFill>
              </a:rPr>
              <a:t>x,y,t</a:t>
            </a:r>
            <a:r>
              <a:rPr lang="en-US" sz="1600" dirty="0" smtClean="0">
                <a:solidFill>
                  <a:srgbClr val="00B050"/>
                </a:solidFill>
              </a:rPr>
              <a:t>): </a:t>
            </a:r>
            <a:r>
              <a:rPr lang="en-US" sz="1600" i="1" dirty="0" smtClean="0">
                <a:solidFill>
                  <a:srgbClr val="00B050"/>
                </a:solidFill>
              </a:rPr>
              <a:t>x</a:t>
            </a:r>
            <a:r>
              <a:rPr lang="en-US" sz="1600" dirty="0" smtClean="0">
                <a:solidFill>
                  <a:srgbClr val="00B050"/>
                </a:solidFill>
              </a:rPr>
              <a:t> (a Quality) has for value </a:t>
            </a:r>
            <a:r>
              <a:rPr lang="en-US" sz="1600" i="1" dirty="0" smtClean="0">
                <a:solidFill>
                  <a:srgbClr val="00B050"/>
                </a:solidFill>
              </a:rPr>
              <a:t>y</a:t>
            </a:r>
            <a:r>
              <a:rPr lang="en-US" sz="1600" dirty="0" smtClean="0">
                <a:solidFill>
                  <a:srgbClr val="00B050"/>
                </a:solidFill>
              </a:rPr>
              <a:t> (a Value) at </a:t>
            </a:r>
            <a:r>
              <a:rPr lang="en-US" sz="1600" i="1" dirty="0" smtClean="0">
                <a:solidFill>
                  <a:srgbClr val="00B050"/>
                </a:solidFill>
              </a:rPr>
              <a:t>t</a:t>
            </a:r>
            <a:r>
              <a:rPr lang="en-US" sz="1600" dirty="0" smtClean="0">
                <a:solidFill>
                  <a:srgbClr val="00B050"/>
                </a:solidFill>
              </a:rPr>
              <a:t> (a Time)</a:t>
            </a:r>
          </a:p>
          <a:p>
            <a:r>
              <a:rPr lang="en-US" sz="1600" dirty="0" smtClean="0">
                <a:solidFill>
                  <a:srgbClr val="002060"/>
                </a:solidFill>
              </a:rPr>
              <a:t>magnitude(</a:t>
            </a:r>
            <a:r>
              <a:rPr lang="en-US" sz="1600" dirty="0" err="1" smtClean="0">
                <a:solidFill>
                  <a:srgbClr val="002060"/>
                </a:solidFill>
              </a:rPr>
              <a:t>x,y</a:t>
            </a:r>
            <a:r>
              <a:rPr lang="en-US" sz="1600" dirty="0" smtClean="0">
                <a:solidFill>
                  <a:srgbClr val="002060"/>
                </a:solidFill>
              </a:rPr>
              <a:t>): </a:t>
            </a:r>
            <a:r>
              <a:rPr lang="en-US" sz="1600" i="1" dirty="0" smtClean="0">
                <a:solidFill>
                  <a:srgbClr val="002060"/>
                </a:solidFill>
              </a:rPr>
              <a:t>x</a:t>
            </a:r>
            <a:r>
              <a:rPr lang="en-US" sz="1600" dirty="0" smtClean="0">
                <a:solidFill>
                  <a:srgbClr val="002060"/>
                </a:solidFill>
              </a:rPr>
              <a:t> (a Quantitative value) has for magnitude </a:t>
            </a:r>
            <a:r>
              <a:rPr lang="en-US" sz="1600" i="1" dirty="0" smtClean="0">
                <a:solidFill>
                  <a:srgbClr val="002060"/>
                </a:solidFill>
              </a:rPr>
              <a:t>y</a:t>
            </a:r>
            <a:r>
              <a:rPr lang="en-US" sz="1600" dirty="0" smtClean="0">
                <a:solidFill>
                  <a:srgbClr val="002060"/>
                </a:solidFill>
              </a:rPr>
              <a:t> (a Number)</a:t>
            </a:r>
          </a:p>
          <a:p>
            <a:r>
              <a:rPr lang="en-US" sz="1600" dirty="0" err="1" smtClean="0">
                <a:solidFill>
                  <a:srgbClr val="C00000"/>
                </a:solidFill>
              </a:rPr>
              <a:t>mUnit</a:t>
            </a:r>
            <a:r>
              <a:rPr lang="en-US" sz="1600" dirty="0" smtClean="0">
                <a:solidFill>
                  <a:srgbClr val="C00000"/>
                </a:solidFill>
              </a:rPr>
              <a:t>(</a:t>
            </a:r>
            <a:r>
              <a:rPr lang="en-US" sz="1600" dirty="0" err="1" smtClean="0">
                <a:solidFill>
                  <a:srgbClr val="C00000"/>
                </a:solidFill>
              </a:rPr>
              <a:t>x,y</a:t>
            </a:r>
            <a:r>
              <a:rPr lang="en-US" sz="1600" dirty="0" smtClean="0">
                <a:solidFill>
                  <a:srgbClr val="C00000"/>
                </a:solidFill>
              </a:rPr>
              <a:t>): </a:t>
            </a:r>
            <a:r>
              <a:rPr lang="en-US" sz="1600" i="1" dirty="0" smtClean="0">
                <a:solidFill>
                  <a:srgbClr val="C00000"/>
                </a:solidFill>
              </a:rPr>
              <a:t>x</a:t>
            </a:r>
            <a:r>
              <a:rPr lang="en-US" sz="1600" dirty="0" smtClean="0">
                <a:solidFill>
                  <a:srgbClr val="C00000"/>
                </a:solidFill>
              </a:rPr>
              <a:t> (a Quantitative value) has for measurement unit </a:t>
            </a:r>
            <a:r>
              <a:rPr lang="en-US" sz="1600" i="1" dirty="0" smtClean="0">
                <a:solidFill>
                  <a:srgbClr val="C00000"/>
                </a:solidFill>
              </a:rPr>
              <a:t>y</a:t>
            </a:r>
            <a:r>
              <a:rPr lang="en-US" sz="1600" dirty="0" smtClean="0">
                <a:solidFill>
                  <a:srgbClr val="C00000"/>
                </a:solidFill>
              </a:rPr>
              <a:t> (a Measurement unit)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611560" y="2708920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05" name="ZoneTexte 104"/>
          <p:cNvSpPr txBox="1"/>
          <p:nvPr/>
        </p:nvSpPr>
        <p:spPr>
          <a:xfrm>
            <a:off x="1763688" y="2780928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06" name="ZoneTexte 105"/>
          <p:cNvSpPr txBox="1"/>
          <p:nvPr/>
        </p:nvSpPr>
        <p:spPr>
          <a:xfrm>
            <a:off x="3131840" y="2708920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07" name="ZoneTexte 106"/>
          <p:cNvSpPr txBox="1"/>
          <p:nvPr/>
        </p:nvSpPr>
        <p:spPr>
          <a:xfrm>
            <a:off x="4499992" y="2708920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08" name="ZoneTexte 107"/>
          <p:cNvSpPr txBox="1"/>
          <p:nvPr/>
        </p:nvSpPr>
        <p:spPr>
          <a:xfrm>
            <a:off x="5652120" y="2924944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09" name="ZoneTexte 108"/>
          <p:cNvSpPr txBox="1"/>
          <p:nvPr/>
        </p:nvSpPr>
        <p:spPr>
          <a:xfrm>
            <a:off x="6588224" y="3068960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10" name="ZoneTexte 109"/>
          <p:cNvSpPr txBox="1"/>
          <p:nvPr/>
        </p:nvSpPr>
        <p:spPr>
          <a:xfrm>
            <a:off x="3131840" y="3356992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111" name="ZoneTexte 110"/>
          <p:cNvSpPr txBox="1"/>
          <p:nvPr/>
        </p:nvSpPr>
        <p:spPr>
          <a:xfrm>
            <a:off x="5220072" y="3356992"/>
            <a:ext cx="718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rgbClr val="00B0F0"/>
                </a:solidFill>
              </a:rPr>
              <a:t>rValue</a:t>
            </a:r>
            <a:endParaRPr lang="en-US" sz="1600" i="1" dirty="0">
              <a:solidFill>
                <a:srgbClr val="00B0F0"/>
              </a:solidFill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3995936" y="4005064"/>
            <a:ext cx="7519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rgbClr val="00B050"/>
                </a:solidFill>
              </a:rPr>
              <a:t>qValue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113" name="ZoneTexte 112"/>
          <p:cNvSpPr txBox="1"/>
          <p:nvPr/>
        </p:nvSpPr>
        <p:spPr>
          <a:xfrm>
            <a:off x="3995936" y="4725144"/>
            <a:ext cx="753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rgbClr val="00B050"/>
                </a:solidFill>
              </a:rPr>
              <a:t>qValue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114" name="ZoneTexte 113"/>
          <p:cNvSpPr txBox="1"/>
          <p:nvPr/>
        </p:nvSpPr>
        <p:spPr>
          <a:xfrm>
            <a:off x="1763688" y="4725144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123" name="ZoneTexte 122"/>
          <p:cNvSpPr txBox="1"/>
          <p:nvPr/>
        </p:nvSpPr>
        <p:spPr>
          <a:xfrm>
            <a:off x="7020272" y="4437112"/>
            <a:ext cx="1082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2060"/>
                </a:solidFill>
              </a:rPr>
              <a:t>magnitude</a:t>
            </a:r>
            <a:endParaRPr lang="en-US" sz="1600" i="1" dirty="0">
              <a:solidFill>
                <a:srgbClr val="002060"/>
              </a:solidFill>
            </a:endParaRPr>
          </a:p>
        </p:txBody>
      </p:sp>
      <p:sp>
        <p:nvSpPr>
          <p:cNvPr id="126" name="ZoneTexte 125"/>
          <p:cNvSpPr txBox="1"/>
          <p:nvPr/>
        </p:nvSpPr>
        <p:spPr>
          <a:xfrm>
            <a:off x="7308304" y="3501008"/>
            <a:ext cx="1082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2060"/>
                </a:solidFill>
              </a:rPr>
              <a:t>magnitude</a:t>
            </a:r>
            <a:endParaRPr lang="en-US" sz="1600" i="1" dirty="0">
              <a:solidFill>
                <a:srgbClr val="002060"/>
              </a:solidFill>
            </a:endParaRPr>
          </a:p>
        </p:txBody>
      </p:sp>
      <p:sp>
        <p:nvSpPr>
          <p:cNvPr id="129" name="ZoneTexte 128"/>
          <p:cNvSpPr txBox="1"/>
          <p:nvPr/>
        </p:nvSpPr>
        <p:spPr>
          <a:xfrm>
            <a:off x="7164288" y="3861048"/>
            <a:ext cx="699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>
                <a:solidFill>
                  <a:srgbClr val="C00000"/>
                </a:solidFill>
              </a:rPr>
              <a:t>mUnit</a:t>
            </a:r>
            <a:endParaRPr lang="en-US" sz="1600" i="1" dirty="0">
              <a:solidFill>
                <a:srgbClr val="C00000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6516216" y="2708920"/>
            <a:ext cx="1321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Scalar value</a:t>
            </a:r>
            <a:endParaRPr lang="en-US" b="1" dirty="0"/>
          </a:p>
        </p:txBody>
      </p:sp>
      <p:sp>
        <p:nvSpPr>
          <p:cNvPr id="119" name="ZoneTexte 118"/>
          <p:cNvSpPr txBox="1"/>
          <p:nvPr/>
        </p:nvSpPr>
        <p:spPr>
          <a:xfrm>
            <a:off x="7884368" y="270892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Number</a:t>
            </a:r>
            <a:endParaRPr lang="en-US" b="1" dirty="0"/>
          </a:p>
        </p:txBody>
      </p:sp>
      <p:cxnSp>
        <p:nvCxnSpPr>
          <p:cNvPr id="121" name="Connecteur droit 120"/>
          <p:cNvCxnSpPr>
            <a:stCxn id="65" idx="0"/>
            <a:endCxn id="12" idx="2"/>
          </p:cNvCxnSpPr>
          <p:nvPr/>
        </p:nvCxnSpPr>
        <p:spPr>
          <a:xfrm flipV="1">
            <a:off x="7176846" y="2574196"/>
            <a:ext cx="460192" cy="1347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cteur droit 123"/>
          <p:cNvCxnSpPr>
            <a:stCxn id="12" idx="2"/>
            <a:endCxn id="119" idx="0"/>
          </p:cNvCxnSpPr>
          <p:nvPr/>
        </p:nvCxnSpPr>
        <p:spPr>
          <a:xfrm>
            <a:off x="7637038" y="2574196"/>
            <a:ext cx="731598" cy="1347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eur droit avec flèche 135"/>
          <p:cNvCxnSpPr>
            <a:stCxn id="40" idx="0"/>
            <a:endCxn id="119" idx="2"/>
          </p:cNvCxnSpPr>
          <p:nvPr/>
        </p:nvCxnSpPr>
        <p:spPr>
          <a:xfrm flipH="1" flipV="1">
            <a:off x="8368636" y="3078252"/>
            <a:ext cx="340422" cy="2787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avec flèche 137"/>
          <p:cNvCxnSpPr>
            <a:stCxn id="41" idx="0"/>
            <a:endCxn id="119" idx="2"/>
          </p:cNvCxnSpPr>
          <p:nvPr/>
        </p:nvCxnSpPr>
        <p:spPr>
          <a:xfrm flipH="1" flipV="1">
            <a:off x="8368636" y="3078252"/>
            <a:ext cx="292" cy="13588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7956376" y="3140968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Measurement scales</a:t>
            </a:r>
            <a:r>
              <a:rPr lang="en-US" sz="3200" b="1" dirty="0" smtClean="0"/>
              <a:t> as </a:t>
            </a: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Regions</a:t>
            </a:r>
            <a:br>
              <a:rPr lang="en-US" sz="32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700" b="1" dirty="0" smtClean="0">
                <a:cs typeface="Courier New" pitchFamily="49" charset="0"/>
              </a:rPr>
              <a:t>(e.g.,</a:t>
            </a:r>
            <a:r>
              <a:rPr lang="en-US" sz="2700" dirty="0" smtClean="0"/>
              <a:t> </a:t>
            </a:r>
            <a:r>
              <a:rPr lang="en-US" sz="2700" b="1" dirty="0" smtClean="0"/>
              <a:t>Clinical Dementia Rating (CDR) scale (Morris</a:t>
            </a:r>
            <a:r>
              <a:rPr lang="en-US" sz="2700" b="1" smtClean="0"/>
              <a:t>, 1993</a:t>
            </a:r>
            <a:r>
              <a:rPr lang="en-US" sz="2700" b="1" dirty="0" smtClean="0"/>
              <a:t>))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71600" y="1700808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Quality</a:t>
            </a:r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467544" y="2708920"/>
            <a:ext cx="2003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Dementia intensity</a:t>
            </a:r>
            <a:endParaRPr lang="en-US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403648" y="4077072"/>
            <a:ext cx="1497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Paul’s dementia</a:t>
            </a:r>
          </a:p>
          <a:p>
            <a:r>
              <a:rPr lang="en-US" sz="1600" dirty="0" smtClean="0"/>
              <a:t>       intensity</a:t>
            </a:r>
            <a:endParaRPr lang="en-US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395536" y="4653136"/>
            <a:ext cx="1589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Mary’s dementia</a:t>
            </a:r>
          </a:p>
          <a:p>
            <a:r>
              <a:rPr lang="en-US" sz="1600" dirty="0" smtClean="0"/>
              <a:t>       intensity</a:t>
            </a:r>
            <a:endParaRPr lang="en-US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4067944" y="1700808"/>
            <a:ext cx="826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Region</a:t>
            </a:r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3275856" y="2420888"/>
            <a:ext cx="74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Quale</a:t>
            </a:r>
            <a:endParaRPr lang="en-US" dirty="0"/>
          </a:p>
        </p:txBody>
      </p:sp>
      <p:sp>
        <p:nvSpPr>
          <p:cNvPr id="10" name="ZoneTexte 9"/>
          <p:cNvSpPr txBox="1"/>
          <p:nvPr/>
        </p:nvSpPr>
        <p:spPr>
          <a:xfrm>
            <a:off x="3131840" y="2996952"/>
            <a:ext cx="1106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CDR scale</a:t>
            </a:r>
          </a:p>
          <a:p>
            <a:r>
              <a:rPr lang="en-US" b="1" dirty="0" smtClean="0"/>
              <a:t>    item</a:t>
            </a:r>
            <a:endParaRPr lang="en-US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860032" y="234888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12" name="ZoneTexte 11"/>
          <p:cNvSpPr txBox="1"/>
          <p:nvPr/>
        </p:nvSpPr>
        <p:spPr>
          <a:xfrm>
            <a:off x="4860032" y="3501008"/>
            <a:ext cx="9908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CDR scale</a:t>
            </a:r>
            <a:endParaRPr lang="en-US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4788024" y="4149080"/>
            <a:ext cx="1429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sz="1600" dirty="0" smtClean="0"/>
              <a:t>Mild intensity</a:t>
            </a:r>
            <a:endParaRPr lang="en-US" sz="16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347864" y="4725144"/>
            <a:ext cx="15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1600" dirty="0" smtClean="0"/>
              <a:t>Severe intensity</a:t>
            </a:r>
            <a:endParaRPr lang="en-US" sz="1600" dirty="0"/>
          </a:p>
        </p:txBody>
      </p:sp>
      <p:sp>
        <p:nvSpPr>
          <p:cNvPr id="15" name="ZoneTexte 14"/>
          <p:cNvSpPr txBox="1"/>
          <p:nvPr/>
        </p:nvSpPr>
        <p:spPr>
          <a:xfrm>
            <a:off x="7164288" y="170080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16" name="ZoneTexte 15"/>
          <p:cNvSpPr txBox="1"/>
          <p:nvPr/>
        </p:nvSpPr>
        <p:spPr>
          <a:xfrm>
            <a:off x="6228184" y="2348880"/>
            <a:ext cx="1762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Qualitative value</a:t>
            </a:r>
            <a:endParaRPr lang="en-US" dirty="0"/>
          </a:p>
        </p:txBody>
      </p:sp>
      <p:sp>
        <p:nvSpPr>
          <p:cNvPr id="17" name="ZoneTexte 16"/>
          <p:cNvSpPr txBox="1"/>
          <p:nvPr/>
        </p:nvSpPr>
        <p:spPr>
          <a:xfrm>
            <a:off x="7236296" y="3501008"/>
            <a:ext cx="559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Mild</a:t>
            </a:r>
            <a:endParaRPr lang="en-US" sz="1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300192" y="4437112"/>
            <a:ext cx="7464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Severe</a:t>
            </a:r>
            <a:endParaRPr lang="en-US" sz="1600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1403648" y="2060848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8" idx="2"/>
            <a:endCxn id="9" idx="0"/>
          </p:cNvCxnSpPr>
          <p:nvPr/>
        </p:nvCxnSpPr>
        <p:spPr>
          <a:xfrm flipH="1">
            <a:off x="3646310" y="2070140"/>
            <a:ext cx="834953" cy="350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8" idx="2"/>
            <a:endCxn id="11" idx="0"/>
          </p:cNvCxnSpPr>
          <p:nvPr/>
        </p:nvCxnSpPr>
        <p:spPr>
          <a:xfrm>
            <a:off x="4481263" y="2070140"/>
            <a:ext cx="746819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15" idx="2"/>
          </p:cNvCxnSpPr>
          <p:nvPr/>
        </p:nvCxnSpPr>
        <p:spPr>
          <a:xfrm flipH="1">
            <a:off x="7236296" y="2070140"/>
            <a:ext cx="280012" cy="350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3635896" y="2708920"/>
            <a:ext cx="0" cy="36004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5292080" y="2636912"/>
            <a:ext cx="0" cy="43204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8388424" y="393305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524328" y="486916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  <p:cxnSp>
        <p:nvCxnSpPr>
          <p:cNvPr id="38" name="Connecteur droit avec flèche 37"/>
          <p:cNvCxnSpPr>
            <a:stCxn id="7" idx="0"/>
            <a:endCxn id="5" idx="2"/>
          </p:cNvCxnSpPr>
          <p:nvPr/>
        </p:nvCxnSpPr>
        <p:spPr>
          <a:xfrm flipV="1">
            <a:off x="1190402" y="3078252"/>
            <a:ext cx="278859" cy="15748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6" idx="0"/>
            <a:endCxn id="5" idx="2"/>
          </p:cNvCxnSpPr>
          <p:nvPr/>
        </p:nvCxnSpPr>
        <p:spPr>
          <a:xfrm flipH="1" flipV="1">
            <a:off x="1469261" y="3078252"/>
            <a:ext cx="683343" cy="9988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6" idx="3"/>
          </p:cNvCxnSpPr>
          <p:nvPr/>
        </p:nvCxnSpPr>
        <p:spPr>
          <a:xfrm flipV="1">
            <a:off x="2901559" y="4365104"/>
            <a:ext cx="2030481" cy="43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7" idx="3"/>
          </p:cNvCxnSpPr>
          <p:nvPr/>
        </p:nvCxnSpPr>
        <p:spPr>
          <a:xfrm flipV="1">
            <a:off x="1985267" y="4941168"/>
            <a:ext cx="1290589" cy="43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endCxn id="10" idx="2"/>
          </p:cNvCxnSpPr>
          <p:nvPr/>
        </p:nvCxnSpPr>
        <p:spPr>
          <a:xfrm flipH="1" flipV="1">
            <a:off x="3685165" y="3643283"/>
            <a:ext cx="22739" cy="10818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endCxn id="10" idx="2"/>
          </p:cNvCxnSpPr>
          <p:nvPr/>
        </p:nvCxnSpPr>
        <p:spPr>
          <a:xfrm flipH="1" flipV="1">
            <a:off x="3685165" y="3643283"/>
            <a:ext cx="1246875" cy="721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13" idx="3"/>
          </p:cNvCxnSpPr>
          <p:nvPr/>
        </p:nvCxnSpPr>
        <p:spPr>
          <a:xfrm flipV="1">
            <a:off x="6217326" y="3789040"/>
            <a:ext cx="1090978" cy="5447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>
            <a:stCxn id="13" idx="3"/>
            <a:endCxn id="35" idx="1"/>
          </p:cNvCxnSpPr>
          <p:nvPr/>
        </p:nvCxnSpPr>
        <p:spPr>
          <a:xfrm flipV="1">
            <a:off x="6217326" y="4102333"/>
            <a:ext cx="2171098" cy="2314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14" idx="3"/>
            <a:endCxn id="18" idx="1"/>
          </p:cNvCxnSpPr>
          <p:nvPr/>
        </p:nvCxnSpPr>
        <p:spPr>
          <a:xfrm flipV="1">
            <a:off x="4910921" y="4606389"/>
            <a:ext cx="1389271" cy="3034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14" idx="3"/>
            <a:endCxn id="36" idx="1"/>
          </p:cNvCxnSpPr>
          <p:nvPr/>
        </p:nvCxnSpPr>
        <p:spPr>
          <a:xfrm>
            <a:off x="4910921" y="4909810"/>
            <a:ext cx="2613407" cy="1286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17" idx="0"/>
            <a:endCxn id="16" idx="2"/>
          </p:cNvCxnSpPr>
          <p:nvPr/>
        </p:nvCxnSpPr>
        <p:spPr>
          <a:xfrm flipH="1" flipV="1">
            <a:off x="7109515" y="2718212"/>
            <a:ext cx="406666" cy="7827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18" idx="0"/>
            <a:endCxn id="16" idx="2"/>
          </p:cNvCxnSpPr>
          <p:nvPr/>
        </p:nvCxnSpPr>
        <p:spPr>
          <a:xfrm flipV="1">
            <a:off x="6673404" y="2718212"/>
            <a:ext cx="436111" cy="1718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395536" y="1556792"/>
            <a:ext cx="8640960" cy="38164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ZoneTexte 67"/>
          <p:cNvSpPr txBox="1"/>
          <p:nvPr/>
        </p:nvSpPr>
        <p:spPr>
          <a:xfrm>
            <a:off x="1331640" y="3284984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69" name="ZoneTexte 68"/>
          <p:cNvSpPr txBox="1"/>
          <p:nvPr/>
        </p:nvSpPr>
        <p:spPr>
          <a:xfrm>
            <a:off x="6948264" y="2924944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70" name="ZoneTexte 69"/>
          <p:cNvSpPr txBox="1"/>
          <p:nvPr/>
        </p:nvSpPr>
        <p:spPr>
          <a:xfrm>
            <a:off x="3059832" y="4077072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3635896" y="3717032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73" name="ZoneTexte 72"/>
          <p:cNvSpPr txBox="1"/>
          <p:nvPr/>
        </p:nvSpPr>
        <p:spPr>
          <a:xfrm>
            <a:off x="2195736" y="4653136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74" name="ZoneTexte 73"/>
          <p:cNvSpPr txBox="1"/>
          <p:nvPr/>
        </p:nvSpPr>
        <p:spPr>
          <a:xfrm>
            <a:off x="6804248" y="3933056"/>
            <a:ext cx="7166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rValue</a:t>
            </a:r>
            <a:endParaRPr lang="en-US" sz="1600" i="1" dirty="0"/>
          </a:p>
        </p:txBody>
      </p:sp>
      <p:sp>
        <p:nvSpPr>
          <p:cNvPr id="75" name="ZoneTexte 74"/>
          <p:cNvSpPr txBox="1"/>
          <p:nvPr/>
        </p:nvSpPr>
        <p:spPr>
          <a:xfrm>
            <a:off x="5508104" y="4653136"/>
            <a:ext cx="718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rValue</a:t>
            </a:r>
            <a:endParaRPr lang="en-US" sz="1600" i="1" dirty="0"/>
          </a:p>
        </p:txBody>
      </p:sp>
      <p:sp>
        <p:nvSpPr>
          <p:cNvPr id="59" name="ZoneTexte 58"/>
          <p:cNvSpPr txBox="1"/>
          <p:nvPr/>
        </p:nvSpPr>
        <p:spPr>
          <a:xfrm>
            <a:off x="4355976" y="2996952"/>
            <a:ext cx="2054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Measurement scale</a:t>
            </a:r>
            <a:endParaRPr lang="en-US" b="1" dirty="0"/>
          </a:p>
        </p:txBody>
      </p:sp>
      <p:cxnSp>
        <p:nvCxnSpPr>
          <p:cNvPr id="79" name="Connecteur droit avec flèche 78"/>
          <p:cNvCxnSpPr/>
          <p:nvPr/>
        </p:nvCxnSpPr>
        <p:spPr>
          <a:xfrm flipV="1">
            <a:off x="3707904" y="3861048"/>
            <a:ext cx="1656184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avec flèche 110"/>
          <p:cNvCxnSpPr/>
          <p:nvPr/>
        </p:nvCxnSpPr>
        <p:spPr>
          <a:xfrm flipH="1" flipV="1">
            <a:off x="5292080" y="3861048"/>
            <a:ext cx="310606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/>
          <p:nvPr/>
        </p:nvCxnSpPr>
        <p:spPr>
          <a:xfrm flipV="1">
            <a:off x="5292080" y="3284984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/>
          <p:cNvSpPr txBox="1"/>
          <p:nvPr/>
        </p:nvSpPr>
        <p:spPr>
          <a:xfrm>
            <a:off x="5508104" y="3284984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21" name="ZoneTexte 120"/>
          <p:cNvSpPr txBox="1"/>
          <p:nvPr/>
        </p:nvSpPr>
        <p:spPr>
          <a:xfrm>
            <a:off x="8028384" y="2348880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Number</a:t>
            </a:r>
            <a:endParaRPr lang="en-US" dirty="0"/>
          </a:p>
        </p:txBody>
      </p:sp>
      <p:cxnSp>
        <p:nvCxnSpPr>
          <p:cNvPr id="123" name="Connecteur droit 122"/>
          <p:cNvCxnSpPr>
            <a:stCxn id="121" idx="0"/>
            <a:endCxn id="15" idx="2"/>
          </p:cNvCxnSpPr>
          <p:nvPr/>
        </p:nvCxnSpPr>
        <p:spPr>
          <a:xfrm flipH="1" flipV="1">
            <a:off x="7516308" y="2070140"/>
            <a:ext cx="990733" cy="27874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droit avec flèche 126"/>
          <p:cNvCxnSpPr>
            <a:stCxn id="36" idx="0"/>
            <a:endCxn id="121" idx="2"/>
          </p:cNvCxnSpPr>
          <p:nvPr/>
        </p:nvCxnSpPr>
        <p:spPr>
          <a:xfrm flipV="1">
            <a:off x="7668759" y="2718212"/>
            <a:ext cx="838282" cy="21509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>
            <a:stCxn id="35" idx="0"/>
            <a:endCxn id="121" idx="2"/>
          </p:cNvCxnSpPr>
          <p:nvPr/>
        </p:nvCxnSpPr>
        <p:spPr>
          <a:xfrm flipH="1" flipV="1">
            <a:off x="8507041" y="2718212"/>
            <a:ext cx="25814" cy="12148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ZoneTexte 129"/>
          <p:cNvSpPr txBox="1"/>
          <p:nvPr/>
        </p:nvSpPr>
        <p:spPr>
          <a:xfrm>
            <a:off x="7956376" y="2924944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136" name="ZoneTexte 135"/>
          <p:cNvSpPr txBox="1"/>
          <p:nvPr/>
        </p:nvSpPr>
        <p:spPr>
          <a:xfrm>
            <a:off x="5004048" y="386104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part</a:t>
            </a:r>
            <a:endParaRPr lang="en-US" sz="1600" i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395536" y="5517232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Qualitative value</a:t>
            </a:r>
            <a:r>
              <a:rPr lang="en-US" dirty="0" smtClean="0"/>
              <a:t>: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Mild</a:t>
            </a:r>
            <a:r>
              <a:rPr lang="en-US" dirty="0" smtClean="0"/>
              <a:t> holds for “Mild as a dementia”.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DataTop’s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Measurement scale</a:t>
            </a:r>
            <a:r>
              <a:rPr lang="en-US" dirty="0" smtClean="0"/>
              <a:t> contrasts with the SI notion of </a:t>
            </a:r>
            <a:r>
              <a:rPr lang="en-US" i="1" dirty="0" smtClean="0"/>
              <a:t>measurement scale</a:t>
            </a:r>
          </a:p>
          <a:p>
            <a:r>
              <a:rPr lang="en-US" dirty="0" smtClean="0"/>
              <a:t>  intended as a “set of values”.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Context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fr-FR" dirty="0" err="1" smtClean="0"/>
              <a:t>Emphasis</a:t>
            </a:r>
            <a:r>
              <a:rPr lang="fr-FR" dirty="0" smtClean="0"/>
              <a:t> on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sharing</a:t>
            </a:r>
          </a:p>
          <a:p>
            <a:r>
              <a:rPr lang="fr-FR" dirty="0" err="1" smtClean="0"/>
              <a:t>Growing</a:t>
            </a:r>
            <a:r>
              <a:rPr lang="fr-FR" dirty="0" smtClean="0"/>
              <a:t> importance in the </a:t>
            </a:r>
            <a:r>
              <a:rPr lang="fr-FR" dirty="0" err="1" smtClean="0"/>
              <a:t>field</a:t>
            </a:r>
            <a:r>
              <a:rPr lang="fr-FR" dirty="0" smtClean="0"/>
              <a:t> of </a:t>
            </a:r>
            <a:r>
              <a:rPr lang="fr-FR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research</a:t>
            </a:r>
            <a:endParaRPr lang="fr-FR" dirty="0" smtClean="0"/>
          </a:p>
          <a:p>
            <a:pPr lvl="1"/>
            <a:r>
              <a:rPr lang="fr-FR" dirty="0" err="1"/>
              <a:t>Q</a:t>
            </a:r>
            <a:r>
              <a:rPr lang="fr-FR" dirty="0" err="1" smtClean="0"/>
              <a:t>uality</a:t>
            </a:r>
            <a:r>
              <a:rPr lang="fr-FR" dirty="0" smtClean="0"/>
              <a:t> control </a:t>
            </a:r>
          </a:p>
          <a:p>
            <a:pPr lvl="1"/>
            <a:r>
              <a:rPr lang="fr-FR" dirty="0" err="1" smtClean="0"/>
              <a:t>Transparency</a:t>
            </a:r>
            <a:endParaRPr lang="fr-FR" dirty="0" smtClean="0"/>
          </a:p>
          <a:p>
            <a:pPr lvl="1"/>
            <a:r>
              <a:rPr lang="fr-FR" dirty="0" smtClean="0"/>
              <a:t>Reproduction of </a:t>
            </a:r>
            <a:r>
              <a:rPr lang="fr-FR" dirty="0" err="1" smtClean="0"/>
              <a:t>results</a:t>
            </a:r>
            <a:r>
              <a:rPr lang="fr-FR" dirty="0" smtClean="0"/>
              <a:t> / </a:t>
            </a:r>
            <a:r>
              <a:rPr lang="fr-FR" dirty="0" err="1" smtClean="0"/>
              <a:t>Comparison</a:t>
            </a:r>
            <a:r>
              <a:rPr lang="fr-FR" dirty="0" smtClean="0"/>
              <a:t> of performance</a:t>
            </a:r>
          </a:p>
          <a:p>
            <a:pPr lvl="1"/>
            <a:r>
              <a:rPr lang="fr-FR" dirty="0" smtClean="0"/>
              <a:t>Meta-analyses</a:t>
            </a:r>
          </a:p>
          <a:p>
            <a:pPr lvl="1"/>
            <a:r>
              <a:rPr lang="fr-FR" dirty="0" smtClean="0"/>
              <a:t>Cross-</a:t>
            </a:r>
            <a:r>
              <a:rPr lang="fr-FR" dirty="0" err="1" smtClean="0"/>
              <a:t>domain</a:t>
            </a:r>
            <a:r>
              <a:rPr lang="fr-FR" dirty="0" smtClean="0"/>
              <a:t> data </a:t>
            </a:r>
            <a:r>
              <a:rPr lang="fr-FR" dirty="0" err="1" smtClean="0"/>
              <a:t>mining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070596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Measurement units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39752" y="2132856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Quality</a:t>
            </a:r>
            <a:endParaRPr lang="en-US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3131840" y="2924944"/>
            <a:ext cx="1965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Measurement unit</a:t>
            </a:r>
            <a:endParaRPr lang="en-US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39552" y="2924944"/>
            <a:ext cx="83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Length</a:t>
            </a:r>
            <a:endParaRPr lang="en-US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763688" y="2924944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Mass</a:t>
            </a:r>
            <a:endParaRPr lang="en-US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043608" y="3933056"/>
            <a:ext cx="1503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Unit of length</a:t>
            </a:r>
            <a:endParaRPr lang="en-US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3131840" y="3933056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Unit of mass</a:t>
            </a:r>
            <a:endParaRPr lang="en-US" b="1" dirty="0"/>
          </a:p>
        </p:txBody>
      </p:sp>
      <p:cxnSp>
        <p:nvCxnSpPr>
          <p:cNvPr id="10" name="Connecteur droit 9"/>
          <p:cNvCxnSpPr>
            <a:stCxn id="4" idx="2"/>
            <a:endCxn id="5" idx="0"/>
          </p:cNvCxnSpPr>
          <p:nvPr/>
        </p:nvCxnSpPr>
        <p:spPr>
          <a:xfrm>
            <a:off x="2769518" y="2502188"/>
            <a:ext cx="1345188" cy="4227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>
            <a:stCxn id="4" idx="2"/>
            <a:endCxn id="6" idx="0"/>
          </p:cNvCxnSpPr>
          <p:nvPr/>
        </p:nvCxnSpPr>
        <p:spPr>
          <a:xfrm flipH="1">
            <a:off x="955660" y="2502188"/>
            <a:ext cx="1813858" cy="422756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stCxn id="4" idx="2"/>
            <a:endCxn id="7" idx="0"/>
          </p:cNvCxnSpPr>
          <p:nvPr/>
        </p:nvCxnSpPr>
        <p:spPr>
          <a:xfrm flipH="1">
            <a:off x="2105288" y="2502188"/>
            <a:ext cx="664230" cy="422756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8" idx="0"/>
          </p:cNvCxnSpPr>
          <p:nvPr/>
        </p:nvCxnSpPr>
        <p:spPr>
          <a:xfrm>
            <a:off x="971600" y="3356992"/>
            <a:ext cx="823945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8" idx="0"/>
            <a:endCxn id="5" idx="2"/>
          </p:cNvCxnSpPr>
          <p:nvPr/>
        </p:nvCxnSpPr>
        <p:spPr>
          <a:xfrm flipV="1">
            <a:off x="1795545" y="3294276"/>
            <a:ext cx="2319161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stCxn id="7" idx="2"/>
            <a:endCxn id="9" idx="0"/>
          </p:cNvCxnSpPr>
          <p:nvPr/>
        </p:nvCxnSpPr>
        <p:spPr>
          <a:xfrm>
            <a:off x="2105288" y="3294276"/>
            <a:ext cx="1717607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stCxn id="5" idx="2"/>
            <a:endCxn id="9" idx="0"/>
          </p:cNvCxnSpPr>
          <p:nvPr/>
        </p:nvCxnSpPr>
        <p:spPr>
          <a:xfrm flipH="1">
            <a:off x="3822895" y="3294276"/>
            <a:ext cx="291811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971600" y="5157192"/>
            <a:ext cx="702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Meter</a:t>
            </a:r>
            <a:endParaRPr lang="en-US" sz="1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835696" y="5157192"/>
            <a:ext cx="5633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Foot</a:t>
            </a:r>
            <a:endParaRPr lang="en-US" sz="16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987824" y="5085184"/>
            <a:ext cx="919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Kilogram</a:t>
            </a:r>
            <a:endParaRPr lang="en-US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211960" y="5085184"/>
            <a:ext cx="643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Gram</a:t>
            </a:r>
            <a:endParaRPr lang="en-US" sz="1600" dirty="0"/>
          </a:p>
        </p:txBody>
      </p:sp>
      <p:cxnSp>
        <p:nvCxnSpPr>
          <p:cNvPr id="21" name="Connecteur droit avec flèche 20"/>
          <p:cNvCxnSpPr>
            <a:stCxn id="17" idx="0"/>
            <a:endCxn id="8" idx="2"/>
          </p:cNvCxnSpPr>
          <p:nvPr/>
        </p:nvCxnSpPr>
        <p:spPr>
          <a:xfrm flipV="1">
            <a:off x="1322786" y="4302388"/>
            <a:ext cx="472759" cy="8548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8" idx="0"/>
            <a:endCxn id="8" idx="2"/>
          </p:cNvCxnSpPr>
          <p:nvPr/>
        </p:nvCxnSpPr>
        <p:spPr>
          <a:xfrm flipH="1" flipV="1">
            <a:off x="1795545" y="4302388"/>
            <a:ext cx="321831" cy="8548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9" idx="0"/>
            <a:endCxn id="9" idx="2"/>
          </p:cNvCxnSpPr>
          <p:nvPr/>
        </p:nvCxnSpPr>
        <p:spPr>
          <a:xfrm flipV="1">
            <a:off x="3447534" y="4302388"/>
            <a:ext cx="375361" cy="7827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20" idx="0"/>
            <a:endCxn id="9" idx="2"/>
          </p:cNvCxnSpPr>
          <p:nvPr/>
        </p:nvCxnSpPr>
        <p:spPr>
          <a:xfrm flipH="1" flipV="1">
            <a:off x="3822895" y="4302388"/>
            <a:ext cx="710916" cy="7827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635896" y="4437112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1547664" y="4509120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4860032" y="2132856"/>
            <a:ext cx="1906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Quantitative value</a:t>
            </a:r>
            <a:endParaRPr lang="en-US" i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7164288" y="2924944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Number</a:t>
            </a:r>
            <a:endParaRPr lang="en-US" i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5652120" y="5085184"/>
            <a:ext cx="5373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 </a:t>
            </a:r>
            <a:r>
              <a:rPr lang="en-US" sz="1600" dirty="0" err="1" smtClean="0"/>
              <a:t>Gr</a:t>
            </a:r>
            <a:endParaRPr lang="en-US" sz="1600" dirty="0"/>
          </a:p>
        </p:txBody>
      </p:sp>
      <p:sp>
        <p:nvSpPr>
          <p:cNvPr id="33" name="ZoneTexte 32"/>
          <p:cNvSpPr txBox="1"/>
          <p:nvPr/>
        </p:nvSpPr>
        <p:spPr>
          <a:xfrm>
            <a:off x="7452320" y="5085184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cxnSp>
        <p:nvCxnSpPr>
          <p:cNvPr id="34" name="Connecteur droit avec flèche 33"/>
          <p:cNvCxnSpPr>
            <a:endCxn id="27" idx="2"/>
          </p:cNvCxnSpPr>
          <p:nvPr/>
        </p:nvCxnSpPr>
        <p:spPr>
          <a:xfrm flipH="1" flipV="1">
            <a:off x="5813242" y="2502188"/>
            <a:ext cx="54902" cy="2510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V="1">
            <a:off x="7596336" y="3356992"/>
            <a:ext cx="0" cy="17281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5868144" y="2636912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7596336" y="3501008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cxnSp>
        <p:nvCxnSpPr>
          <p:cNvPr id="38" name="Connecteur droit avec flèche 37"/>
          <p:cNvCxnSpPr>
            <a:stCxn id="20" idx="3"/>
            <a:endCxn id="32" idx="1"/>
          </p:cNvCxnSpPr>
          <p:nvPr/>
        </p:nvCxnSpPr>
        <p:spPr>
          <a:xfrm>
            <a:off x="4855662" y="5254461"/>
            <a:ext cx="79645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860032" y="4941168"/>
            <a:ext cx="7533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qValue</a:t>
            </a:r>
            <a:endParaRPr lang="en-US" sz="1600" i="1" dirty="0"/>
          </a:p>
        </p:txBody>
      </p:sp>
      <p:cxnSp>
        <p:nvCxnSpPr>
          <p:cNvPr id="40" name="Connecteur droit avec flèche 39"/>
          <p:cNvCxnSpPr/>
          <p:nvPr/>
        </p:nvCxnSpPr>
        <p:spPr>
          <a:xfrm>
            <a:off x="6228184" y="5229200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6156176" y="4941168"/>
            <a:ext cx="1088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magnitude</a:t>
            </a:r>
            <a:endParaRPr lang="en-US" sz="1600" i="1" dirty="0"/>
          </a:p>
        </p:txBody>
      </p:sp>
      <p:cxnSp>
        <p:nvCxnSpPr>
          <p:cNvPr id="42" name="Connecteur droit 41"/>
          <p:cNvCxnSpPr/>
          <p:nvPr/>
        </p:nvCxnSpPr>
        <p:spPr>
          <a:xfrm>
            <a:off x="5940152" y="5445224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H="1">
            <a:off x="4788024" y="5733256"/>
            <a:ext cx="11521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flipH="1" flipV="1">
            <a:off x="4716016" y="5373216"/>
            <a:ext cx="72008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5076056" y="5445224"/>
            <a:ext cx="6992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mUnit</a:t>
            </a:r>
            <a:endParaRPr lang="en-US" sz="1600" i="1" dirty="0"/>
          </a:p>
        </p:txBody>
      </p:sp>
      <p:sp>
        <p:nvSpPr>
          <p:cNvPr id="46" name="Rectangle 45"/>
          <p:cNvSpPr/>
          <p:nvPr/>
        </p:nvSpPr>
        <p:spPr>
          <a:xfrm>
            <a:off x="395536" y="1844824"/>
            <a:ext cx="7920880" cy="41764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 sum up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2600" dirty="0" err="1" smtClean="0"/>
              <a:t>DataTop</a:t>
            </a:r>
            <a:r>
              <a:rPr lang="en-US" sz="2600" dirty="0" smtClean="0"/>
              <a:t> aims at defining a generic ontology dedicated to data semantics</a:t>
            </a:r>
          </a:p>
          <a:p>
            <a:r>
              <a:rPr lang="en-US" sz="2600" dirty="0" smtClean="0"/>
              <a:t>Emphasis is put on:</a:t>
            </a:r>
          </a:p>
          <a:p>
            <a:pPr lvl="1"/>
            <a:r>
              <a:rPr lang="en-US" sz="2200" b="1" dirty="0" smtClean="0"/>
              <a:t>Values</a:t>
            </a:r>
            <a:r>
              <a:rPr lang="en-US" sz="2200" dirty="0" smtClean="0"/>
              <a:t> and </a:t>
            </a:r>
            <a:r>
              <a:rPr lang="en-US" sz="2200" b="1" dirty="0" smtClean="0"/>
              <a:t>measurement scales</a:t>
            </a:r>
          </a:p>
          <a:p>
            <a:pPr lvl="1"/>
            <a:r>
              <a:rPr lang="en-US" sz="2200" b="1" dirty="0" smtClean="0"/>
              <a:t>Collections</a:t>
            </a:r>
            <a:r>
              <a:rPr lang="en-US" sz="2200" dirty="0" smtClean="0"/>
              <a:t> (in connection with counting)</a:t>
            </a:r>
          </a:p>
          <a:p>
            <a:pPr lvl="1"/>
            <a:r>
              <a:rPr lang="en-US" sz="2200" b="1" dirty="0" smtClean="0"/>
              <a:t>Data</a:t>
            </a:r>
            <a:r>
              <a:rPr lang="en-US" sz="2200" dirty="0" smtClean="0"/>
              <a:t> (mapped with their literal meaning + their production context)</a:t>
            </a:r>
          </a:p>
          <a:p>
            <a:pPr lvl="1"/>
            <a:r>
              <a:rPr lang="en-US" sz="2200" b="1" dirty="0" smtClean="0"/>
              <a:t>Actions</a:t>
            </a:r>
            <a:r>
              <a:rPr lang="en-US" sz="2200" dirty="0" smtClean="0"/>
              <a:t> (and processes delegated to measurement instruments)</a:t>
            </a:r>
          </a:p>
          <a:p>
            <a:pPr lvl="1">
              <a:spcAft>
                <a:spcPts val="600"/>
              </a:spcAft>
            </a:pPr>
            <a:r>
              <a:rPr lang="en-US" sz="2200" b="1" dirty="0" smtClean="0"/>
              <a:t>Artifacts</a:t>
            </a:r>
          </a:p>
          <a:p>
            <a:pPr>
              <a:spcAft>
                <a:spcPts val="600"/>
              </a:spcAft>
            </a:pPr>
            <a:r>
              <a:rPr lang="en-US" sz="2600" dirty="0" smtClean="0"/>
              <a:t>A technical report will soon be published</a:t>
            </a:r>
            <a:r>
              <a:rPr lang="en-US" sz="2600" baseline="30000" dirty="0" smtClean="0"/>
              <a:t>18</a:t>
            </a:r>
            <a:endParaRPr lang="en-US" sz="2600" dirty="0" smtClean="0"/>
          </a:p>
          <a:p>
            <a:r>
              <a:rPr lang="en-US" sz="2600" dirty="0" smtClean="0"/>
              <a:t>Many points still remain to deepen!</a:t>
            </a:r>
          </a:p>
          <a:p>
            <a:r>
              <a:rPr lang="en-US" sz="2600" dirty="0" smtClean="0"/>
              <a:t>A main objective is to provide an </a:t>
            </a:r>
            <a:r>
              <a:rPr lang="en-US" sz="2600" dirty="0" err="1" smtClean="0"/>
              <a:t>axiomatics</a:t>
            </a:r>
            <a:r>
              <a:rPr lang="en-US" sz="2600" dirty="0" smtClean="0"/>
              <a:t> of its kernel 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3131840" y="6381328"/>
            <a:ext cx="2683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18</a:t>
            </a:r>
            <a:r>
              <a:rPr lang="en-US" dirty="0" smtClean="0"/>
              <a:t> </a:t>
            </a:r>
            <a:r>
              <a:rPr lang="en-US" dirty="0" err="1" smtClean="0"/>
              <a:t>Gibaud</a:t>
            </a:r>
            <a:r>
              <a:rPr lang="en-US" dirty="0" smtClean="0"/>
              <a:t> and Kassel, 2013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 (1/2)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0912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Temal</a:t>
            </a:r>
            <a:r>
              <a:rPr lang="en-US" sz="2000" dirty="0" smtClean="0"/>
              <a:t> </a:t>
            </a:r>
            <a:r>
              <a:rPr lang="en-US" sz="2000" i="1" dirty="0" smtClean="0"/>
              <a:t>et al.</a:t>
            </a:r>
            <a:r>
              <a:rPr lang="en-US" sz="2000" dirty="0" smtClean="0"/>
              <a:t>, 2006: </a:t>
            </a:r>
            <a:r>
              <a:rPr lang="en-US" sz="2000" i="1" dirty="0" err="1" smtClean="0"/>
              <a:t>OntoNeuroBase</a:t>
            </a:r>
            <a:r>
              <a:rPr lang="en-US" sz="2000" i="1" dirty="0" smtClean="0"/>
              <a:t>: a multi-layered application ontology in </a:t>
            </a:r>
            <a:r>
              <a:rPr lang="en-US" sz="2000" i="1" dirty="0" err="1" smtClean="0"/>
              <a:t>neuroimaging</a:t>
            </a:r>
            <a:endParaRPr lang="en-US" sz="2000" i="1" dirty="0" smtClean="0"/>
          </a:p>
          <a:p>
            <a:r>
              <a:rPr lang="en-US" sz="2000" dirty="0" err="1" smtClean="0"/>
              <a:t>Temal</a:t>
            </a:r>
            <a:r>
              <a:rPr lang="en-US" sz="2000" dirty="0" smtClean="0"/>
              <a:t> </a:t>
            </a:r>
            <a:r>
              <a:rPr lang="en-US" sz="2000" i="1" dirty="0" smtClean="0"/>
              <a:t>et al.</a:t>
            </a:r>
            <a:r>
              <a:rPr lang="en-US" sz="2000" dirty="0" smtClean="0"/>
              <a:t>, 2008: </a:t>
            </a:r>
            <a:r>
              <a:rPr lang="en-US" sz="2000" i="1" dirty="0" smtClean="0"/>
              <a:t>Towards an ontology for sharing medical images and regions of interest in neuroimaging</a:t>
            </a:r>
          </a:p>
          <a:p>
            <a:r>
              <a:rPr lang="en-US" sz="2000" dirty="0" err="1" smtClean="0"/>
              <a:t>Batrancourt</a:t>
            </a:r>
            <a:r>
              <a:rPr lang="en-US" sz="2000" dirty="0" smtClean="0"/>
              <a:t> </a:t>
            </a:r>
            <a:r>
              <a:rPr lang="en-US" sz="2000" i="1" dirty="0" smtClean="0"/>
              <a:t>et al.</a:t>
            </a:r>
            <a:r>
              <a:rPr lang="en-US" sz="2000" dirty="0" smtClean="0"/>
              <a:t>, 2010: </a:t>
            </a:r>
            <a:r>
              <a:rPr lang="en-US" sz="2000" i="1" dirty="0" smtClean="0"/>
              <a:t>A core ontology of instruments used for neurological, behavioral and cognitive assessments</a:t>
            </a:r>
          </a:p>
          <a:p>
            <a:r>
              <a:rPr lang="en-US" sz="2000" dirty="0" smtClean="0"/>
              <a:t>Kassel, 2010: </a:t>
            </a:r>
            <a:r>
              <a:rPr lang="en-US" sz="2000" i="1" dirty="0" smtClean="0"/>
              <a:t>A formal ontology of </a:t>
            </a:r>
            <a:r>
              <a:rPr lang="en-US" sz="2000" i="1" dirty="0" err="1" smtClean="0"/>
              <a:t>artefacts</a:t>
            </a:r>
            <a:endParaRPr lang="en-US" sz="2000" i="1" dirty="0" smtClean="0"/>
          </a:p>
          <a:p>
            <a:r>
              <a:rPr lang="en-US" sz="2000" dirty="0" err="1" smtClean="0"/>
              <a:t>Borgo</a:t>
            </a:r>
            <a:r>
              <a:rPr lang="en-US" sz="2000" dirty="0" smtClean="0"/>
              <a:t> and </a:t>
            </a:r>
            <a:r>
              <a:rPr lang="en-US" sz="2000" dirty="0" err="1" smtClean="0"/>
              <a:t>Masolo</a:t>
            </a:r>
            <a:r>
              <a:rPr lang="en-US" sz="2000" dirty="0" smtClean="0"/>
              <a:t>, 2009: </a:t>
            </a:r>
            <a:r>
              <a:rPr lang="en-US" sz="2000" i="1" dirty="0" smtClean="0"/>
              <a:t>Foundational choices in DOLCE</a:t>
            </a:r>
          </a:p>
          <a:p>
            <a:r>
              <a:rPr lang="en-US" sz="2000" dirty="0" err="1" smtClean="0"/>
              <a:t>Masolo</a:t>
            </a:r>
            <a:r>
              <a:rPr lang="en-US" sz="2000" dirty="0" smtClean="0"/>
              <a:t>, 2010: </a:t>
            </a:r>
            <a:r>
              <a:rPr lang="en-US" sz="2000" i="1" dirty="0" smtClean="0"/>
              <a:t>Objects, Events, Qualities: An introduction to formal ontological distinctions</a:t>
            </a:r>
          </a:p>
          <a:p>
            <a:r>
              <a:rPr lang="en-US" sz="2000" dirty="0" smtClean="0"/>
              <a:t>Kuhn, 2009: </a:t>
            </a:r>
            <a:r>
              <a:rPr lang="en-US" sz="2000" i="1" dirty="0" smtClean="0"/>
              <a:t>A Functional Ontology of Observation and Measurement</a:t>
            </a:r>
          </a:p>
          <a:p>
            <a:r>
              <a:rPr lang="en-US" sz="2000" dirty="0" err="1" smtClean="0"/>
              <a:t>Masolo</a:t>
            </a:r>
            <a:r>
              <a:rPr lang="en-US" sz="2000" dirty="0" smtClean="0"/>
              <a:t>, 2010: </a:t>
            </a:r>
            <a:r>
              <a:rPr lang="en-US" sz="2000" i="1" dirty="0" smtClean="0"/>
              <a:t>Founding properties on measurement</a:t>
            </a:r>
          </a:p>
          <a:p>
            <a:r>
              <a:rPr lang="en-US" sz="2000" dirty="0" err="1" smtClean="0"/>
              <a:t>Bottazzi</a:t>
            </a:r>
            <a:r>
              <a:rPr lang="en-US" sz="2000" dirty="0" smtClean="0"/>
              <a:t> </a:t>
            </a:r>
            <a:r>
              <a:rPr lang="en-US" sz="2000" i="1" dirty="0" smtClean="0"/>
              <a:t>et al.</a:t>
            </a:r>
            <a:r>
              <a:rPr lang="en-US" sz="2000" dirty="0" smtClean="0"/>
              <a:t>, 2012: </a:t>
            </a:r>
            <a:r>
              <a:rPr lang="en-US" sz="2000" i="1" dirty="0" smtClean="0"/>
              <a:t>The mysterious appearance of objects</a:t>
            </a:r>
          </a:p>
          <a:p>
            <a:r>
              <a:rPr lang="en-US" sz="2000" dirty="0" smtClean="0"/>
              <a:t>Sanchez-Benavides </a:t>
            </a:r>
            <a:r>
              <a:rPr lang="en-US" sz="2000" i="1" dirty="0" smtClean="0"/>
              <a:t>et al., </a:t>
            </a:r>
            <a:r>
              <a:rPr lang="en-US" sz="2000" dirty="0" smtClean="0"/>
              <a:t>2010: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769033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 (2/2)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Sabuncu</a:t>
            </a:r>
            <a:r>
              <a:rPr lang="en-US" dirty="0" smtClean="0"/>
              <a:t> </a:t>
            </a:r>
            <a:r>
              <a:rPr lang="en-US" i="1" dirty="0" smtClean="0"/>
              <a:t>et al.,</a:t>
            </a:r>
            <a:r>
              <a:rPr lang="en-US" dirty="0" smtClean="0"/>
              <a:t> 2011:</a:t>
            </a:r>
          </a:p>
          <a:p>
            <a:r>
              <a:rPr lang="en-US" dirty="0" smtClean="0"/>
              <a:t>Gruber and Olsen, 1994: </a:t>
            </a:r>
            <a:r>
              <a:rPr lang="en-US" i="1" dirty="0" smtClean="0"/>
              <a:t>An ontology for Engineering Mathematics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Rijgersberg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2011: </a:t>
            </a:r>
            <a:r>
              <a:rPr lang="en-US" i="1" dirty="0" smtClean="0"/>
              <a:t>Ontology of Units of Measure and Related Concepts</a:t>
            </a:r>
          </a:p>
          <a:p>
            <a:r>
              <a:rPr lang="en-US" dirty="0" smtClean="0"/>
              <a:t>Hodgson and Keller, 2011: </a:t>
            </a:r>
            <a:r>
              <a:rPr lang="en-US" i="1" dirty="0" smtClean="0"/>
              <a:t>QUDT – Quantities, Units, Dimensions and Data Types in OWL and XML</a:t>
            </a:r>
            <a:endParaRPr lang="en-US" dirty="0" smtClean="0"/>
          </a:p>
          <a:p>
            <a:r>
              <a:rPr lang="en-US" dirty="0" err="1" smtClean="0"/>
              <a:t>Gkoutos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2012: </a:t>
            </a:r>
            <a:r>
              <a:rPr lang="en-US" i="1" dirty="0" smtClean="0"/>
              <a:t>The Units Ontology: a tool for integrating units of measurement in science</a:t>
            </a:r>
          </a:p>
          <a:p>
            <a:r>
              <a:rPr lang="en-US" dirty="0" smtClean="0"/>
              <a:t>Woodward, 2011: </a:t>
            </a:r>
            <a:r>
              <a:rPr lang="en-US" i="1" dirty="0" smtClean="0"/>
              <a:t>Data and phenomena: a restatement and defense</a:t>
            </a:r>
          </a:p>
          <a:p>
            <a:r>
              <a:rPr lang="en-US" dirty="0" err="1" smtClean="0"/>
              <a:t>Sheth</a:t>
            </a:r>
            <a:r>
              <a:rPr lang="en-US" dirty="0" smtClean="0"/>
              <a:t>, 1996:</a:t>
            </a:r>
            <a:r>
              <a:rPr lang="en-US" i="1" dirty="0" smtClean="0"/>
              <a:t> Data Semantics: what, where and how?</a:t>
            </a:r>
          </a:p>
          <a:p>
            <a:r>
              <a:rPr lang="en-US" dirty="0" smtClean="0"/>
              <a:t>JCGM, 2008: </a:t>
            </a:r>
            <a:r>
              <a:rPr lang="en-US" i="1" dirty="0" smtClean="0"/>
              <a:t>International vocabulary in metrology – Basic and general concepts and associated terms (VIM)</a:t>
            </a:r>
          </a:p>
          <a:p>
            <a:r>
              <a:rPr lang="en-US" dirty="0" smtClean="0"/>
              <a:t>Fortier and Kassel, 2004: </a:t>
            </a:r>
            <a:r>
              <a:rPr lang="en-US" i="1" dirty="0" smtClean="0"/>
              <a:t>Managing knowledge at the information level: an ontological approach</a:t>
            </a:r>
          </a:p>
          <a:p>
            <a:r>
              <a:rPr lang="en-US" dirty="0" smtClean="0"/>
              <a:t>Morris, 1993: </a:t>
            </a:r>
            <a:r>
              <a:rPr lang="en-US" i="1" dirty="0" smtClean="0"/>
              <a:t>The clinical Dementia Rating (CDR): current version and scoring rules</a:t>
            </a:r>
          </a:p>
          <a:p>
            <a:r>
              <a:rPr lang="en-US" dirty="0" smtClean="0"/>
              <a:t>Gibaud and Kassel, 2013: </a:t>
            </a:r>
            <a:r>
              <a:rPr lang="en-US" i="1" dirty="0" smtClean="0"/>
              <a:t>Observation data semantics: an ontological approach</a:t>
            </a:r>
          </a:p>
          <a:p>
            <a:r>
              <a:rPr lang="en-US" dirty="0" smtClean="0"/>
              <a:t>Burns and Turner, </a:t>
            </a:r>
            <a:r>
              <a:rPr lang="en-US" dirty="0"/>
              <a:t>2013: </a:t>
            </a:r>
            <a:r>
              <a:rPr lang="en-US" i="1" dirty="0" smtClean="0"/>
              <a:t>Modeling functional MRI experimental variable in </a:t>
            </a:r>
            <a:r>
              <a:rPr lang="en-US" i="1" dirty="0" err="1" smtClean="0"/>
              <a:t>OoEVV</a:t>
            </a:r>
            <a:endParaRPr lang="en-US" i="1" dirty="0"/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Discussion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Specific</a:t>
            </a:r>
            <a:r>
              <a:rPr lang="fr-FR" dirty="0" smtClean="0"/>
              <a:t> aspects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imaging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Position </a:t>
            </a:r>
            <a:r>
              <a:rPr lang="fr-FR" dirty="0" err="1" smtClean="0"/>
              <a:t>w.r.t</a:t>
            </a:r>
            <a:r>
              <a:rPr lang="fr-FR" dirty="0" smtClean="0"/>
              <a:t>. </a:t>
            </a:r>
            <a:r>
              <a:rPr lang="fr-FR" dirty="0" err="1" smtClean="0"/>
              <a:t>existing</a:t>
            </a:r>
            <a:r>
              <a:rPr lang="fr-FR" dirty="0" smtClean="0"/>
              <a:t> ontologies </a:t>
            </a:r>
          </a:p>
          <a:p>
            <a:pPr lvl="1"/>
            <a:r>
              <a:rPr lang="fr-FR" dirty="0" smtClean="0"/>
              <a:t>OBO/BFO</a:t>
            </a:r>
          </a:p>
          <a:p>
            <a:pPr lvl="1"/>
            <a:r>
              <a:rPr lang="fr-FR" dirty="0" smtClean="0"/>
              <a:t>PROV-O</a:t>
            </a:r>
          </a:p>
          <a:p>
            <a:pPr lvl="1"/>
            <a:r>
              <a:rPr lang="fr-FR" dirty="0" smtClean="0"/>
              <a:t>RDF data cube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8790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Discussion: </a:t>
            </a:r>
            <a:br>
              <a:rPr lang="fr-FR" dirty="0" smtClean="0"/>
            </a:br>
            <a:r>
              <a:rPr lang="fr-FR" dirty="0" smtClean="0"/>
              <a:t>extension to </a:t>
            </a:r>
            <a:r>
              <a:rPr lang="fr-FR" dirty="0" err="1" smtClean="0"/>
              <a:t>imaging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748464" cy="4608512"/>
          </a:xfrm>
        </p:spPr>
        <p:txBody>
          <a:bodyPr>
            <a:normAutofit fontScale="92500" lnSpcReduction="20000"/>
          </a:bodyPr>
          <a:lstStyle/>
          <a:p>
            <a:r>
              <a:rPr lang="fr-FR" sz="2800" dirty="0" err="1" smtClean="0"/>
              <a:t>Datasets</a:t>
            </a:r>
            <a:r>
              <a:rPr lang="fr-FR" sz="2800" dirty="0" smtClean="0"/>
              <a:t> (</a:t>
            </a:r>
            <a:r>
              <a:rPr lang="fr-FR" sz="2800" dirty="0" err="1" smtClean="0"/>
              <a:t>e.g</a:t>
            </a:r>
            <a:r>
              <a:rPr lang="fr-FR" sz="2800" dirty="0" smtClean="0"/>
              <a:t>. </a:t>
            </a:r>
            <a:r>
              <a:rPr lang="fr-FR" sz="2800" dirty="0" err="1" smtClean="0"/>
              <a:t>resulting</a:t>
            </a:r>
            <a:r>
              <a:rPr lang="fr-FR" sz="2800" dirty="0" smtClean="0"/>
              <a:t> of image acquisition)</a:t>
            </a:r>
          </a:p>
          <a:p>
            <a:pPr lvl="1"/>
            <a:r>
              <a:rPr lang="fr-FR" sz="2000" b="1" dirty="0" err="1" smtClean="0"/>
              <a:t>Aggregation</a:t>
            </a:r>
            <a:r>
              <a:rPr lang="fr-FR" sz="2000" dirty="0" smtClean="0"/>
              <a:t> of multiple </a:t>
            </a:r>
            <a:r>
              <a:rPr lang="fr-FR" sz="2000" dirty="0" err="1" smtClean="0"/>
              <a:t>spatially</a:t>
            </a:r>
            <a:r>
              <a:rPr lang="fr-FR" sz="2000" dirty="0" smtClean="0"/>
              <a:t> and </a:t>
            </a:r>
            <a:r>
              <a:rPr lang="fr-FR" sz="2000" dirty="0" err="1" smtClean="0"/>
              <a:t>temporally</a:t>
            </a:r>
            <a:r>
              <a:rPr lang="fr-FR" sz="2000" dirty="0" smtClean="0"/>
              <a:t> </a:t>
            </a:r>
            <a:r>
              <a:rPr lang="fr-FR" sz="2000" dirty="0" err="1" smtClean="0"/>
              <a:t>related</a:t>
            </a:r>
            <a:r>
              <a:rPr lang="fr-FR" sz="2000" dirty="0" smtClean="0"/>
              <a:t> </a:t>
            </a:r>
            <a:r>
              <a:rPr lang="fr-FR" sz="2000" dirty="0" err="1" smtClean="0"/>
              <a:t>measurement</a:t>
            </a:r>
            <a:r>
              <a:rPr lang="fr-FR" sz="2000" dirty="0" smtClean="0"/>
              <a:t> values</a:t>
            </a:r>
          </a:p>
          <a:p>
            <a:pPr lvl="1"/>
            <a:r>
              <a:rPr lang="fr-FR" sz="2000" dirty="0" smtClean="0"/>
              <a:t>Issue 1: </a:t>
            </a:r>
            <a:r>
              <a:rPr lang="fr-FR" sz="2000" dirty="0" err="1" smtClean="0"/>
              <a:t>Clarify</a:t>
            </a:r>
            <a:r>
              <a:rPr lang="fr-FR" sz="2000" dirty="0" smtClean="0"/>
              <a:t> the « </a:t>
            </a:r>
            <a:r>
              <a:rPr lang="fr-FR" sz="2000" dirty="0" err="1" smtClean="0"/>
              <a:t>quality</a:t>
            </a:r>
            <a:r>
              <a:rPr lang="fr-FR" sz="2000" dirty="0" smtClean="0"/>
              <a:t> » / « </a:t>
            </a:r>
            <a:r>
              <a:rPr lang="fr-FR" sz="2000" dirty="0" err="1" smtClean="0"/>
              <a:t>quality</a:t>
            </a:r>
            <a:r>
              <a:rPr lang="fr-FR" sz="2000" dirty="0" smtClean="0"/>
              <a:t> </a:t>
            </a:r>
            <a:r>
              <a:rPr lang="fr-FR" sz="2000" dirty="0" err="1" smtClean="0"/>
              <a:t>space</a:t>
            </a:r>
            <a:r>
              <a:rPr lang="fr-FR" sz="2000" dirty="0" smtClean="0"/>
              <a:t> » / « value » triplet in </a:t>
            </a:r>
            <a:r>
              <a:rPr lang="fr-FR" sz="2000" dirty="0" err="1" smtClean="0"/>
              <a:t>imaging</a:t>
            </a:r>
            <a:endParaRPr lang="fr-FR" sz="2000" dirty="0" smtClean="0"/>
          </a:p>
          <a:p>
            <a:pPr lvl="1"/>
            <a:endParaRPr lang="fr-FR" sz="2000" dirty="0"/>
          </a:p>
          <a:p>
            <a:pPr lvl="1"/>
            <a:endParaRPr lang="fr-FR" sz="2000" dirty="0" smtClean="0"/>
          </a:p>
          <a:p>
            <a:pPr lvl="1"/>
            <a:endParaRPr lang="fr-FR" sz="2000" dirty="0"/>
          </a:p>
          <a:p>
            <a:pPr lvl="1"/>
            <a:endParaRPr lang="fr-FR" sz="2000" dirty="0" smtClean="0"/>
          </a:p>
          <a:p>
            <a:pPr lvl="1"/>
            <a:endParaRPr lang="fr-FR" sz="2000" dirty="0"/>
          </a:p>
          <a:p>
            <a:pPr lvl="1"/>
            <a:endParaRPr lang="fr-FR" sz="2000" dirty="0" smtClean="0"/>
          </a:p>
          <a:p>
            <a:pPr lvl="1"/>
            <a:endParaRPr lang="fr-FR" sz="2000" dirty="0"/>
          </a:p>
          <a:p>
            <a:pPr lvl="1"/>
            <a:endParaRPr lang="fr-FR" sz="2000" dirty="0" smtClean="0"/>
          </a:p>
          <a:p>
            <a:pPr lvl="1"/>
            <a:endParaRPr lang="fr-FR" sz="2000" dirty="0" smtClean="0"/>
          </a:p>
          <a:p>
            <a:pPr lvl="1"/>
            <a:endParaRPr lang="fr-FR" sz="2000" dirty="0" smtClean="0"/>
          </a:p>
          <a:p>
            <a:pPr lvl="1"/>
            <a:endParaRPr lang="fr-FR" sz="2000" dirty="0" smtClean="0"/>
          </a:p>
          <a:p>
            <a:pPr lvl="1"/>
            <a:r>
              <a:rPr lang="fr-FR" sz="2000" dirty="0" smtClean="0"/>
              <a:t>Issue 2: </a:t>
            </a:r>
            <a:r>
              <a:rPr lang="fr-FR" sz="2000" dirty="0" err="1" smtClean="0"/>
              <a:t>Should</a:t>
            </a:r>
            <a:r>
              <a:rPr lang="fr-FR" sz="2000" dirty="0" smtClean="0"/>
              <a:t> </a:t>
            </a:r>
            <a:r>
              <a:rPr lang="fr-FR" sz="2000" dirty="0" err="1" smtClean="0"/>
              <a:t>we</a:t>
            </a:r>
            <a:r>
              <a:rPr lang="fr-FR" sz="2000" dirty="0" smtClean="0"/>
              <a:t> </a:t>
            </a:r>
            <a:r>
              <a:rPr lang="fr-FR" sz="2000" dirty="0" err="1" smtClean="0"/>
              <a:t>consider</a:t>
            </a:r>
            <a:r>
              <a:rPr lang="fr-FR" sz="2000" dirty="0" smtClean="0"/>
              <a:t> segmentation </a:t>
            </a:r>
            <a:r>
              <a:rPr lang="fr-FR" sz="2000" dirty="0" err="1" smtClean="0"/>
              <a:t>results</a:t>
            </a:r>
            <a:r>
              <a:rPr lang="fr-FR" sz="2000" dirty="0" smtClean="0"/>
              <a:t> as qualitative values ? </a:t>
            </a:r>
            <a:r>
              <a:rPr lang="en-US" sz="2000" baseline="30000" dirty="0" smtClean="0"/>
              <a:t>19</a:t>
            </a:r>
            <a:endParaRPr lang="fr-FR" sz="2000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sz="2800" dirty="0" smtClean="0"/>
          </a:p>
          <a:p>
            <a:endParaRPr lang="fr-FR" sz="2800" dirty="0" smtClean="0"/>
          </a:p>
        </p:txBody>
      </p:sp>
      <p:sp>
        <p:nvSpPr>
          <p:cNvPr id="10" name="Rectangle 9"/>
          <p:cNvSpPr/>
          <p:nvPr/>
        </p:nvSpPr>
        <p:spPr>
          <a:xfrm flipH="1">
            <a:off x="2051720" y="4110171"/>
            <a:ext cx="144016" cy="144016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8" name="Grouper 47"/>
          <p:cNvGrpSpPr/>
          <p:nvPr/>
        </p:nvGrpSpPr>
        <p:grpSpPr>
          <a:xfrm>
            <a:off x="467544" y="3246075"/>
            <a:ext cx="2520280" cy="2046945"/>
            <a:chOff x="755576" y="3068960"/>
            <a:chExt cx="3240360" cy="2767025"/>
          </a:xfrm>
        </p:grpSpPr>
        <p:pic>
          <p:nvPicPr>
            <p:cNvPr id="20" name="Image 19" descr="t1.tiff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608" y="3068960"/>
              <a:ext cx="2952328" cy="2478993"/>
            </a:xfrm>
            <a:prstGeom prst="rect">
              <a:avLst/>
            </a:prstGeom>
          </p:spPr>
        </p:pic>
        <p:pic>
          <p:nvPicPr>
            <p:cNvPr id="19" name="Image 18" descr="t1.tiff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92" y="3212976"/>
              <a:ext cx="2952328" cy="2478993"/>
            </a:xfrm>
            <a:prstGeom prst="rect">
              <a:avLst/>
            </a:prstGeom>
          </p:spPr>
        </p:pic>
        <p:pic>
          <p:nvPicPr>
            <p:cNvPr id="4" name="Image 3" descr="t1.tiff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356992"/>
              <a:ext cx="2952328" cy="2478993"/>
            </a:xfrm>
            <a:prstGeom prst="rect">
              <a:avLst/>
            </a:prstGeom>
          </p:spPr>
        </p:pic>
      </p:grpSp>
      <p:cxnSp>
        <p:nvCxnSpPr>
          <p:cNvPr id="8" name="Connecteur droit 7"/>
          <p:cNvCxnSpPr>
            <a:endCxn id="6" idx="1"/>
          </p:cNvCxnSpPr>
          <p:nvPr/>
        </p:nvCxnSpPr>
        <p:spPr>
          <a:xfrm flipV="1">
            <a:off x="1763688" y="3390652"/>
            <a:ext cx="1584176" cy="575503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1" name="Grouper 50"/>
          <p:cNvGrpSpPr/>
          <p:nvPr/>
        </p:nvGrpSpPr>
        <p:grpSpPr>
          <a:xfrm>
            <a:off x="3347864" y="2996952"/>
            <a:ext cx="825500" cy="792088"/>
            <a:chOff x="4211960" y="3140968"/>
            <a:chExt cx="825500" cy="792088"/>
          </a:xfrm>
        </p:grpSpPr>
        <p:pic>
          <p:nvPicPr>
            <p:cNvPr id="6" name="Image 5" descr="pixels.tiff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1960" y="3140968"/>
              <a:ext cx="825500" cy="787400"/>
            </a:xfrm>
            <a:prstGeom prst="rect">
              <a:avLst/>
            </a:prstGeom>
          </p:spPr>
        </p:pic>
        <p:cxnSp>
          <p:nvCxnSpPr>
            <p:cNvPr id="9" name="Connecteur droit 8"/>
            <p:cNvCxnSpPr/>
            <p:nvPr/>
          </p:nvCxnSpPr>
          <p:spPr>
            <a:xfrm flipV="1">
              <a:off x="4572000" y="3212976"/>
              <a:ext cx="0" cy="64807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 flipV="1">
              <a:off x="4716016" y="3212976"/>
              <a:ext cx="0" cy="64807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4427984" y="3429000"/>
              <a:ext cx="43204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4427984" y="3573016"/>
              <a:ext cx="432048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flipV="1">
              <a:off x="4283968" y="3140968"/>
              <a:ext cx="0" cy="792088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flipV="1">
              <a:off x="4427984" y="3140968"/>
              <a:ext cx="0" cy="792088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V="1">
              <a:off x="4572000" y="3140968"/>
              <a:ext cx="0" cy="792088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flipV="1">
              <a:off x="4716016" y="3140968"/>
              <a:ext cx="0" cy="792088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V="1">
              <a:off x="4860032" y="3140968"/>
              <a:ext cx="0" cy="792088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 flipV="1">
              <a:off x="5004048" y="3140968"/>
              <a:ext cx="0" cy="792088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4211960" y="3284984"/>
              <a:ext cx="79208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>
              <a:off x="4211960" y="3429000"/>
              <a:ext cx="79208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>
              <a:off x="4211960" y="3573016"/>
              <a:ext cx="79208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>
              <a:off x="4211960" y="3717032"/>
              <a:ext cx="79208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>
              <a:off x="4211960" y="3861048"/>
              <a:ext cx="792088" cy="0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Connecteur droit 39"/>
          <p:cNvCxnSpPr/>
          <p:nvPr/>
        </p:nvCxnSpPr>
        <p:spPr>
          <a:xfrm flipV="1">
            <a:off x="3779912" y="3140968"/>
            <a:ext cx="1008112" cy="216025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4860032" y="2924944"/>
            <a:ext cx="3441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Observed</a:t>
            </a:r>
            <a:r>
              <a:rPr lang="fr-FR" dirty="0" smtClean="0"/>
              <a:t> </a:t>
            </a:r>
            <a:r>
              <a:rPr lang="fr-FR" dirty="0" err="1" smtClean="0"/>
              <a:t>object</a:t>
            </a:r>
            <a:r>
              <a:rPr lang="fr-FR" dirty="0" smtClean="0"/>
              <a:t> </a:t>
            </a:r>
            <a:r>
              <a:rPr lang="fr-FR" dirty="0" err="1" smtClean="0"/>
              <a:t>quality</a:t>
            </a:r>
            <a:r>
              <a:rPr lang="fr-FR" dirty="0" smtClean="0"/>
              <a:t> value: </a:t>
            </a:r>
          </a:p>
          <a:p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dirty="0" err="1" smtClean="0"/>
              <a:t>e.g</a:t>
            </a:r>
            <a:r>
              <a:rPr lang="fr-FR" dirty="0" smtClean="0"/>
              <a:t>., T1-weighted signal </a:t>
            </a:r>
            <a:r>
              <a:rPr lang="fr-FR" dirty="0" err="1" smtClean="0"/>
              <a:t>intensity</a:t>
            </a:r>
            <a:endParaRPr lang="fr-FR" dirty="0" smtClean="0"/>
          </a:p>
          <a:p>
            <a:r>
              <a:rPr lang="fr-FR" dirty="0" smtClean="0"/>
              <a:t>           </a:t>
            </a:r>
            <a:r>
              <a:rPr lang="fr-FR" dirty="0" err="1" smtClean="0"/>
              <a:t>at</a:t>
            </a:r>
            <a:r>
              <a:rPr lang="fr-FR" dirty="0"/>
              <a:t> </a:t>
            </a:r>
            <a:r>
              <a:rPr lang="fr-FR" dirty="0" err="1" smtClean="0"/>
              <a:t>sampling</a:t>
            </a:r>
            <a:r>
              <a:rPr lang="fr-FR" dirty="0" smtClean="0"/>
              <a:t> point </a:t>
            </a:r>
            <a:r>
              <a:rPr lang="fr-FR" dirty="0"/>
              <a:t>(</a:t>
            </a:r>
            <a:r>
              <a:rPr lang="fr-FR" dirty="0" err="1"/>
              <a:t>i,j,k</a:t>
            </a:r>
            <a:r>
              <a:rPr lang="fr-FR" dirty="0"/>
              <a:t>)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3059832" y="3933056"/>
            <a:ext cx="34563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Complex</a:t>
            </a:r>
            <a:r>
              <a:rPr lang="fr-FR" b="1" dirty="0" smtClean="0"/>
              <a:t> notions of</a:t>
            </a:r>
          </a:p>
          <a:p>
            <a:r>
              <a:rPr lang="fr-FR" dirty="0"/>
              <a:t> </a:t>
            </a:r>
            <a:r>
              <a:rPr lang="fr-FR" dirty="0" smtClean="0"/>
              <a:t>  - </a:t>
            </a:r>
            <a:r>
              <a:rPr lang="fr-FR" dirty="0" err="1" smtClean="0"/>
              <a:t>Sampling</a:t>
            </a:r>
            <a:r>
              <a:rPr lang="fr-FR" dirty="0" smtClean="0"/>
              <a:t> </a:t>
            </a:r>
            <a:r>
              <a:rPr lang="fr-FR" dirty="0" err="1" smtClean="0"/>
              <a:t>grid</a:t>
            </a:r>
            <a:r>
              <a:rPr lang="fr-FR" dirty="0" smtClean="0"/>
              <a:t> and </a:t>
            </a:r>
            <a:r>
              <a:rPr lang="fr-FR" dirty="0" err="1" smtClean="0"/>
              <a:t>associated</a:t>
            </a:r>
            <a:r>
              <a:rPr lang="fr-FR" dirty="0"/>
              <a:t> </a:t>
            </a:r>
            <a:r>
              <a:rPr lang="fr-FR" dirty="0" err="1" smtClean="0"/>
              <a:t>geometry</a:t>
            </a:r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- Field of </a:t>
            </a:r>
            <a:r>
              <a:rPr lang="fr-FR" dirty="0" err="1" smtClean="0"/>
              <a:t>view</a:t>
            </a:r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- </a:t>
            </a:r>
            <a:r>
              <a:rPr lang="fr-FR" dirty="0" err="1" smtClean="0"/>
              <a:t>Regions</a:t>
            </a:r>
            <a:r>
              <a:rPr lang="fr-FR" dirty="0" smtClean="0"/>
              <a:t> of </a:t>
            </a:r>
            <a:r>
              <a:rPr lang="fr-FR" dirty="0" err="1" smtClean="0"/>
              <a:t>interest</a:t>
            </a:r>
            <a:r>
              <a:rPr lang="fr-FR" dirty="0" smtClean="0"/>
              <a:t> (</a:t>
            </a:r>
            <a:r>
              <a:rPr lang="fr-FR" dirty="0" err="1" smtClean="0"/>
              <a:t>ROIs</a:t>
            </a:r>
            <a:r>
              <a:rPr lang="fr-FR" dirty="0" smtClean="0"/>
              <a:t>) and </a:t>
            </a:r>
            <a:r>
              <a:rPr lang="fr-FR" dirty="0" err="1" smtClean="0"/>
              <a:t>related</a:t>
            </a:r>
            <a:r>
              <a:rPr lang="fr-FR" dirty="0" smtClean="0"/>
              <a:t> parts of the </a:t>
            </a:r>
            <a:r>
              <a:rPr lang="fr-FR" dirty="0" err="1" smtClean="0"/>
              <a:t>imaged</a:t>
            </a:r>
            <a:r>
              <a:rPr lang="fr-FR" dirty="0" smtClean="0"/>
              <a:t> </a:t>
            </a:r>
            <a:r>
              <a:rPr lang="fr-FR" dirty="0" err="1" smtClean="0"/>
              <a:t>object</a:t>
            </a:r>
            <a:endParaRPr lang="fr-FR" dirty="0" smtClean="0"/>
          </a:p>
          <a:p>
            <a:r>
              <a:rPr lang="fr-FR" dirty="0" smtClean="0"/>
              <a:t> </a:t>
            </a:r>
          </a:p>
        </p:txBody>
      </p:sp>
      <p:pic>
        <p:nvPicPr>
          <p:cNvPr id="58" name="Image 57" descr="rois.tif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341064"/>
            <a:ext cx="2232248" cy="1392192"/>
          </a:xfrm>
          <a:prstGeom prst="rect">
            <a:avLst/>
          </a:prstGeom>
        </p:spPr>
      </p:pic>
      <p:sp>
        <p:nvSpPr>
          <p:cNvPr id="59" name="Rectangle 58"/>
          <p:cNvSpPr/>
          <p:nvPr/>
        </p:nvSpPr>
        <p:spPr>
          <a:xfrm>
            <a:off x="251520" y="6453336"/>
            <a:ext cx="2659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30000" dirty="0" smtClean="0"/>
              <a:t>19</a:t>
            </a:r>
            <a:r>
              <a:rPr lang="en-US" dirty="0" smtClean="0"/>
              <a:t> Burns and Turner, 2013;</a:t>
            </a:r>
            <a:r>
              <a:rPr lang="en-US" baseline="30000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1716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Discussion: </a:t>
            </a:r>
            <a:br>
              <a:rPr lang="en-US" sz="3600" b="1" dirty="0" smtClean="0"/>
            </a:br>
            <a:r>
              <a:rPr lang="en-US" sz="2700" b="1" dirty="0" smtClean="0"/>
              <a:t>Core ontologies available from other ontologies, e.g. OBO/BFO</a:t>
            </a:r>
            <a:endParaRPr lang="en-US" sz="27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81128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Action</a:t>
            </a:r>
          </a:p>
          <a:p>
            <a:pPr lvl="1">
              <a:buNone/>
            </a:pPr>
            <a:r>
              <a:rPr lang="en-US" dirty="0" smtClean="0"/>
              <a:t>Observation</a:t>
            </a:r>
          </a:p>
          <a:p>
            <a:pPr lvl="1">
              <a:buNone/>
            </a:pPr>
            <a:r>
              <a:rPr lang="en-US" dirty="0" smtClean="0"/>
              <a:t> Measurement</a:t>
            </a:r>
          </a:p>
          <a:p>
            <a:pPr lvl="1">
              <a:buNone/>
            </a:pPr>
            <a:r>
              <a:rPr lang="en-US" dirty="0" smtClean="0"/>
              <a:t> Counting</a:t>
            </a:r>
          </a:p>
          <a:p>
            <a:pPr lvl="1">
              <a:buNone/>
            </a:pPr>
            <a:endParaRPr lang="en-US" sz="1700" dirty="0" smtClean="0"/>
          </a:p>
          <a:p>
            <a:r>
              <a:rPr lang="en-US" dirty="0" smtClean="0"/>
              <a:t>Collection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Value</a:t>
            </a:r>
          </a:p>
          <a:p>
            <a:r>
              <a:rPr lang="en-US" dirty="0" smtClean="0"/>
              <a:t>Unit of measure</a:t>
            </a:r>
          </a:p>
          <a:p>
            <a:pPr>
              <a:buNone/>
            </a:pPr>
            <a:endParaRPr lang="en-US" sz="1700" dirty="0" smtClean="0"/>
          </a:p>
          <a:p>
            <a:r>
              <a:rPr lang="en-US" dirty="0" smtClean="0"/>
              <a:t>Artifact</a:t>
            </a:r>
          </a:p>
          <a:p>
            <a:pPr lvl="1">
              <a:buNone/>
            </a:pPr>
            <a:r>
              <a:rPr lang="en-US" dirty="0" smtClean="0"/>
              <a:t>Instrument of measure</a:t>
            </a:r>
          </a:p>
          <a:p>
            <a:pPr lvl="1">
              <a:buNone/>
            </a:pPr>
            <a:r>
              <a:rPr lang="en-US" dirty="0" smtClean="0"/>
              <a:t>    Sensor</a:t>
            </a:r>
          </a:p>
          <a:p>
            <a:pPr lvl="1">
              <a:buNone/>
            </a:pPr>
            <a:endParaRPr lang="en-US" sz="1700" dirty="0" smtClean="0"/>
          </a:p>
          <a:p>
            <a:r>
              <a:rPr lang="en-US" dirty="0" smtClean="0"/>
              <a:t>Physical support</a:t>
            </a:r>
          </a:p>
          <a:p>
            <a:pPr lvl="1"/>
            <a:r>
              <a:rPr lang="en-US" dirty="0" smtClean="0"/>
              <a:t>Information medium</a:t>
            </a:r>
          </a:p>
          <a:p>
            <a:r>
              <a:rPr lang="en-US" dirty="0" smtClean="0"/>
              <a:t>Inscription</a:t>
            </a:r>
          </a:p>
          <a:p>
            <a:r>
              <a:rPr lang="en-US" dirty="0" smtClean="0"/>
              <a:t>Expression</a:t>
            </a:r>
          </a:p>
          <a:p>
            <a:pPr lvl="1"/>
            <a:r>
              <a:rPr lang="en-US" dirty="0" smtClean="0"/>
              <a:t>Linguistic expression</a:t>
            </a:r>
          </a:p>
          <a:p>
            <a:r>
              <a:rPr lang="en-US" dirty="0" smtClean="0"/>
              <a:t>Concept</a:t>
            </a:r>
          </a:p>
          <a:p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Proposition</a:t>
            </a:r>
          </a:p>
          <a:p>
            <a:pPr lvl="1"/>
            <a:r>
              <a:rPr lang="en-US" dirty="0" smtClean="0"/>
              <a:t>Prescriptive description</a:t>
            </a:r>
            <a:endParaRPr lang="en-US" dirty="0"/>
          </a:p>
        </p:txBody>
      </p:sp>
      <p:sp>
        <p:nvSpPr>
          <p:cNvPr id="4" name="Accolade fermante 3"/>
          <p:cNvSpPr/>
          <p:nvPr/>
        </p:nvSpPr>
        <p:spPr>
          <a:xfrm>
            <a:off x="3059832" y="4293096"/>
            <a:ext cx="360040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/>
          <p:cNvSpPr txBox="1"/>
          <p:nvPr/>
        </p:nvSpPr>
        <p:spPr>
          <a:xfrm>
            <a:off x="3275856" y="3666510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∄ </a:t>
            </a:r>
            <a:r>
              <a:rPr lang="en-US" sz="1600" dirty="0" smtClean="0"/>
              <a:t>(in </a:t>
            </a:r>
            <a:r>
              <a:rPr lang="en-US" sz="1600" dirty="0" smtClean="0"/>
              <a:t>OBI </a:t>
            </a:r>
            <a:r>
              <a:rPr lang="en-US" sz="1600" dirty="0" smtClean="0"/>
              <a:t>material </a:t>
            </a:r>
            <a:r>
              <a:rPr lang="en-US" sz="1600" dirty="0" smtClean="0"/>
              <a:t>entity only)</a:t>
            </a:r>
          </a:p>
        </p:txBody>
      </p:sp>
      <p:sp>
        <p:nvSpPr>
          <p:cNvPr id="6" name="Accolade fermante 5"/>
          <p:cNvSpPr/>
          <p:nvPr/>
        </p:nvSpPr>
        <p:spPr>
          <a:xfrm>
            <a:off x="3059832" y="1628800"/>
            <a:ext cx="216024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er 54"/>
          <p:cNvGrpSpPr/>
          <p:nvPr/>
        </p:nvGrpSpPr>
        <p:grpSpPr>
          <a:xfrm>
            <a:off x="1979712" y="2492896"/>
            <a:ext cx="1575888" cy="338554"/>
            <a:chOff x="1979712" y="2492896"/>
            <a:chExt cx="1575888" cy="338554"/>
          </a:xfrm>
        </p:grpSpPr>
        <p:cxnSp>
          <p:nvCxnSpPr>
            <p:cNvPr id="9" name="Connecteur droit avec flèche 8"/>
            <p:cNvCxnSpPr/>
            <p:nvPr/>
          </p:nvCxnSpPr>
          <p:spPr>
            <a:xfrm>
              <a:off x="1979712" y="2708920"/>
              <a:ext cx="122413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Texte 9"/>
            <p:cNvSpPr txBox="1"/>
            <p:nvPr/>
          </p:nvSpPr>
          <p:spPr>
            <a:xfrm>
              <a:off x="3275856" y="2492896"/>
              <a:ext cx="2797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?</a:t>
              </a:r>
              <a:endParaRPr lang="en-US" sz="1600" dirty="0"/>
            </a:p>
          </p:txBody>
        </p:sp>
      </p:grpSp>
      <p:sp>
        <p:nvSpPr>
          <p:cNvPr id="13" name="Accolade fermante 12"/>
          <p:cNvSpPr/>
          <p:nvPr/>
        </p:nvSpPr>
        <p:spPr>
          <a:xfrm>
            <a:off x="3059832" y="3573016"/>
            <a:ext cx="288032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colade fermante 14"/>
          <p:cNvSpPr/>
          <p:nvPr/>
        </p:nvSpPr>
        <p:spPr>
          <a:xfrm>
            <a:off x="3059832" y="2996952"/>
            <a:ext cx="216024" cy="5040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er 51"/>
          <p:cNvGrpSpPr/>
          <p:nvPr/>
        </p:nvGrpSpPr>
        <p:grpSpPr>
          <a:xfrm>
            <a:off x="3347864" y="1476072"/>
            <a:ext cx="5022252" cy="584776"/>
            <a:chOff x="3347864" y="1476072"/>
            <a:chExt cx="5022252" cy="584776"/>
          </a:xfrm>
        </p:grpSpPr>
        <p:sp>
          <p:nvSpPr>
            <p:cNvPr id="7" name="ZoneTexte 6"/>
            <p:cNvSpPr txBox="1"/>
            <p:nvPr/>
          </p:nvSpPr>
          <p:spPr>
            <a:xfrm>
              <a:off x="4355976" y="1476072"/>
              <a:ext cx="4014140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OBI:’</a:t>
              </a:r>
              <a:r>
                <a:rPr lang="en-US" sz="1600" dirty="0" err="1" smtClean="0"/>
                <a:t>Processual</a:t>
              </a:r>
              <a:r>
                <a:rPr lang="en-US" sz="1600" dirty="0" smtClean="0"/>
                <a:t> entity’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 </a:t>
              </a:r>
              <a:r>
                <a:rPr lang="en-US" sz="1600" dirty="0" err="1" smtClean="0"/>
                <a:t>OBI:’Planned</a:t>
              </a:r>
              <a:r>
                <a:rPr lang="en-US" sz="1600" dirty="0" smtClean="0"/>
                <a:t> Process’ </a:t>
              </a:r>
              <a:r>
                <a:rPr lang="en-US" sz="1600" dirty="0" smtClean="0">
                  <a:sym typeface="Wingdings"/>
                </a:rPr>
                <a:t> OBI, IAO, </a:t>
              </a:r>
              <a:r>
                <a:rPr lang="en-US" sz="1600" dirty="0" smtClean="0"/>
                <a:t>NIFSTD</a:t>
              </a:r>
            </a:p>
          </p:txBody>
        </p:sp>
        <p:cxnSp>
          <p:nvCxnSpPr>
            <p:cNvPr id="17" name="Connecteur droit avec flèche 16"/>
            <p:cNvCxnSpPr/>
            <p:nvPr/>
          </p:nvCxnSpPr>
          <p:spPr>
            <a:xfrm flipV="1">
              <a:off x="3347864" y="1844824"/>
              <a:ext cx="936104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4355976" y="1484784"/>
              <a:ext cx="3888432" cy="57606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3" name="Grouper 52"/>
          <p:cNvGrpSpPr/>
          <p:nvPr/>
        </p:nvGrpSpPr>
        <p:grpSpPr>
          <a:xfrm>
            <a:off x="3347864" y="2132856"/>
            <a:ext cx="5256584" cy="3888432"/>
            <a:chOff x="2555776" y="2132856"/>
            <a:chExt cx="5256584" cy="3888432"/>
          </a:xfrm>
        </p:grpSpPr>
        <p:sp>
          <p:nvSpPr>
            <p:cNvPr id="16" name="ZoneTexte 15"/>
            <p:cNvSpPr txBox="1"/>
            <p:nvPr/>
          </p:nvSpPr>
          <p:spPr>
            <a:xfrm>
              <a:off x="3995936" y="2204864"/>
              <a:ext cx="3784910" cy="329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BFO:’generically</a:t>
              </a:r>
              <a:r>
                <a:rPr lang="en-US" sz="1600" dirty="0" smtClean="0"/>
                <a:t> dependent continuant’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…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</a:t>
              </a:r>
              <a:r>
                <a:rPr lang="en-US" sz="1600" dirty="0" err="1" smtClean="0"/>
                <a:t>IAO:’data</a:t>
              </a:r>
              <a:r>
                <a:rPr lang="en-US" sz="1600" dirty="0" smtClean="0"/>
                <a:t> item’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   </a:t>
              </a:r>
              <a:r>
                <a:rPr lang="en-US" sz="1600" dirty="0" err="1" smtClean="0"/>
                <a:t>IAO:’measurement</a:t>
              </a:r>
              <a:r>
                <a:rPr lang="en-US" sz="1600" dirty="0" smtClean="0"/>
                <a:t> datum’</a:t>
              </a:r>
            </a:p>
            <a:p>
              <a:r>
                <a:rPr lang="en-US" sz="1600" dirty="0" smtClean="0"/>
                <a:t>         </a:t>
              </a:r>
              <a:r>
                <a:rPr lang="en-US" sz="1600" dirty="0" err="1" smtClean="0"/>
                <a:t>IAO:’scalar</a:t>
              </a:r>
              <a:r>
                <a:rPr lang="en-US" sz="1600" dirty="0" smtClean="0"/>
                <a:t> measurement datum’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      </a:t>
              </a:r>
              <a:r>
                <a:rPr lang="en-US" sz="1600" dirty="0" err="1" smtClean="0"/>
                <a:t>IAO:’categorical</a:t>
              </a:r>
              <a:r>
                <a:rPr lang="en-US" sz="1600" dirty="0" smtClean="0"/>
                <a:t> measurement datum’</a:t>
              </a:r>
            </a:p>
            <a:p>
              <a:r>
                <a:rPr lang="en-US" sz="1600" dirty="0" smtClean="0"/>
                <a:t>   </a:t>
              </a:r>
              <a:r>
                <a:rPr lang="en-US" sz="1600" dirty="0" err="1" smtClean="0"/>
                <a:t>IAO:’datum</a:t>
              </a:r>
              <a:r>
                <a:rPr lang="en-US" sz="1600" dirty="0" smtClean="0"/>
                <a:t> label’</a:t>
              </a:r>
            </a:p>
            <a:p>
              <a:r>
                <a:rPr lang="en-US" sz="1600" dirty="0" smtClean="0"/>
                <a:t>         </a:t>
              </a:r>
              <a:r>
                <a:rPr lang="en-US" sz="1600" dirty="0" err="1" smtClean="0"/>
                <a:t>IAO:’measurement</a:t>
              </a:r>
              <a:r>
                <a:rPr lang="en-US" sz="1600" dirty="0" smtClean="0"/>
                <a:t> unit label’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</a:t>
              </a:r>
              <a:r>
                <a:rPr lang="en-US" sz="1600" dirty="0" err="1" smtClean="0"/>
                <a:t>IAO:’document</a:t>
              </a:r>
              <a:r>
                <a:rPr lang="en-US" sz="1600" dirty="0" smtClean="0"/>
                <a:t>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</a:t>
              </a:r>
              <a:r>
                <a:rPr lang="en-US" sz="1600" dirty="0" err="1" smtClean="0"/>
                <a:t>IAO:’document</a:t>
              </a:r>
              <a:r>
                <a:rPr lang="en-US" sz="1600" dirty="0" smtClean="0"/>
                <a:t> part’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…</a:t>
              </a:r>
            </a:p>
            <a:p>
              <a:r>
                <a:rPr lang="en-US" sz="1600" dirty="0"/>
                <a:t> </a:t>
              </a:r>
              <a:r>
                <a:rPr lang="en-US" sz="1600" dirty="0" smtClean="0"/>
                <a:t>  </a:t>
              </a:r>
              <a:r>
                <a:rPr lang="en-US" sz="1600" dirty="0" err="1" smtClean="0"/>
                <a:t>IAO:’directive</a:t>
              </a:r>
              <a:r>
                <a:rPr lang="en-US" sz="1600" dirty="0" smtClean="0"/>
                <a:t> information entity’</a:t>
              </a:r>
            </a:p>
            <a:p>
              <a:r>
                <a:rPr lang="en-US" sz="1600" dirty="0" smtClean="0"/>
                <a:t>      </a:t>
              </a:r>
              <a:r>
                <a:rPr lang="en-US" sz="1600" dirty="0" err="1" smtClean="0"/>
                <a:t>IAO:’action</a:t>
              </a:r>
              <a:r>
                <a:rPr lang="en-US" sz="1600" dirty="0" smtClean="0"/>
                <a:t> specification’</a:t>
              </a: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2555776" y="3140968"/>
              <a:ext cx="151216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3923928" y="2132856"/>
              <a:ext cx="3888432" cy="3600400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4" name="Connecteur droit avec flèche 23"/>
            <p:cNvCxnSpPr/>
            <p:nvPr/>
          </p:nvCxnSpPr>
          <p:spPr>
            <a:xfrm>
              <a:off x="2555776" y="3356992"/>
              <a:ext cx="1584176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/>
            <p:nvPr/>
          </p:nvCxnSpPr>
          <p:spPr>
            <a:xfrm flipV="1">
              <a:off x="2627784" y="5301208"/>
              <a:ext cx="1440160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er 53"/>
          <p:cNvGrpSpPr/>
          <p:nvPr/>
        </p:nvGrpSpPr>
        <p:grpSpPr>
          <a:xfrm>
            <a:off x="3275856" y="5661248"/>
            <a:ext cx="5139606" cy="1052736"/>
            <a:chOff x="3275856" y="5661248"/>
            <a:chExt cx="5139606" cy="1052736"/>
          </a:xfrm>
        </p:grpSpPr>
        <p:cxnSp>
          <p:nvCxnSpPr>
            <p:cNvPr id="35" name="Connecteur droit avec flèche 34"/>
            <p:cNvCxnSpPr>
              <a:endCxn id="43" idx="1"/>
            </p:cNvCxnSpPr>
            <p:nvPr/>
          </p:nvCxnSpPr>
          <p:spPr>
            <a:xfrm>
              <a:off x="3275856" y="5661248"/>
              <a:ext cx="648072" cy="6703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ZoneTexte 41"/>
            <p:cNvSpPr txBox="1"/>
            <p:nvPr/>
          </p:nvSpPr>
          <p:spPr>
            <a:xfrm>
              <a:off x="3923928" y="5949280"/>
              <a:ext cx="4491534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 </a:t>
              </a:r>
              <a:r>
                <a:rPr lang="en-US" sz="1600" dirty="0" smtClean="0"/>
                <a:t>in NIFSTD : </a:t>
              </a:r>
              <a:r>
                <a:rPr lang="en-US" sz="1600" dirty="0" err="1" smtClean="0"/>
                <a:t>BFO</a:t>
              </a:r>
              <a:r>
                <a:rPr lang="en-US" sz="1600" dirty="0" err="1"/>
                <a:t>:’generically</a:t>
              </a:r>
              <a:r>
                <a:rPr lang="en-US" sz="1600" dirty="0"/>
                <a:t> dependent continuant’</a:t>
              </a:r>
            </a:p>
            <a:p>
              <a:r>
                <a:rPr lang="en-US" sz="1600" dirty="0" smtClean="0"/>
                <a:t>                        </a:t>
              </a:r>
              <a:r>
                <a:rPr lang="en-US" sz="1600" dirty="0" err="1" smtClean="0"/>
                <a:t>skos</a:t>
              </a:r>
              <a:r>
                <a:rPr lang="en-US" sz="1600" dirty="0" smtClean="0"/>
                <a:t>:’concept’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23928" y="5949280"/>
              <a:ext cx="4464496" cy="764704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148650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prov-o2.tif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058895"/>
            <a:ext cx="6120680" cy="363923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/>
              <a:t>Discussion: </a:t>
            </a:r>
            <a:br>
              <a:rPr lang="fr-FR" sz="3600" dirty="0" smtClean="0"/>
            </a:br>
            <a:r>
              <a:rPr lang="fr-FR" sz="3600" dirty="0" smtClean="0"/>
              <a:t>position </a:t>
            </a:r>
            <a:r>
              <a:rPr lang="fr-FR" sz="3600" dirty="0" err="1" smtClean="0"/>
              <a:t>w.r.t</a:t>
            </a:r>
            <a:r>
              <a:rPr lang="fr-FR" sz="3600" dirty="0" smtClean="0"/>
              <a:t>. PROV-O (W3C rec.)</a:t>
            </a:r>
            <a:endParaRPr lang="fr-FR" sz="3600" dirty="0"/>
          </a:p>
        </p:txBody>
      </p:sp>
      <p:pic>
        <p:nvPicPr>
          <p:cNvPr id="7" name="Image 6" descr="classes-PROV-O.tif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484784"/>
            <a:ext cx="2393295" cy="5220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25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prov-o2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184" y="2318683"/>
            <a:ext cx="5258941" cy="2997463"/>
          </a:xfrm>
          <a:prstGeom prst="rect">
            <a:avLst/>
          </a:prstGeom>
        </p:spPr>
      </p:pic>
      <p:sp>
        <p:nvSpPr>
          <p:cNvPr id="68" name="ZoneTexte 67"/>
          <p:cNvSpPr txBox="1"/>
          <p:nvPr/>
        </p:nvSpPr>
        <p:spPr>
          <a:xfrm>
            <a:off x="5760640" y="2174667"/>
            <a:ext cx="1057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wasQuotedFrom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5760640" y="2390691"/>
            <a:ext cx="9473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wasRevisionOf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5760640" y="2606715"/>
            <a:ext cx="11445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hadPrimarySource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75" name="Connecteur droit avec flèche 74"/>
          <p:cNvCxnSpPr/>
          <p:nvPr/>
        </p:nvCxnSpPr>
        <p:spPr>
          <a:xfrm flipH="1">
            <a:off x="5472608" y="2390691"/>
            <a:ext cx="36004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>
          <a:xfrm flipH="1" flipV="1">
            <a:off x="5328592" y="2534707"/>
            <a:ext cx="504058" cy="72008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>
          <a:xfrm flipH="1" flipV="1">
            <a:off x="5184576" y="2606715"/>
            <a:ext cx="648074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>
            <a:endCxn id="79" idx="1"/>
          </p:cNvCxnSpPr>
          <p:nvPr/>
        </p:nvCxnSpPr>
        <p:spPr>
          <a:xfrm flipV="1">
            <a:off x="5112568" y="1361674"/>
            <a:ext cx="2592288" cy="95700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7704856" y="1238563"/>
            <a:ext cx="727307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Derivation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7128792" y="2030651"/>
            <a:ext cx="716788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Quotation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7488832" y="2318683"/>
            <a:ext cx="620683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Revision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7848872" y="2606715"/>
            <a:ext cx="595035" cy="400110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Primary</a:t>
            </a:r>
            <a:endParaRPr lang="fr-FR" sz="1000" dirty="0" smtClean="0">
              <a:solidFill>
                <a:srgbClr val="0000FF"/>
              </a:solidFill>
            </a:endParaRPr>
          </a:p>
          <a:p>
            <a:r>
              <a:rPr lang="fr-FR" sz="1000" dirty="0" smtClean="0">
                <a:solidFill>
                  <a:srgbClr val="0000FF"/>
                </a:solidFill>
              </a:rPr>
              <a:t>Source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83" name="Connecteur droit avec flèche 82"/>
          <p:cNvCxnSpPr>
            <a:stCxn id="68" idx="3"/>
          </p:cNvCxnSpPr>
          <p:nvPr/>
        </p:nvCxnSpPr>
        <p:spPr>
          <a:xfrm flipV="1">
            <a:off x="6817690" y="2174667"/>
            <a:ext cx="239094" cy="123111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 flipV="1">
            <a:off x="6768752" y="2462699"/>
            <a:ext cx="648072" cy="7200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>
            <a:endCxn id="82" idx="1"/>
          </p:cNvCxnSpPr>
          <p:nvPr/>
        </p:nvCxnSpPr>
        <p:spPr>
          <a:xfrm>
            <a:off x="6912768" y="2750732"/>
            <a:ext cx="936104" cy="5603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>
            <a:stCxn id="80" idx="0"/>
          </p:cNvCxnSpPr>
          <p:nvPr/>
        </p:nvCxnSpPr>
        <p:spPr>
          <a:xfrm flipV="1">
            <a:off x="7487186" y="1454587"/>
            <a:ext cx="433694" cy="576064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>
            <a:endCxn id="79" idx="2"/>
          </p:cNvCxnSpPr>
          <p:nvPr/>
        </p:nvCxnSpPr>
        <p:spPr>
          <a:xfrm flipV="1">
            <a:off x="7920880" y="1484784"/>
            <a:ext cx="147630" cy="833900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>
            <a:stCxn id="82" idx="0"/>
            <a:endCxn id="79" idx="2"/>
          </p:cNvCxnSpPr>
          <p:nvPr/>
        </p:nvCxnSpPr>
        <p:spPr>
          <a:xfrm flipH="1" flipV="1">
            <a:off x="8068510" y="1484784"/>
            <a:ext cx="77880" cy="112193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7704856" y="518483"/>
            <a:ext cx="971264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EntityInfluence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95" name="Connecteur droit avec flèche 94"/>
          <p:cNvCxnSpPr>
            <a:stCxn id="79" idx="0"/>
          </p:cNvCxnSpPr>
          <p:nvPr/>
        </p:nvCxnSpPr>
        <p:spPr>
          <a:xfrm flipV="1">
            <a:off x="8068510" y="734507"/>
            <a:ext cx="216024" cy="50405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ZoneTexte 96"/>
          <p:cNvSpPr txBox="1"/>
          <p:nvPr/>
        </p:nvSpPr>
        <p:spPr>
          <a:xfrm>
            <a:off x="5400600" y="2822739"/>
            <a:ext cx="11897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QualifiedQuotation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98" name="ZoneTexte 97"/>
          <p:cNvSpPr txBox="1"/>
          <p:nvPr/>
        </p:nvSpPr>
        <p:spPr>
          <a:xfrm>
            <a:off x="5472608" y="3038763"/>
            <a:ext cx="10951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QualifiedRevision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99" name="ZoneTexte 98"/>
          <p:cNvSpPr txBox="1"/>
          <p:nvPr/>
        </p:nvSpPr>
        <p:spPr>
          <a:xfrm>
            <a:off x="5544616" y="3224590"/>
            <a:ext cx="14213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QualifiedPrimarySource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03" name="Connecteur droit avec flèche 102"/>
          <p:cNvCxnSpPr/>
          <p:nvPr/>
        </p:nvCxnSpPr>
        <p:spPr>
          <a:xfrm>
            <a:off x="5832648" y="3758843"/>
            <a:ext cx="2088232" cy="2880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/>
          <p:nvPr/>
        </p:nvCxnSpPr>
        <p:spPr>
          <a:xfrm flipV="1">
            <a:off x="5544616" y="2246675"/>
            <a:ext cx="1800200" cy="86409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>
            <a:endCxn id="81" idx="2"/>
          </p:cNvCxnSpPr>
          <p:nvPr/>
        </p:nvCxnSpPr>
        <p:spPr>
          <a:xfrm flipV="1">
            <a:off x="5544616" y="2564904"/>
            <a:ext cx="2254558" cy="617875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/>
          <p:cNvCxnSpPr/>
          <p:nvPr/>
        </p:nvCxnSpPr>
        <p:spPr>
          <a:xfrm flipV="1">
            <a:off x="5544616" y="2966755"/>
            <a:ext cx="2304256" cy="360040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" name="ZoneTexte 111"/>
          <p:cNvSpPr txBox="1"/>
          <p:nvPr/>
        </p:nvSpPr>
        <p:spPr>
          <a:xfrm>
            <a:off x="6264696" y="1238563"/>
            <a:ext cx="502699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Usage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13" name="Connecteur droit avec flèche 112"/>
          <p:cNvCxnSpPr>
            <a:endCxn id="112" idx="1"/>
          </p:cNvCxnSpPr>
          <p:nvPr/>
        </p:nvCxnSpPr>
        <p:spPr>
          <a:xfrm flipV="1">
            <a:off x="4824536" y="1361674"/>
            <a:ext cx="1440160" cy="2541185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avec flèche 115"/>
          <p:cNvCxnSpPr>
            <a:endCxn id="94" idx="2"/>
          </p:cNvCxnSpPr>
          <p:nvPr/>
        </p:nvCxnSpPr>
        <p:spPr>
          <a:xfrm flipV="1">
            <a:off x="6552728" y="764704"/>
            <a:ext cx="1637760" cy="473859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avec flèche 117"/>
          <p:cNvCxnSpPr>
            <a:endCxn id="112" idx="2"/>
          </p:cNvCxnSpPr>
          <p:nvPr/>
        </p:nvCxnSpPr>
        <p:spPr>
          <a:xfrm flipV="1">
            <a:off x="5040560" y="1484784"/>
            <a:ext cx="1475486" cy="2706107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ZoneTexte 120"/>
          <p:cNvSpPr txBox="1"/>
          <p:nvPr/>
        </p:nvSpPr>
        <p:spPr>
          <a:xfrm>
            <a:off x="4896544" y="3758843"/>
            <a:ext cx="657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</a:t>
            </a:r>
            <a:endParaRPr lang="fr-FR" sz="1000" dirty="0" smtClean="0">
              <a:solidFill>
                <a:srgbClr val="0000FF"/>
              </a:solidFill>
            </a:endParaRPr>
          </a:p>
          <a:p>
            <a:r>
              <a:rPr lang="fr-FR" sz="1000" dirty="0" smtClean="0">
                <a:solidFill>
                  <a:srgbClr val="0000FF"/>
                </a:solidFill>
              </a:rPr>
              <a:t>Usage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22" name="Connecteur droit avec flèche 121"/>
          <p:cNvCxnSpPr/>
          <p:nvPr/>
        </p:nvCxnSpPr>
        <p:spPr>
          <a:xfrm>
            <a:off x="5400600" y="3398803"/>
            <a:ext cx="2592288" cy="576064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ZoneTexte 124"/>
          <p:cNvSpPr txBox="1"/>
          <p:nvPr/>
        </p:nvSpPr>
        <p:spPr>
          <a:xfrm>
            <a:off x="6408712" y="3542819"/>
            <a:ext cx="12490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QualifiedGeneration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126" name="ZoneTexte 125"/>
          <p:cNvSpPr txBox="1"/>
          <p:nvPr/>
        </p:nvSpPr>
        <p:spPr>
          <a:xfrm>
            <a:off x="8028384" y="3933056"/>
            <a:ext cx="77457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Generation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127" name="ZoneTexte 126"/>
          <p:cNvSpPr txBox="1"/>
          <p:nvPr/>
        </p:nvSpPr>
        <p:spPr>
          <a:xfrm>
            <a:off x="7907438" y="5703059"/>
            <a:ext cx="1057050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ActivityInfluence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28" name="Connecteur droit avec flèche 127"/>
          <p:cNvCxnSpPr>
            <a:stCxn id="126" idx="2"/>
            <a:endCxn id="127" idx="0"/>
          </p:cNvCxnSpPr>
          <p:nvPr/>
        </p:nvCxnSpPr>
        <p:spPr>
          <a:xfrm>
            <a:off x="8415670" y="4179277"/>
            <a:ext cx="20293" cy="1523782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ZoneTexte 133"/>
          <p:cNvSpPr txBox="1"/>
          <p:nvPr/>
        </p:nvSpPr>
        <p:spPr>
          <a:xfrm>
            <a:off x="5544616" y="4046875"/>
            <a:ext cx="8515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wasEndedBy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36" name="Connecteur en arc 135"/>
          <p:cNvCxnSpPr/>
          <p:nvPr/>
        </p:nvCxnSpPr>
        <p:spPr>
          <a:xfrm rot="5400000" flipH="1" flipV="1">
            <a:off x="5004556" y="3794847"/>
            <a:ext cx="792088" cy="12700"/>
          </a:xfrm>
          <a:prstGeom prst="curvedConnector3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en arc 139"/>
          <p:cNvCxnSpPr/>
          <p:nvPr/>
        </p:nvCxnSpPr>
        <p:spPr>
          <a:xfrm rot="16200000" flipV="1">
            <a:off x="5034210" y="3837201"/>
            <a:ext cx="950838" cy="74042"/>
          </a:xfrm>
          <a:prstGeom prst="curvedConnector3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5328592" y="3902859"/>
            <a:ext cx="9028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wasStartedBy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43" name="Connecteur droit avec flèche 142"/>
          <p:cNvCxnSpPr>
            <a:endCxn id="145" idx="1"/>
          </p:cNvCxnSpPr>
          <p:nvPr/>
        </p:nvCxnSpPr>
        <p:spPr>
          <a:xfrm flipV="1">
            <a:off x="6189100" y="3161874"/>
            <a:ext cx="2160240" cy="83389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ZoneTexte 144"/>
          <p:cNvSpPr txBox="1"/>
          <p:nvPr/>
        </p:nvSpPr>
        <p:spPr>
          <a:xfrm>
            <a:off x="8349340" y="3038763"/>
            <a:ext cx="435636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Start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146" name="ZoneTexte 145"/>
          <p:cNvSpPr txBox="1"/>
          <p:nvPr/>
        </p:nvSpPr>
        <p:spPr>
          <a:xfrm>
            <a:off x="8726468" y="3326795"/>
            <a:ext cx="382036" cy="246221"/>
          </a:xfrm>
          <a:prstGeom prst="rect">
            <a:avLst/>
          </a:prstGeom>
          <a:solidFill>
            <a:srgbClr val="FFFA9B"/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End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48" name="Connecteur droit avec flèche 147"/>
          <p:cNvCxnSpPr>
            <a:endCxn id="146" idx="1"/>
          </p:cNvCxnSpPr>
          <p:nvPr/>
        </p:nvCxnSpPr>
        <p:spPr>
          <a:xfrm flipV="1">
            <a:off x="6444208" y="3449906"/>
            <a:ext cx="2282260" cy="77118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>
            <a:stCxn id="145" idx="0"/>
          </p:cNvCxnSpPr>
          <p:nvPr/>
        </p:nvCxnSpPr>
        <p:spPr>
          <a:xfrm flipH="1" flipV="1">
            <a:off x="8208912" y="1454587"/>
            <a:ext cx="358246" cy="158417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46" idx="0"/>
          </p:cNvCxnSpPr>
          <p:nvPr/>
        </p:nvCxnSpPr>
        <p:spPr>
          <a:xfrm flipH="1" flipV="1">
            <a:off x="8388424" y="1484784"/>
            <a:ext cx="529062" cy="184201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8" name="ZoneTexte 157"/>
          <p:cNvSpPr txBox="1"/>
          <p:nvPr/>
        </p:nvSpPr>
        <p:spPr>
          <a:xfrm>
            <a:off x="5508104" y="4221088"/>
            <a:ext cx="9086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QualifiedStart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159" name="ZoneTexte 158"/>
          <p:cNvSpPr txBox="1"/>
          <p:nvPr/>
        </p:nvSpPr>
        <p:spPr>
          <a:xfrm>
            <a:off x="6372200" y="4221088"/>
            <a:ext cx="8550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QualifiedEnd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160" name="ZoneTexte 159"/>
          <p:cNvSpPr txBox="1"/>
          <p:nvPr/>
        </p:nvSpPr>
        <p:spPr>
          <a:xfrm>
            <a:off x="4464496" y="5631051"/>
            <a:ext cx="1011841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Communication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61" name="Connecteur droit avec flèche 160"/>
          <p:cNvCxnSpPr>
            <a:endCxn id="160" idx="0"/>
          </p:cNvCxnSpPr>
          <p:nvPr/>
        </p:nvCxnSpPr>
        <p:spPr>
          <a:xfrm>
            <a:off x="4968552" y="5199003"/>
            <a:ext cx="1865" cy="43204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avec flèche 165"/>
          <p:cNvCxnSpPr>
            <a:endCxn id="145" idx="2"/>
          </p:cNvCxnSpPr>
          <p:nvPr/>
        </p:nvCxnSpPr>
        <p:spPr>
          <a:xfrm flipV="1">
            <a:off x="5544616" y="3284984"/>
            <a:ext cx="3022542" cy="1193939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avec flèche 167"/>
          <p:cNvCxnSpPr>
            <a:endCxn id="146" idx="2"/>
          </p:cNvCxnSpPr>
          <p:nvPr/>
        </p:nvCxnSpPr>
        <p:spPr>
          <a:xfrm flipV="1">
            <a:off x="5580112" y="3573016"/>
            <a:ext cx="3337374" cy="1008112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avec flèche 170"/>
          <p:cNvCxnSpPr/>
          <p:nvPr/>
        </p:nvCxnSpPr>
        <p:spPr>
          <a:xfrm flipH="1">
            <a:off x="5184576" y="4622939"/>
            <a:ext cx="72008" cy="1008112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ZoneTexte 173"/>
          <p:cNvSpPr txBox="1"/>
          <p:nvPr/>
        </p:nvSpPr>
        <p:spPr>
          <a:xfrm>
            <a:off x="4896544" y="5199003"/>
            <a:ext cx="1011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</a:t>
            </a:r>
            <a:endParaRPr lang="fr-FR" sz="1000" dirty="0" smtClean="0">
              <a:solidFill>
                <a:srgbClr val="0000FF"/>
              </a:solidFill>
            </a:endParaRPr>
          </a:p>
          <a:p>
            <a:r>
              <a:rPr lang="fr-FR" sz="1000" dirty="0" smtClean="0">
                <a:solidFill>
                  <a:srgbClr val="0000FF"/>
                </a:solidFill>
              </a:rPr>
              <a:t>Communication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175" name="Connecteur droit avec flèche 174"/>
          <p:cNvCxnSpPr>
            <a:stCxn id="160" idx="3"/>
            <a:endCxn id="127" idx="1"/>
          </p:cNvCxnSpPr>
          <p:nvPr/>
        </p:nvCxnSpPr>
        <p:spPr>
          <a:xfrm>
            <a:off x="5476337" y="5754162"/>
            <a:ext cx="2431101" cy="72008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Connecteur en arc 195"/>
          <p:cNvCxnSpPr/>
          <p:nvPr/>
        </p:nvCxnSpPr>
        <p:spPr>
          <a:xfrm rot="5400000">
            <a:off x="4212468" y="3722839"/>
            <a:ext cx="864096" cy="72008"/>
          </a:xfrm>
          <a:prstGeom prst="curvedConnector3">
            <a:avLst/>
          </a:prstGeom>
          <a:ln w="127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0" name="ZoneTexte 199"/>
          <p:cNvSpPr txBox="1"/>
          <p:nvPr/>
        </p:nvSpPr>
        <p:spPr>
          <a:xfrm>
            <a:off x="3888432" y="3470811"/>
            <a:ext cx="1107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wasInvalidatedBy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201" name="ZoneTexte 200"/>
          <p:cNvSpPr txBox="1"/>
          <p:nvPr/>
        </p:nvSpPr>
        <p:spPr>
          <a:xfrm>
            <a:off x="3672408" y="6063099"/>
            <a:ext cx="800219" cy="246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Invalidation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02" name="Connecteur droit avec flèche 201"/>
          <p:cNvCxnSpPr>
            <a:endCxn id="201" idx="0"/>
          </p:cNvCxnSpPr>
          <p:nvPr/>
        </p:nvCxnSpPr>
        <p:spPr>
          <a:xfrm flipH="1">
            <a:off x="4072518" y="3686835"/>
            <a:ext cx="319970" cy="237626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avec flèche 203"/>
          <p:cNvCxnSpPr/>
          <p:nvPr/>
        </p:nvCxnSpPr>
        <p:spPr>
          <a:xfrm flipH="1">
            <a:off x="4248472" y="3398803"/>
            <a:ext cx="504056" cy="266429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" name="ZoneTexte 206"/>
          <p:cNvSpPr txBox="1"/>
          <p:nvPr/>
        </p:nvSpPr>
        <p:spPr>
          <a:xfrm>
            <a:off x="4032448" y="5271011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Qualiified</a:t>
            </a:r>
            <a:endParaRPr lang="fr-FR" sz="1000" dirty="0" smtClean="0">
              <a:solidFill>
                <a:srgbClr val="0000FF"/>
              </a:solidFill>
            </a:endParaRPr>
          </a:p>
          <a:p>
            <a:r>
              <a:rPr lang="fr-FR" sz="1000" dirty="0" smtClean="0">
                <a:solidFill>
                  <a:srgbClr val="0000FF"/>
                </a:solidFill>
              </a:rPr>
              <a:t>Invalidation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11" name="Connecteur droit avec flèche 210"/>
          <p:cNvCxnSpPr>
            <a:stCxn id="201" idx="3"/>
            <a:endCxn id="127" idx="1"/>
          </p:cNvCxnSpPr>
          <p:nvPr/>
        </p:nvCxnSpPr>
        <p:spPr>
          <a:xfrm flipV="1">
            <a:off x="4472627" y="5826170"/>
            <a:ext cx="3434811" cy="360040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4" name="ZoneTexte 213"/>
          <p:cNvSpPr txBox="1"/>
          <p:nvPr/>
        </p:nvSpPr>
        <p:spPr>
          <a:xfrm>
            <a:off x="2664296" y="2606715"/>
            <a:ext cx="755548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Attribution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15" name="Connecteur droit avec flèche 214"/>
          <p:cNvCxnSpPr/>
          <p:nvPr/>
        </p:nvCxnSpPr>
        <p:spPr>
          <a:xfrm flipH="1" flipV="1">
            <a:off x="3096344" y="2894747"/>
            <a:ext cx="720080" cy="30893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7" name="Connecteur droit avec flèche 216"/>
          <p:cNvCxnSpPr>
            <a:endCxn id="214" idx="3"/>
          </p:cNvCxnSpPr>
          <p:nvPr/>
        </p:nvCxnSpPr>
        <p:spPr>
          <a:xfrm flipH="1" flipV="1">
            <a:off x="3419844" y="2729826"/>
            <a:ext cx="1188668" cy="308937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9" name="ZoneTexte 218"/>
          <p:cNvSpPr txBox="1"/>
          <p:nvPr/>
        </p:nvSpPr>
        <p:spPr>
          <a:xfrm>
            <a:off x="3600400" y="2678723"/>
            <a:ext cx="12285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QualifiedAttribution</a:t>
            </a:r>
            <a:endParaRPr lang="fr-FR" sz="1000" dirty="0">
              <a:solidFill>
                <a:srgbClr val="0000FF"/>
              </a:solidFill>
            </a:endParaRPr>
          </a:p>
        </p:txBody>
      </p:sp>
      <p:sp>
        <p:nvSpPr>
          <p:cNvPr id="220" name="ZoneTexte 219"/>
          <p:cNvSpPr txBox="1"/>
          <p:nvPr/>
        </p:nvSpPr>
        <p:spPr>
          <a:xfrm>
            <a:off x="2016224" y="1814627"/>
            <a:ext cx="977526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AgentInfluence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21" name="Connecteur droit avec flèche 220"/>
          <p:cNvCxnSpPr/>
          <p:nvPr/>
        </p:nvCxnSpPr>
        <p:spPr>
          <a:xfrm flipH="1" flipV="1">
            <a:off x="2699792" y="2060848"/>
            <a:ext cx="324544" cy="545869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4" name="ZoneTexte 223"/>
          <p:cNvSpPr txBox="1"/>
          <p:nvPr/>
        </p:nvSpPr>
        <p:spPr>
          <a:xfrm>
            <a:off x="1368152" y="4550931"/>
            <a:ext cx="778341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rgbClr val="0000FF"/>
                </a:solidFill>
              </a:rPr>
              <a:t>Association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25" name="Connecteur droit avec flèche 224"/>
          <p:cNvCxnSpPr/>
          <p:nvPr/>
        </p:nvCxnSpPr>
        <p:spPr>
          <a:xfrm flipH="1">
            <a:off x="2160240" y="4262899"/>
            <a:ext cx="1080120" cy="2880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Connecteur droit avec flèche 225"/>
          <p:cNvCxnSpPr>
            <a:endCxn id="224" idx="3"/>
          </p:cNvCxnSpPr>
          <p:nvPr/>
        </p:nvCxnSpPr>
        <p:spPr>
          <a:xfrm flipH="1">
            <a:off x="2146493" y="4550931"/>
            <a:ext cx="2462019" cy="12311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7" name="ZoneTexte 226"/>
          <p:cNvSpPr txBox="1"/>
          <p:nvPr/>
        </p:nvSpPr>
        <p:spPr>
          <a:xfrm>
            <a:off x="2448272" y="4406915"/>
            <a:ext cx="12513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QualifiedAssociation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29" name="Connecteur droit avec flèche 228"/>
          <p:cNvCxnSpPr>
            <a:stCxn id="224" idx="0"/>
            <a:endCxn id="220" idx="2"/>
          </p:cNvCxnSpPr>
          <p:nvPr/>
        </p:nvCxnSpPr>
        <p:spPr>
          <a:xfrm flipV="1">
            <a:off x="1757323" y="2060848"/>
            <a:ext cx="747664" cy="2490083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6" name="ZoneTexte 235"/>
          <p:cNvSpPr txBox="1"/>
          <p:nvPr/>
        </p:nvSpPr>
        <p:spPr>
          <a:xfrm>
            <a:off x="72008" y="3110771"/>
            <a:ext cx="748923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Delegation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37" name="Connecteur droit avec flèche 236"/>
          <p:cNvCxnSpPr>
            <a:stCxn id="236" idx="0"/>
          </p:cNvCxnSpPr>
          <p:nvPr/>
        </p:nvCxnSpPr>
        <p:spPr>
          <a:xfrm flipV="1">
            <a:off x="446470" y="2060848"/>
            <a:ext cx="1749266" cy="1049923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0" name="Connecteur droit avec flèche 239"/>
          <p:cNvCxnSpPr/>
          <p:nvPr/>
        </p:nvCxnSpPr>
        <p:spPr>
          <a:xfrm flipH="1" flipV="1">
            <a:off x="648072" y="3326795"/>
            <a:ext cx="1080120" cy="7920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Connecteur droit avec flèche 241"/>
          <p:cNvCxnSpPr>
            <a:endCxn id="236" idx="3"/>
          </p:cNvCxnSpPr>
          <p:nvPr/>
        </p:nvCxnSpPr>
        <p:spPr>
          <a:xfrm flipH="1" flipV="1">
            <a:off x="820931" y="3233882"/>
            <a:ext cx="1915373" cy="524962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" name="ZoneTexte 244"/>
          <p:cNvSpPr txBox="1"/>
          <p:nvPr/>
        </p:nvSpPr>
        <p:spPr>
          <a:xfrm>
            <a:off x="936104" y="3254787"/>
            <a:ext cx="1223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QualifiedDelegation</a:t>
            </a:r>
            <a:endParaRPr lang="fr-FR" sz="1000" dirty="0">
              <a:solidFill>
                <a:srgbClr val="0000FF"/>
              </a:solidFill>
            </a:endParaRPr>
          </a:p>
        </p:txBody>
      </p:sp>
      <p:cxnSp>
        <p:nvCxnSpPr>
          <p:cNvPr id="256" name="Connecteur droit avec flèche 255"/>
          <p:cNvCxnSpPr>
            <a:stCxn id="97" idx="1"/>
            <a:endCxn id="79" idx="1"/>
          </p:cNvCxnSpPr>
          <p:nvPr/>
        </p:nvCxnSpPr>
        <p:spPr>
          <a:xfrm flipV="1">
            <a:off x="5400600" y="1361674"/>
            <a:ext cx="2304256" cy="158417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olid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9" name="ZoneTexte 258"/>
          <p:cNvSpPr txBox="1"/>
          <p:nvPr/>
        </p:nvSpPr>
        <p:spPr>
          <a:xfrm>
            <a:off x="6444208" y="1772816"/>
            <a:ext cx="12003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err="1" smtClean="0">
                <a:solidFill>
                  <a:srgbClr val="0000FF"/>
                </a:solidFill>
              </a:rPr>
              <a:t>QualifiedDerivation</a:t>
            </a:r>
            <a:endParaRPr lang="fr-FR" sz="1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631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/>
              <a:t>Discussion: 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position </a:t>
            </a:r>
            <a:r>
              <a:rPr lang="fr-FR" sz="4000" dirty="0" err="1"/>
              <a:t>w.r.t</a:t>
            </a:r>
            <a:r>
              <a:rPr lang="fr-FR" sz="4000" dirty="0"/>
              <a:t>. PROV-</a:t>
            </a:r>
            <a:r>
              <a:rPr lang="fr-FR" sz="4000" dirty="0" smtClean="0"/>
              <a:t>O (W3C rec.)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 smtClean="0"/>
              <a:t>Encompasses</a:t>
            </a:r>
            <a:endParaRPr lang="fr-FR" sz="2800" dirty="0" smtClean="0"/>
          </a:p>
          <a:p>
            <a:pPr lvl="1"/>
            <a:r>
              <a:rPr lang="fr-FR" sz="2400" dirty="0" smtClean="0"/>
              <a:t>Relation </a:t>
            </a:r>
            <a:r>
              <a:rPr lang="fr-FR" sz="2400" dirty="0" err="1" smtClean="0"/>
              <a:t>between</a:t>
            </a:r>
            <a:r>
              <a:rPr lang="fr-FR" sz="2400" dirty="0" smtClean="0"/>
              <a:t> </a:t>
            </a:r>
            <a:r>
              <a:rPr lang="fr-FR" sz="2400" dirty="0" err="1" smtClean="0"/>
              <a:t>result</a:t>
            </a:r>
            <a:r>
              <a:rPr lang="fr-FR" sz="2400" dirty="0" smtClean="0"/>
              <a:t> (</a:t>
            </a:r>
            <a:r>
              <a:rPr lang="fr-FR" sz="2400" dirty="0" err="1" smtClean="0"/>
              <a:t>e.g</a:t>
            </a:r>
            <a:r>
              <a:rPr lang="fr-FR" sz="2400" dirty="0" smtClean="0"/>
              <a:t>. a observation /</a:t>
            </a:r>
            <a:r>
              <a:rPr lang="fr-FR" sz="2400" dirty="0" err="1" smtClean="0"/>
              <a:t>measurement</a:t>
            </a:r>
            <a:r>
              <a:rPr lang="fr-FR" sz="2400" dirty="0" smtClean="0"/>
              <a:t> value) and </a:t>
            </a:r>
            <a:r>
              <a:rPr lang="fr-FR" sz="2400" dirty="0" err="1" smtClean="0"/>
              <a:t>observed</a:t>
            </a:r>
            <a:r>
              <a:rPr lang="fr-FR" sz="2400" dirty="0" smtClean="0"/>
              <a:t> </a:t>
            </a:r>
            <a:r>
              <a:rPr lang="fr-FR" sz="2400" dirty="0" err="1" smtClean="0"/>
              <a:t>object</a:t>
            </a:r>
            <a:r>
              <a:rPr lang="fr-FR" sz="2400" dirty="0" smtClean="0"/>
              <a:t> / </a:t>
            </a:r>
            <a:r>
              <a:rPr lang="fr-FR" sz="2400" dirty="0" err="1" smtClean="0"/>
              <a:t>process</a:t>
            </a:r>
            <a:r>
              <a:rPr lang="fr-FR" sz="2400" dirty="0" smtClean="0"/>
              <a:t> </a:t>
            </a:r>
            <a:r>
              <a:rPr lang="fr-FR" sz="2400" dirty="0" err="1" smtClean="0"/>
              <a:t>quality</a:t>
            </a:r>
            <a:r>
              <a:rPr lang="fr-FR" sz="2400" dirty="0" smtClean="0"/>
              <a:t> </a:t>
            </a:r>
          </a:p>
          <a:p>
            <a:pPr lvl="1"/>
            <a:r>
              <a:rPr lang="fr-FR" sz="2400" dirty="0" smtClean="0"/>
              <a:t>Participation of agents (</a:t>
            </a:r>
            <a:r>
              <a:rPr lang="fr-FR" sz="2400" dirty="0" err="1" smtClean="0"/>
              <a:t>human</a:t>
            </a:r>
            <a:r>
              <a:rPr lang="fr-FR" sz="2400" dirty="0" smtClean="0"/>
              <a:t>, software) incl. </a:t>
            </a:r>
            <a:r>
              <a:rPr lang="fr-FR" sz="2400" dirty="0" err="1" smtClean="0"/>
              <a:t>delegation</a:t>
            </a:r>
            <a:r>
              <a:rPr lang="fr-FR" sz="2400" dirty="0" smtClean="0"/>
              <a:t> of </a:t>
            </a:r>
            <a:r>
              <a:rPr lang="fr-FR" sz="2400" dirty="0" err="1" smtClean="0"/>
              <a:t>responsibility</a:t>
            </a:r>
            <a:r>
              <a:rPr lang="fr-FR" sz="2400" dirty="0" smtClean="0"/>
              <a:t> </a:t>
            </a:r>
          </a:p>
          <a:p>
            <a:pPr lvl="1"/>
            <a:r>
              <a:rPr lang="fr-FR" sz="2400" dirty="0" smtClean="0"/>
              <a:t>Can model observation </a:t>
            </a:r>
            <a:r>
              <a:rPr lang="fr-FR" sz="2400" dirty="0" err="1" smtClean="0"/>
              <a:t>processes</a:t>
            </a:r>
            <a:r>
              <a:rPr lang="fr-FR" sz="2400" dirty="0" smtClean="0"/>
              <a:t> </a:t>
            </a:r>
            <a:r>
              <a:rPr lang="fr-FR" sz="2400" dirty="0" err="1" smtClean="0"/>
              <a:t>at</a:t>
            </a:r>
            <a:r>
              <a:rPr lang="fr-FR" sz="2400" dirty="0" smtClean="0"/>
              <a:t> </a:t>
            </a:r>
            <a:r>
              <a:rPr lang="fr-FR" sz="2400" dirty="0" err="1" smtClean="0"/>
              <a:t>several</a:t>
            </a:r>
            <a:r>
              <a:rPr lang="fr-FR" sz="2400" dirty="0" smtClean="0"/>
              <a:t> </a:t>
            </a:r>
            <a:r>
              <a:rPr lang="fr-FR" sz="2400" dirty="0" err="1" smtClean="0"/>
              <a:t>granularity</a:t>
            </a:r>
            <a:r>
              <a:rPr lang="fr-FR" sz="2400" dirty="0" smtClean="0"/>
              <a:t> </a:t>
            </a:r>
            <a:r>
              <a:rPr lang="fr-FR" sz="2400" dirty="0" err="1" smtClean="0"/>
              <a:t>levels</a:t>
            </a:r>
            <a:endParaRPr lang="fr-FR" sz="2400" dirty="0" smtClean="0"/>
          </a:p>
          <a:p>
            <a:r>
              <a:rPr lang="fr-FR" sz="2800" dirty="0"/>
              <a:t>PROV-O: not </a:t>
            </a:r>
            <a:r>
              <a:rPr lang="fr-FR" sz="2800" dirty="0" err="1"/>
              <a:t>based</a:t>
            </a:r>
            <a:r>
              <a:rPr lang="fr-FR" sz="2800" dirty="0"/>
              <a:t> on </a:t>
            </a:r>
            <a:r>
              <a:rPr lang="fr-FR" sz="2800" dirty="0" err="1"/>
              <a:t>any</a:t>
            </a:r>
            <a:r>
              <a:rPr lang="fr-FR" sz="2800" dirty="0"/>
              <a:t> </a:t>
            </a:r>
            <a:r>
              <a:rPr lang="fr-FR" sz="2800" dirty="0" err="1"/>
              <a:t>foundational</a:t>
            </a:r>
            <a:r>
              <a:rPr lang="fr-FR" sz="2800" dirty="0"/>
              <a:t> </a:t>
            </a:r>
            <a:r>
              <a:rPr lang="fr-FR" sz="2800" dirty="0" err="1" smtClean="0"/>
              <a:t>ontology</a:t>
            </a:r>
            <a:endParaRPr lang="fr-FR" sz="2800" dirty="0" smtClean="0"/>
          </a:p>
          <a:p>
            <a:pPr lvl="1"/>
            <a:r>
              <a:rPr lang="fr-FR" sz="2400" dirty="0" err="1" smtClean="0"/>
              <a:t>Might</a:t>
            </a:r>
            <a:r>
              <a:rPr lang="fr-FR" sz="2400" dirty="0" smtClean="0"/>
              <a:t> </a:t>
            </a:r>
            <a:r>
              <a:rPr lang="fr-FR" sz="2400" dirty="0" err="1" smtClean="0"/>
              <a:t>make</a:t>
            </a:r>
            <a:r>
              <a:rPr lang="fr-FR" sz="2400" dirty="0" smtClean="0"/>
              <a:t> </a:t>
            </a:r>
            <a:r>
              <a:rPr lang="fr-FR" sz="2400" dirty="0" err="1" smtClean="0"/>
              <a:t>mapping</a:t>
            </a:r>
            <a:r>
              <a:rPr lang="fr-FR" sz="2400" dirty="0" smtClean="0"/>
              <a:t> </a:t>
            </a:r>
            <a:r>
              <a:rPr lang="fr-FR" sz="2400" dirty="0" err="1" smtClean="0"/>
              <a:t>very</a:t>
            </a:r>
            <a:r>
              <a:rPr lang="fr-FR" sz="2400" dirty="0" smtClean="0"/>
              <a:t> </a:t>
            </a:r>
            <a:r>
              <a:rPr lang="fr-FR" sz="2400" dirty="0" err="1" smtClean="0"/>
              <a:t>challenging</a:t>
            </a:r>
            <a:endParaRPr lang="fr-FR" sz="2400" dirty="0" smtClean="0"/>
          </a:p>
        </p:txBody>
      </p:sp>
      <p:pic>
        <p:nvPicPr>
          <p:cNvPr id="4" name="Image 3" descr="smile-OK.tif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520" y="1628800"/>
            <a:ext cx="663144" cy="558676"/>
          </a:xfrm>
          <a:prstGeom prst="rect">
            <a:avLst/>
          </a:prstGeom>
        </p:spPr>
      </p:pic>
      <p:pic>
        <p:nvPicPr>
          <p:cNvPr id="5" name="Image 4" descr="smile-K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509120"/>
            <a:ext cx="659615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613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Scope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fr-FR" dirty="0" err="1" smtClean="0"/>
              <a:t>Approach</a:t>
            </a:r>
            <a:r>
              <a:rPr lang="fr-FR" dirty="0" smtClean="0"/>
              <a:t> : To </a:t>
            </a:r>
            <a:r>
              <a:rPr lang="fr-FR" dirty="0" err="1" smtClean="0"/>
              <a:t>make</a:t>
            </a:r>
            <a:r>
              <a:rPr lang="fr-FR" dirty="0" smtClean="0"/>
              <a:t> data </a:t>
            </a:r>
            <a:r>
              <a:rPr lang="fr-FR" dirty="0" err="1" smtClean="0"/>
              <a:t>semantics</a:t>
            </a:r>
            <a:r>
              <a:rPr lang="fr-FR" dirty="0" smtClean="0"/>
              <a:t> explicit, </a:t>
            </a:r>
            <a:r>
              <a:rPr lang="fr-FR" dirty="0" err="1" smtClean="0"/>
              <a:t>so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to </a:t>
            </a:r>
            <a:r>
              <a:rPr lang="fr-FR" dirty="0" err="1" smtClean="0"/>
              <a:t>enable</a:t>
            </a:r>
            <a:r>
              <a:rPr lang="fr-FR" dirty="0" smtClean="0"/>
              <a:t> </a:t>
            </a:r>
            <a:r>
              <a:rPr lang="fr-FR" dirty="0" err="1" smtClean="0"/>
              <a:t>automated</a:t>
            </a:r>
            <a:r>
              <a:rPr lang="fr-FR" dirty="0" smtClean="0"/>
              <a:t> data </a:t>
            </a:r>
            <a:r>
              <a:rPr lang="fr-FR" dirty="0" err="1" smtClean="0"/>
              <a:t>processing</a:t>
            </a:r>
            <a:endParaRPr lang="fr-F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/>
              <a:t>Focus on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observation 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 </a:t>
            </a:r>
          </a:p>
          <a:p>
            <a:pPr lvl="1"/>
            <a:r>
              <a:rPr lang="fr-FR" dirty="0" smtClean="0">
                <a:solidFill>
                  <a:srgbClr val="000000"/>
                </a:solidFill>
              </a:rPr>
              <a:t>(i.e. </a:t>
            </a:r>
            <a:r>
              <a:rPr lang="fr-FR" dirty="0" err="1" smtClean="0">
                <a:solidFill>
                  <a:srgbClr val="000000"/>
                </a:solidFill>
              </a:rPr>
              <a:t>resulting</a:t>
            </a:r>
            <a:r>
              <a:rPr lang="fr-FR" dirty="0" smtClean="0">
                <a:solidFill>
                  <a:srgbClr val="000000"/>
                </a:solidFill>
              </a:rPr>
              <a:t> of </a:t>
            </a:r>
            <a:r>
              <a:rPr lang="fr-FR" dirty="0" err="1" smtClean="0">
                <a:solidFill>
                  <a:srgbClr val="000000"/>
                </a:solidFill>
              </a:rPr>
              <a:t>some</a:t>
            </a:r>
            <a:r>
              <a:rPr lang="fr-FR" dirty="0" smtClean="0">
                <a:solidFill>
                  <a:srgbClr val="000000"/>
                </a:solidFill>
              </a:rPr>
              <a:t> observation / </a:t>
            </a:r>
            <a:r>
              <a:rPr lang="fr-FR" dirty="0" err="1" smtClean="0">
                <a:solidFill>
                  <a:srgbClr val="000000"/>
                </a:solidFill>
              </a:rPr>
              <a:t>measurement</a:t>
            </a:r>
            <a:r>
              <a:rPr lang="fr-FR" dirty="0" smtClean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fr-FR" dirty="0" err="1" smtClean="0">
                <a:solidFill>
                  <a:srgbClr val="000000"/>
                </a:solidFill>
              </a:rPr>
              <a:t>Measured</a:t>
            </a:r>
            <a:r>
              <a:rPr lang="fr-FR" dirty="0" smtClean="0">
                <a:solidFill>
                  <a:srgbClr val="000000"/>
                </a:solidFill>
              </a:rPr>
              <a:t> </a:t>
            </a:r>
            <a:r>
              <a:rPr lang="fr-FR" dirty="0" err="1" smtClean="0">
                <a:solidFill>
                  <a:srgbClr val="000000"/>
                </a:solidFill>
              </a:rPr>
              <a:t>qualities</a:t>
            </a:r>
            <a:endParaRPr lang="fr-FR" dirty="0" smtClean="0">
              <a:solidFill>
                <a:srgbClr val="000000"/>
              </a:solidFill>
            </a:endParaRPr>
          </a:p>
          <a:p>
            <a:pPr lvl="1"/>
            <a:r>
              <a:rPr lang="fr-FR" dirty="0" smtClean="0">
                <a:solidFill>
                  <a:srgbClr val="000000"/>
                </a:solidFill>
              </a:rPr>
              <a:t>Expression of </a:t>
            </a:r>
            <a:r>
              <a:rPr lang="fr-FR" dirty="0" err="1" smtClean="0">
                <a:solidFill>
                  <a:srgbClr val="000000"/>
                </a:solidFill>
              </a:rPr>
              <a:t>measurement</a:t>
            </a:r>
            <a:r>
              <a:rPr lang="fr-FR" dirty="0" smtClean="0">
                <a:solidFill>
                  <a:srgbClr val="000000"/>
                </a:solidFill>
              </a:rPr>
              <a:t> values</a:t>
            </a:r>
          </a:p>
          <a:p>
            <a:pPr lvl="1"/>
            <a:r>
              <a:rPr lang="fr-FR" dirty="0" smtClean="0">
                <a:solidFill>
                  <a:srgbClr val="000000"/>
                </a:solidFill>
              </a:rPr>
              <a:t>Provenance</a:t>
            </a:r>
          </a:p>
          <a:p>
            <a:pPr marL="457200" lvl="1" indent="0">
              <a:buNone/>
            </a:pP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495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fr-FR" sz="4000" dirty="0"/>
              <a:t>Discussion: 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position </a:t>
            </a:r>
            <a:r>
              <a:rPr lang="fr-FR" sz="4000" dirty="0" err="1"/>
              <a:t>w.r.t</a:t>
            </a:r>
            <a:r>
              <a:rPr lang="fr-FR" sz="4000" dirty="0"/>
              <a:t>. </a:t>
            </a:r>
            <a:r>
              <a:rPr lang="fr-FR" sz="4000" dirty="0" smtClean="0"/>
              <a:t>RDF </a:t>
            </a:r>
            <a:r>
              <a:rPr lang="fr-FR" sz="4000" dirty="0" err="1" smtClean="0"/>
              <a:t>Datacube</a:t>
            </a:r>
            <a:r>
              <a:rPr lang="fr-FR" sz="4000" dirty="0" smtClean="0"/>
              <a:t> </a:t>
            </a:r>
            <a:r>
              <a:rPr lang="fr-FR" sz="4000" dirty="0" err="1" smtClean="0"/>
              <a:t>vocabulary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1"/>
            <a:ext cx="8867328" cy="1972816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Model for </a:t>
            </a:r>
            <a:r>
              <a:rPr lang="fr-FR" sz="2800" dirty="0" err="1" smtClean="0"/>
              <a:t>statistical</a:t>
            </a:r>
            <a:r>
              <a:rPr lang="fr-FR" sz="2800" dirty="0" smtClean="0"/>
              <a:t> data</a:t>
            </a:r>
          </a:p>
          <a:p>
            <a:pPr lvl="1"/>
            <a:r>
              <a:rPr lang="fr-FR" sz="2400" dirty="0" err="1"/>
              <a:t>e</a:t>
            </a:r>
            <a:r>
              <a:rPr lang="fr-FR" sz="2400" dirty="0" err="1" smtClean="0"/>
              <a:t>.g</a:t>
            </a:r>
            <a:r>
              <a:rPr lang="fr-FR" sz="2400" dirty="0" smtClean="0"/>
              <a:t>. : </a:t>
            </a:r>
            <a:r>
              <a:rPr lang="fr-FR" sz="2400" dirty="0" err="1" smtClean="0"/>
              <a:t>qb:Dataset</a:t>
            </a:r>
            <a:r>
              <a:rPr lang="fr-FR" sz="2400" dirty="0" smtClean="0"/>
              <a:t>, </a:t>
            </a:r>
            <a:r>
              <a:rPr lang="fr-FR" sz="2400" dirty="0" err="1" smtClean="0"/>
              <a:t>qb:Slice</a:t>
            </a:r>
            <a:r>
              <a:rPr lang="fr-FR" sz="2400" dirty="0" smtClean="0"/>
              <a:t>, </a:t>
            </a:r>
            <a:r>
              <a:rPr lang="fr-FR" sz="2400" dirty="0" err="1" smtClean="0"/>
              <a:t>qb:Observation</a:t>
            </a:r>
            <a:r>
              <a:rPr lang="fr-FR" sz="2400" dirty="0" smtClean="0"/>
              <a:t>, </a:t>
            </a:r>
            <a:r>
              <a:rPr lang="fr-FR" sz="2400" dirty="0" err="1" smtClean="0"/>
              <a:t>qb:DimensionProperty</a:t>
            </a:r>
            <a:r>
              <a:rPr lang="fr-FR" sz="2400" dirty="0" smtClean="0"/>
              <a:t>, </a:t>
            </a:r>
            <a:r>
              <a:rPr lang="fr-FR" sz="2400" dirty="0" err="1" smtClean="0"/>
              <a:t>qb:MeasureProperty</a:t>
            </a:r>
            <a:r>
              <a:rPr lang="fr-FR" sz="2400" dirty="0" smtClean="0"/>
              <a:t>, </a:t>
            </a:r>
            <a:r>
              <a:rPr lang="fr-FR" sz="2400" dirty="0" err="1" smtClean="0"/>
              <a:t>AttributeProperty</a:t>
            </a:r>
            <a:r>
              <a:rPr lang="fr-FR" sz="2400" dirty="0" smtClean="0"/>
              <a:t> </a:t>
            </a:r>
          </a:p>
          <a:p>
            <a:r>
              <a:rPr lang="fr-FR" dirty="0" smtClean="0"/>
              <a:t>W3C </a:t>
            </a:r>
            <a:r>
              <a:rPr lang="fr-FR" dirty="0" err="1" smtClean="0"/>
              <a:t>Example</a:t>
            </a:r>
            <a:endParaRPr lang="fr-FR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4293096"/>
            <a:ext cx="5184576" cy="1792117"/>
          </a:xfrm>
          <a:prstGeom prst="rect">
            <a:avLst/>
          </a:prstGeom>
        </p:spPr>
      </p:pic>
      <p:grpSp>
        <p:nvGrpSpPr>
          <p:cNvPr id="18" name="Grouper 17"/>
          <p:cNvGrpSpPr/>
          <p:nvPr/>
        </p:nvGrpSpPr>
        <p:grpSpPr>
          <a:xfrm>
            <a:off x="2483768" y="4509120"/>
            <a:ext cx="6107691" cy="1800200"/>
            <a:chOff x="2627784" y="4509120"/>
            <a:chExt cx="6107691" cy="1800200"/>
          </a:xfrm>
        </p:grpSpPr>
        <p:sp>
          <p:nvSpPr>
            <p:cNvPr id="7" name="Ellipse 6"/>
            <p:cNvSpPr/>
            <p:nvPr/>
          </p:nvSpPr>
          <p:spPr>
            <a:xfrm>
              <a:off x="2627784" y="4509120"/>
              <a:ext cx="4248472" cy="1800200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854957" y="5229200"/>
              <a:ext cx="1880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66FF"/>
                  </a:solidFill>
                </a:rPr>
                <a:t>t</a:t>
              </a:r>
              <a:r>
                <a:rPr lang="fr-FR" dirty="0" smtClean="0">
                  <a:solidFill>
                    <a:srgbClr val="3366FF"/>
                  </a:solidFill>
                </a:rPr>
                <a:t>he </a:t>
              </a:r>
              <a:r>
                <a:rPr lang="fr-FR" dirty="0" err="1" smtClean="0">
                  <a:solidFill>
                    <a:srgbClr val="3366FF"/>
                  </a:solidFill>
                </a:rPr>
                <a:t>whole</a:t>
              </a:r>
              <a:r>
                <a:rPr lang="fr-FR" dirty="0" smtClean="0">
                  <a:solidFill>
                    <a:srgbClr val="3366FF"/>
                  </a:solidFill>
                </a:rPr>
                <a:t> </a:t>
              </a:r>
              <a:r>
                <a:rPr lang="fr-FR" dirty="0" err="1" smtClean="0">
                  <a:solidFill>
                    <a:srgbClr val="3366FF"/>
                  </a:solidFill>
                </a:rPr>
                <a:t>dataset</a:t>
              </a:r>
              <a:endParaRPr lang="fr-FR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19" name="Grouper 18"/>
          <p:cNvGrpSpPr/>
          <p:nvPr/>
        </p:nvGrpSpPr>
        <p:grpSpPr>
          <a:xfrm>
            <a:off x="2555776" y="3645024"/>
            <a:ext cx="4957094" cy="936104"/>
            <a:chOff x="2699792" y="3645024"/>
            <a:chExt cx="4957094" cy="936104"/>
          </a:xfrm>
        </p:grpSpPr>
        <p:sp>
          <p:nvSpPr>
            <p:cNvPr id="9" name="Ellipse 8"/>
            <p:cNvSpPr/>
            <p:nvPr/>
          </p:nvSpPr>
          <p:spPr>
            <a:xfrm>
              <a:off x="2699792" y="4221088"/>
              <a:ext cx="4248472" cy="360040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6012160" y="3645024"/>
              <a:ext cx="16447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3366FF"/>
                  </a:solidFill>
                </a:rPr>
                <a:t>1rst dimension:</a:t>
              </a:r>
            </a:p>
            <a:p>
              <a:r>
                <a:rPr lang="fr-FR" dirty="0" smtClean="0">
                  <a:solidFill>
                    <a:srgbClr val="3366FF"/>
                  </a:solidFill>
                </a:rPr>
                <a:t> </a:t>
              </a:r>
              <a:r>
                <a:rPr lang="fr-FR" i="1" dirty="0" smtClean="0">
                  <a:solidFill>
                    <a:srgbClr val="3366FF"/>
                  </a:solidFill>
                </a:rPr>
                <a:t>time </a:t>
              </a:r>
              <a:r>
                <a:rPr lang="fr-FR" i="1" dirty="0" err="1" smtClean="0">
                  <a:solidFill>
                    <a:srgbClr val="3366FF"/>
                  </a:solidFill>
                </a:rPr>
                <a:t>period</a:t>
              </a:r>
              <a:endParaRPr lang="fr-FR" i="1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20" name="Grouper 19"/>
          <p:cNvGrpSpPr/>
          <p:nvPr/>
        </p:nvGrpSpPr>
        <p:grpSpPr>
          <a:xfrm>
            <a:off x="5220072" y="4365104"/>
            <a:ext cx="3974849" cy="504056"/>
            <a:chOff x="5364088" y="4365104"/>
            <a:chExt cx="3974849" cy="504056"/>
          </a:xfrm>
        </p:grpSpPr>
        <p:sp>
          <p:nvSpPr>
            <p:cNvPr id="12" name="Ellipse 11"/>
            <p:cNvSpPr/>
            <p:nvPr/>
          </p:nvSpPr>
          <p:spPr>
            <a:xfrm>
              <a:off x="5364088" y="4509120"/>
              <a:ext cx="1584176" cy="360040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948264" y="4365104"/>
              <a:ext cx="2390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3366FF"/>
                  </a:solidFill>
                </a:rPr>
                <a:t>2nd dimension: </a:t>
              </a:r>
              <a:r>
                <a:rPr lang="fr-FR" i="1" dirty="0" err="1" smtClean="0">
                  <a:solidFill>
                    <a:srgbClr val="3366FF"/>
                  </a:solidFill>
                </a:rPr>
                <a:t>gender</a:t>
              </a:r>
              <a:endParaRPr lang="fr-FR" i="1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21" name="Grouper 20"/>
          <p:cNvGrpSpPr/>
          <p:nvPr/>
        </p:nvGrpSpPr>
        <p:grpSpPr>
          <a:xfrm>
            <a:off x="1115616" y="4653136"/>
            <a:ext cx="2333191" cy="1953508"/>
            <a:chOff x="1259632" y="4653136"/>
            <a:chExt cx="2333191" cy="1953508"/>
          </a:xfrm>
        </p:grpSpPr>
        <p:sp>
          <p:nvSpPr>
            <p:cNvPr id="14" name="Ellipse 13"/>
            <p:cNvSpPr/>
            <p:nvPr/>
          </p:nvSpPr>
          <p:spPr>
            <a:xfrm>
              <a:off x="1619672" y="4653136"/>
              <a:ext cx="1512168" cy="1584176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1259632" y="6237312"/>
              <a:ext cx="2333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66FF"/>
                  </a:solidFill>
                </a:rPr>
                <a:t>3</a:t>
              </a:r>
              <a:r>
                <a:rPr lang="fr-FR" dirty="0" smtClean="0">
                  <a:solidFill>
                    <a:srgbClr val="3366FF"/>
                  </a:solidFill>
                </a:rPr>
                <a:t>nd dimension: </a:t>
              </a:r>
              <a:r>
                <a:rPr lang="fr-FR" i="1" dirty="0" err="1" smtClean="0">
                  <a:solidFill>
                    <a:srgbClr val="3366FF"/>
                  </a:solidFill>
                </a:rPr>
                <a:t>region</a:t>
              </a:r>
              <a:endParaRPr lang="fr-FR" i="1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27" name="Grouper 26"/>
          <p:cNvGrpSpPr/>
          <p:nvPr/>
        </p:nvGrpSpPr>
        <p:grpSpPr>
          <a:xfrm>
            <a:off x="4572000" y="5445224"/>
            <a:ext cx="2943972" cy="1305436"/>
            <a:chOff x="4716016" y="5445224"/>
            <a:chExt cx="2943972" cy="1305436"/>
          </a:xfrm>
        </p:grpSpPr>
        <p:sp>
          <p:nvSpPr>
            <p:cNvPr id="16" name="Ellipse 15"/>
            <p:cNvSpPr/>
            <p:nvPr/>
          </p:nvSpPr>
          <p:spPr>
            <a:xfrm>
              <a:off x="4716016" y="5445224"/>
              <a:ext cx="720080" cy="360040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716016" y="6381328"/>
              <a:ext cx="29439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3366FF"/>
                  </a:solidFill>
                </a:rPr>
                <a:t>observation: </a:t>
              </a:r>
              <a:r>
                <a:rPr lang="fr-FR" i="1" dirty="0" smtClean="0">
                  <a:solidFill>
                    <a:srgbClr val="3366FF"/>
                  </a:solidFill>
                </a:rPr>
                <a:t>file </a:t>
              </a:r>
              <a:r>
                <a:rPr lang="fr-FR" i="1" dirty="0" err="1" smtClean="0">
                  <a:solidFill>
                    <a:srgbClr val="3366FF"/>
                  </a:solidFill>
                </a:rPr>
                <a:t>expectancy</a:t>
              </a:r>
              <a:endParaRPr lang="fr-FR" i="1" dirty="0">
                <a:solidFill>
                  <a:srgbClr val="3366FF"/>
                </a:solidFill>
              </a:endParaRPr>
            </a:p>
          </p:txBody>
        </p:sp>
        <p:cxnSp>
          <p:nvCxnSpPr>
            <p:cNvPr id="23" name="Connecteur droit avec flèche 22"/>
            <p:cNvCxnSpPr>
              <a:endCxn id="16" idx="5"/>
            </p:cNvCxnSpPr>
            <p:nvPr/>
          </p:nvCxnSpPr>
          <p:spPr>
            <a:xfrm flipH="1" flipV="1">
              <a:off x="5330643" y="5752537"/>
              <a:ext cx="537501" cy="77280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er 31"/>
          <p:cNvGrpSpPr/>
          <p:nvPr/>
        </p:nvGrpSpPr>
        <p:grpSpPr>
          <a:xfrm>
            <a:off x="179512" y="3645024"/>
            <a:ext cx="6624736" cy="1800200"/>
            <a:chOff x="323528" y="3645024"/>
            <a:chExt cx="6624736" cy="1800200"/>
          </a:xfrm>
        </p:grpSpPr>
        <p:sp>
          <p:nvSpPr>
            <p:cNvPr id="28" name="Ellipse 27"/>
            <p:cNvSpPr/>
            <p:nvPr/>
          </p:nvSpPr>
          <p:spPr>
            <a:xfrm>
              <a:off x="2483768" y="5157192"/>
              <a:ext cx="4464496" cy="288032"/>
            </a:xfrm>
            <a:prstGeom prst="ellipse">
              <a:avLst/>
            </a:prstGeom>
            <a:noFill/>
            <a:ln w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323528" y="3645024"/>
              <a:ext cx="2839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3366FF"/>
                  </a:solidFill>
                </a:rPr>
                <a:t>Slice: observations in Cardiff </a:t>
              </a:r>
              <a:endParaRPr lang="fr-FR" dirty="0">
                <a:solidFill>
                  <a:srgbClr val="3366FF"/>
                </a:solidFill>
              </a:endParaRPr>
            </a:p>
          </p:txBody>
        </p:sp>
        <p:cxnSp>
          <p:nvCxnSpPr>
            <p:cNvPr id="31" name="Connecteur droit avec flèche 30"/>
            <p:cNvCxnSpPr/>
            <p:nvPr/>
          </p:nvCxnSpPr>
          <p:spPr>
            <a:xfrm>
              <a:off x="2195736" y="4005064"/>
              <a:ext cx="2016224" cy="115212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088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fr-FR" sz="4000" dirty="0"/>
              <a:t>Discussion: </a:t>
            </a:r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position </a:t>
            </a:r>
            <a:r>
              <a:rPr lang="fr-FR" sz="4000" dirty="0" err="1"/>
              <a:t>w.r.t</a:t>
            </a:r>
            <a:r>
              <a:rPr lang="fr-FR" sz="4000" dirty="0"/>
              <a:t>. </a:t>
            </a:r>
            <a:r>
              <a:rPr lang="fr-FR" sz="4000" dirty="0" smtClean="0"/>
              <a:t>RDF </a:t>
            </a:r>
            <a:r>
              <a:rPr lang="fr-FR" sz="4000" dirty="0" err="1" smtClean="0"/>
              <a:t>Datacube</a:t>
            </a:r>
            <a:r>
              <a:rPr lang="fr-FR" sz="4000" dirty="0" smtClean="0"/>
              <a:t> </a:t>
            </a:r>
            <a:r>
              <a:rPr lang="fr-FR" sz="4000" dirty="0" err="1" smtClean="0"/>
              <a:t>vocabulary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 smtClean="0"/>
              <a:t>Encompasses</a:t>
            </a:r>
            <a:endParaRPr lang="fr-FR" sz="2800" dirty="0" smtClean="0"/>
          </a:p>
          <a:p>
            <a:pPr lvl="1"/>
            <a:r>
              <a:rPr lang="fr-FR" sz="2400" dirty="0" err="1" smtClean="0"/>
              <a:t>Organizing</a:t>
            </a:r>
            <a:r>
              <a:rPr lang="fr-FR" sz="2400" dirty="0" smtClean="0"/>
              <a:t> observation </a:t>
            </a:r>
            <a:r>
              <a:rPr lang="fr-FR" sz="2400" dirty="0" err="1" smtClean="0"/>
              <a:t>along</a:t>
            </a:r>
            <a:r>
              <a:rPr lang="fr-FR" sz="2400" dirty="0" smtClean="0"/>
              <a:t> multiple dimensions </a:t>
            </a:r>
          </a:p>
          <a:p>
            <a:pPr lvl="1"/>
            <a:r>
              <a:rPr lang="fr-FR" sz="2400" dirty="0" err="1" smtClean="0"/>
              <a:t>Observed</a:t>
            </a:r>
            <a:r>
              <a:rPr lang="fr-FR" sz="2400" dirty="0" smtClean="0"/>
              <a:t> </a:t>
            </a:r>
            <a:r>
              <a:rPr lang="fr-FR" sz="2400" dirty="0" err="1" smtClean="0"/>
              <a:t>phenomenon</a:t>
            </a:r>
            <a:r>
              <a:rPr lang="fr-FR" sz="2400" dirty="0" smtClean="0"/>
              <a:t> (</a:t>
            </a:r>
            <a:r>
              <a:rPr lang="fr-FR" sz="2400" dirty="0" err="1" smtClean="0"/>
              <a:t>qb</a:t>
            </a:r>
            <a:r>
              <a:rPr lang="fr-FR" sz="2400" dirty="0" smtClean="0"/>
              <a:t>: </a:t>
            </a:r>
            <a:r>
              <a:rPr lang="fr-FR" sz="2400" dirty="0" err="1" smtClean="0"/>
              <a:t>MeasureProperty</a:t>
            </a:r>
            <a:r>
              <a:rPr lang="fr-FR" sz="2400" dirty="0"/>
              <a:t>)</a:t>
            </a:r>
            <a:endParaRPr lang="fr-FR" sz="2400" dirty="0" smtClean="0"/>
          </a:p>
          <a:p>
            <a:pPr lvl="1"/>
            <a:r>
              <a:rPr lang="fr-FR" sz="2400" dirty="0" err="1" smtClean="0"/>
              <a:t>Units</a:t>
            </a:r>
            <a:r>
              <a:rPr lang="fr-FR" sz="2400" dirty="0" smtClean="0"/>
              <a:t> of </a:t>
            </a:r>
            <a:r>
              <a:rPr lang="fr-FR" sz="2400" dirty="0" err="1" smtClean="0"/>
              <a:t>measure</a:t>
            </a:r>
            <a:r>
              <a:rPr lang="fr-FR" sz="2400" dirty="0" smtClean="0"/>
              <a:t> (</a:t>
            </a:r>
            <a:r>
              <a:rPr lang="fr-FR" sz="2400" dirty="0" err="1" smtClean="0"/>
              <a:t>qb:AttributeProperty</a:t>
            </a:r>
            <a:r>
              <a:rPr lang="fr-FR" sz="2400" dirty="0" smtClean="0"/>
              <a:t>) </a:t>
            </a:r>
          </a:p>
          <a:p>
            <a:r>
              <a:rPr lang="fr-FR" sz="2800" dirty="0" smtClean="0"/>
              <a:t>RDF Data Cube: not </a:t>
            </a:r>
            <a:r>
              <a:rPr lang="fr-FR" sz="2800" dirty="0" err="1" smtClean="0"/>
              <a:t>based</a:t>
            </a:r>
            <a:r>
              <a:rPr lang="fr-FR" sz="2800" dirty="0" smtClean="0"/>
              <a:t> on </a:t>
            </a:r>
            <a:r>
              <a:rPr lang="fr-FR" sz="2800" dirty="0" err="1" smtClean="0"/>
              <a:t>any</a:t>
            </a:r>
            <a:r>
              <a:rPr lang="fr-FR" sz="2800" dirty="0" smtClean="0"/>
              <a:t> </a:t>
            </a:r>
            <a:r>
              <a:rPr lang="fr-FR" sz="2800" dirty="0" err="1" smtClean="0"/>
              <a:t>foundational</a:t>
            </a:r>
            <a:r>
              <a:rPr lang="fr-FR" sz="2800" dirty="0" smtClean="0"/>
              <a:t> </a:t>
            </a:r>
            <a:r>
              <a:rPr lang="fr-FR" sz="2800" dirty="0" err="1" smtClean="0"/>
              <a:t>ontology</a:t>
            </a:r>
            <a:endParaRPr lang="fr-FR" sz="2800" dirty="0" smtClean="0"/>
          </a:p>
          <a:p>
            <a:pPr lvl="1"/>
            <a:r>
              <a:rPr lang="fr-FR" sz="2400" dirty="0" err="1" smtClean="0"/>
              <a:t>Might</a:t>
            </a:r>
            <a:r>
              <a:rPr lang="fr-FR" sz="2400" dirty="0" smtClean="0"/>
              <a:t> </a:t>
            </a:r>
            <a:r>
              <a:rPr lang="fr-FR" sz="2400" dirty="0" err="1" smtClean="0"/>
              <a:t>make</a:t>
            </a:r>
            <a:r>
              <a:rPr lang="fr-FR" sz="2400" dirty="0" smtClean="0"/>
              <a:t> </a:t>
            </a:r>
            <a:r>
              <a:rPr lang="fr-FR" sz="2400" dirty="0" err="1" smtClean="0"/>
              <a:t>mapping</a:t>
            </a:r>
            <a:r>
              <a:rPr lang="fr-FR" sz="2400" dirty="0" smtClean="0"/>
              <a:t> </a:t>
            </a:r>
            <a:r>
              <a:rPr lang="fr-FR" sz="2400" dirty="0" err="1" smtClean="0"/>
              <a:t>very</a:t>
            </a:r>
            <a:r>
              <a:rPr lang="fr-FR" sz="2400" dirty="0" smtClean="0"/>
              <a:t> </a:t>
            </a:r>
            <a:r>
              <a:rPr lang="fr-FR" sz="2400" dirty="0" err="1" smtClean="0"/>
              <a:t>challenging</a:t>
            </a:r>
            <a:endParaRPr lang="fr-FR" sz="2400" dirty="0" smtClean="0"/>
          </a:p>
        </p:txBody>
      </p:sp>
      <p:pic>
        <p:nvPicPr>
          <p:cNvPr id="4" name="Image 3" descr="smile-OK.tif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520" y="1628800"/>
            <a:ext cx="663144" cy="558676"/>
          </a:xfrm>
          <a:prstGeom prst="rect">
            <a:avLst/>
          </a:prstGeom>
        </p:spPr>
      </p:pic>
      <p:pic>
        <p:nvPicPr>
          <p:cNvPr id="5" name="Image 4" descr="smile-KO.tif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429000"/>
            <a:ext cx="659615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968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itinerary (recent past)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OntoNeuroBase</a:t>
            </a:r>
            <a:r>
              <a:rPr lang="en-US" sz="2800" baseline="30000" dirty="0" smtClean="0"/>
              <a:t>1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OntoNeuroLOG</a:t>
            </a:r>
            <a:r>
              <a:rPr lang="en-US" sz="2800" baseline="30000" dirty="0" smtClean="0"/>
              <a:t>2,3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Significant achievements from the </a:t>
            </a:r>
            <a:r>
              <a:rPr lang="en-US" sz="2400" b="1" dirty="0" err="1" smtClean="0"/>
              <a:t>NeuroBase</a:t>
            </a:r>
            <a:r>
              <a:rPr lang="en-US" sz="2400" dirty="0" smtClean="0"/>
              <a:t> </a:t>
            </a:r>
            <a:r>
              <a:rPr lang="en-US" sz="2400" dirty="0"/>
              <a:t> (2002-2005) </a:t>
            </a:r>
            <a:r>
              <a:rPr lang="en-US" sz="2400" dirty="0" smtClean="0"/>
              <a:t>and </a:t>
            </a:r>
            <a:r>
              <a:rPr lang="en-US" sz="2400" b="1" dirty="0" err="1" smtClean="0"/>
              <a:t>NeuroLOG</a:t>
            </a:r>
            <a:r>
              <a:rPr lang="en-US" sz="2400" dirty="0" smtClean="0"/>
              <a:t> </a:t>
            </a:r>
            <a:r>
              <a:rPr lang="en-US" sz="2400" dirty="0"/>
              <a:t>(2007-2010) </a:t>
            </a:r>
            <a:r>
              <a:rPr lang="en-US" sz="2400" dirty="0" smtClean="0"/>
              <a:t>projects, especially:</a:t>
            </a:r>
          </a:p>
          <a:p>
            <a:pPr lvl="1"/>
            <a:r>
              <a:rPr lang="en-US" sz="2400" dirty="0" smtClean="0"/>
              <a:t>Taxonomy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Datasets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Dataset Processing</a:t>
            </a:r>
          </a:p>
          <a:p>
            <a:pPr lvl="1"/>
            <a:r>
              <a:rPr lang="en-US" sz="2400" dirty="0" smtClean="0"/>
              <a:t>Model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ROI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ROI Annotations</a:t>
            </a:r>
          </a:p>
          <a:p>
            <a:pPr lvl="1"/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 dirty="0"/>
              <a:t>Model of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Scores </a:t>
            </a:r>
            <a:r>
              <a:rPr lang="en-US" sz="2400" dirty="0"/>
              <a:t>(</a:t>
            </a:r>
            <a:r>
              <a:rPr lang="en-US" sz="2400" dirty="0" smtClean="0"/>
              <a:t>e.g. neuropsychological or </a:t>
            </a:r>
            <a:r>
              <a:rPr lang="en-US" sz="2400" dirty="0" err="1" smtClean="0"/>
              <a:t>behavioural</a:t>
            </a:r>
            <a:r>
              <a:rPr lang="en-US" sz="2400" dirty="0" smtClean="0"/>
              <a:t> scores) resulting from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Instrument based assessments</a:t>
            </a:r>
          </a:p>
          <a:p>
            <a:pPr lvl="1"/>
            <a:r>
              <a:rPr lang="en-US" sz="2400" dirty="0" smtClean="0"/>
              <a:t>Generic model of such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Instruments 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2800" dirty="0" smtClean="0"/>
          </a:p>
          <a:p>
            <a:r>
              <a:rPr lang="en-US" sz="2600" dirty="0" smtClean="0"/>
              <a:t>Foundational: </a:t>
            </a:r>
            <a:r>
              <a:rPr lang="en-US" sz="2600" b="1" dirty="0" smtClean="0">
                <a:solidFill>
                  <a:srgbClr val="0070C0"/>
                </a:solidFill>
              </a:rPr>
              <a:t>DOLCE</a:t>
            </a:r>
            <a:r>
              <a:rPr lang="en-US" sz="2600" dirty="0" smtClean="0"/>
              <a:t> + generic modules (Actions, Artifacts</a:t>
            </a:r>
            <a:r>
              <a:rPr lang="en-US" sz="2400" baseline="30000" dirty="0"/>
              <a:t>4</a:t>
            </a:r>
            <a:r>
              <a:rPr lang="en-US" sz="2600" dirty="0" smtClean="0"/>
              <a:t>, Inscriptions &amp; Expressions &amp; Conceptualizations (IEC), …)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83568" y="6381328"/>
            <a:ext cx="799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1  </a:t>
            </a:r>
            <a:r>
              <a:rPr lang="en-US" dirty="0" err="1"/>
              <a:t>Temal</a:t>
            </a:r>
            <a:r>
              <a:rPr lang="en-US" dirty="0"/>
              <a:t> </a:t>
            </a:r>
            <a:r>
              <a:rPr lang="en-US" i="1" dirty="0"/>
              <a:t>et al.</a:t>
            </a:r>
            <a:r>
              <a:rPr lang="en-US" dirty="0"/>
              <a:t>, </a:t>
            </a:r>
            <a:r>
              <a:rPr lang="en-US" dirty="0" smtClean="0"/>
              <a:t>2006;</a:t>
            </a:r>
            <a:r>
              <a:rPr lang="en-US" baseline="30000" dirty="0" smtClean="0"/>
              <a:t>     2 </a:t>
            </a:r>
            <a:r>
              <a:rPr lang="en-US" dirty="0" err="1" smtClean="0"/>
              <a:t>Temal</a:t>
            </a:r>
            <a:r>
              <a:rPr lang="en-US" dirty="0" smtClean="0"/>
              <a:t> </a:t>
            </a:r>
            <a:r>
              <a:rPr lang="en-US" i="1" dirty="0"/>
              <a:t>et al.</a:t>
            </a:r>
            <a:r>
              <a:rPr lang="en-US" dirty="0"/>
              <a:t>, </a:t>
            </a:r>
            <a:r>
              <a:rPr lang="en-US" dirty="0" smtClean="0"/>
              <a:t>2008;</a:t>
            </a:r>
            <a:r>
              <a:rPr lang="en-US" baseline="30000" dirty="0" smtClean="0"/>
              <a:t> </a:t>
            </a:r>
            <a:r>
              <a:rPr lang="en-US" dirty="0" smtClean="0"/>
              <a:t>   </a:t>
            </a:r>
            <a:r>
              <a:rPr lang="en-US" baseline="30000" dirty="0" smtClean="0"/>
              <a:t>3 </a:t>
            </a:r>
            <a:r>
              <a:rPr lang="en-US" dirty="0" err="1"/>
              <a:t>Batrancourt</a:t>
            </a:r>
            <a:r>
              <a:rPr lang="en-US" dirty="0"/>
              <a:t> </a:t>
            </a:r>
            <a:r>
              <a:rPr lang="en-US" i="1" dirty="0"/>
              <a:t>et al.</a:t>
            </a:r>
            <a:r>
              <a:rPr lang="en-US" dirty="0"/>
              <a:t>, </a:t>
            </a:r>
            <a:r>
              <a:rPr lang="en-US" dirty="0" smtClean="0"/>
              <a:t>2010;  </a:t>
            </a:r>
            <a:r>
              <a:rPr lang="en-US" baseline="30000" dirty="0"/>
              <a:t>4</a:t>
            </a:r>
            <a:r>
              <a:rPr lang="en-US" baseline="30000" dirty="0" smtClean="0"/>
              <a:t> </a:t>
            </a:r>
            <a:r>
              <a:rPr lang="en-US" dirty="0"/>
              <a:t>Kassel, 2010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itinerary (recent past)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Some open issues concerning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Datasets</a:t>
            </a:r>
            <a:r>
              <a:rPr lang="en-US" sz="2800" dirty="0" smtClean="0"/>
              <a:t>: </a:t>
            </a:r>
          </a:p>
          <a:p>
            <a:pPr lvl="1"/>
            <a:r>
              <a:rPr lang="en-US" sz="2400" dirty="0" smtClean="0"/>
              <a:t>Detailed modeling of dataset content, e.g.</a:t>
            </a:r>
          </a:p>
          <a:p>
            <a:pPr lvl="2"/>
            <a:r>
              <a:rPr lang="en-US" sz="2000" dirty="0" smtClean="0"/>
              <a:t>Represented quantity, e.g. T1-weighted signal intensity</a:t>
            </a:r>
          </a:p>
          <a:p>
            <a:pPr lvl="2"/>
            <a:r>
              <a:rPr lang="en-US" sz="2000" dirty="0" smtClean="0"/>
              <a:t>Sampling variables : X, Y, time, etc.</a:t>
            </a:r>
          </a:p>
          <a:p>
            <a:pPr lvl="1"/>
            <a:r>
              <a:rPr lang="en-US" sz="2400" dirty="0" smtClean="0"/>
              <a:t>Derived data, e.g. Imaging biomarkers</a:t>
            </a:r>
          </a:p>
          <a:p>
            <a:r>
              <a:rPr lang="en-US" sz="2800" dirty="0" smtClean="0"/>
              <a:t>Some open </a:t>
            </a:r>
            <a:r>
              <a:rPr lang="en-US" sz="2800" dirty="0"/>
              <a:t>issues concerning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Scores </a:t>
            </a:r>
          </a:p>
          <a:p>
            <a:pPr lvl="1"/>
            <a:r>
              <a:rPr lang="en-US" sz="2400" dirty="0" smtClean="0"/>
              <a:t>Representation of qualitative measurements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coded scores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 dirty="0" smtClean="0"/>
              <a:t>Explicit representation of measurement scales, for both numerical variables and coded variables</a:t>
            </a:r>
            <a:endParaRPr lang="en-US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 dirty="0" smtClean="0"/>
              <a:t>DOLCE: not feasible to associate several spaces to a single quality type</a:t>
            </a:r>
          </a:p>
        </p:txBody>
      </p:sp>
    </p:spTree>
    <p:extLst>
      <p:ext uri="{BB962C8B-B14F-4D97-AF65-F5344CB8AC3E}">
        <p14:creationId xmlns:p14="http://schemas.microsoft.com/office/powerpoint/2010/main" val="390086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59832" y="3573016"/>
            <a:ext cx="2088232" cy="86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itinerary (Ongoing work)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Ontology of the </a:t>
            </a: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CrEDIBLE</a:t>
            </a:r>
            <a:r>
              <a:rPr lang="en-US" sz="2800" dirty="0" smtClean="0"/>
              <a:t> project (July 2012-)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Foundational :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DOLCE-CORE</a:t>
            </a:r>
            <a:r>
              <a:rPr lang="en-US" sz="2400" dirty="0" smtClean="0"/>
              <a:t> augmented with generic modules to account for the </a:t>
            </a:r>
            <a:r>
              <a:rPr lang="en-US" sz="2400" b="1" dirty="0" smtClean="0"/>
              <a:t>semantics of data</a:t>
            </a:r>
            <a:r>
              <a:rPr lang="en-US" sz="2400" dirty="0" smtClean="0"/>
              <a:t>:</a:t>
            </a:r>
            <a:r>
              <a:rPr lang="en-US" dirty="0" smtClean="0"/>
              <a:t> </a:t>
            </a:r>
          </a:p>
          <a:p>
            <a:pPr lvl="1">
              <a:spcAft>
                <a:spcPts val="2400"/>
              </a:spcAft>
              <a:buNone/>
            </a:pPr>
            <a:r>
              <a:rPr lang="en-US" dirty="0" smtClean="0"/>
              <a:t>                              </a:t>
            </a:r>
          </a:p>
          <a:p>
            <a:pPr lvl="1">
              <a:spcAft>
                <a:spcPts val="2400"/>
              </a:spcAft>
              <a:buNone/>
            </a:pPr>
            <a:r>
              <a:rPr lang="en-US" sz="3200" b="1" dirty="0" smtClean="0"/>
              <a:t>                         </a:t>
            </a:r>
            <a:r>
              <a:rPr lang="en-US" sz="3200" b="1" dirty="0" err="1" smtClean="0"/>
              <a:t>DataTop</a:t>
            </a:r>
            <a:endParaRPr lang="en-US" sz="3200" b="1" dirty="0" smtClean="0"/>
          </a:p>
          <a:p>
            <a:pPr lvl="1">
              <a:spcAft>
                <a:spcPts val="2400"/>
              </a:spcAft>
              <a:buNone/>
            </a:pPr>
            <a:endParaRPr lang="en-US" sz="3200" b="1" dirty="0" smtClean="0"/>
          </a:p>
          <a:p>
            <a:pPr lvl="1">
              <a:buFont typeface="Calibri" pitchFamily="34" charset="0"/>
              <a:buChar char="+"/>
            </a:pPr>
            <a:r>
              <a:rPr lang="en-US" dirty="0" err="1" smtClean="0"/>
              <a:t>Neuro</a:t>
            </a:r>
            <a:r>
              <a:rPr lang="en-US" dirty="0" smtClean="0"/>
              <a:t>-(sciences &amp; imaging) modules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DOLCE-CORE: Basic categories</a:t>
            </a:r>
            <a:r>
              <a:rPr lang="en-US" b="1" baseline="30000" dirty="0" smtClean="0"/>
              <a:t>5,6</a:t>
            </a:r>
            <a:endParaRPr lang="en-US" b="1" baseline="30000" dirty="0"/>
          </a:p>
        </p:txBody>
      </p:sp>
      <p:grpSp>
        <p:nvGrpSpPr>
          <p:cNvPr id="40" name="Groupe 39"/>
          <p:cNvGrpSpPr/>
          <p:nvPr/>
        </p:nvGrpSpPr>
        <p:grpSpPr>
          <a:xfrm>
            <a:off x="1187624" y="1844824"/>
            <a:ext cx="6840760" cy="3168352"/>
            <a:chOff x="1331640" y="1628800"/>
            <a:chExt cx="6840760" cy="3168352"/>
          </a:xfrm>
        </p:grpSpPr>
        <p:sp>
          <p:nvSpPr>
            <p:cNvPr id="4" name="ZoneTexte 3"/>
            <p:cNvSpPr txBox="1"/>
            <p:nvPr/>
          </p:nvSpPr>
          <p:spPr>
            <a:xfrm>
              <a:off x="3707904" y="1916832"/>
              <a:ext cx="11067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Particular</a:t>
              </a:r>
              <a:endParaRPr lang="en-US" b="1" dirty="0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1547664" y="3068960"/>
              <a:ext cx="7825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object</a:t>
              </a:r>
              <a:endParaRPr lang="en-US" b="1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2843808" y="3068960"/>
              <a:ext cx="714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Event</a:t>
              </a:r>
              <a:endParaRPr lang="en-US" b="1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283968" y="2996952"/>
              <a:ext cx="881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Quality</a:t>
              </a:r>
              <a:endParaRPr lang="en-US" b="1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300192" y="2996952"/>
              <a:ext cx="8384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Region</a:t>
              </a:r>
              <a:endParaRPr lang="en-US" b="1" dirty="0"/>
            </a:p>
          </p:txBody>
        </p:sp>
        <p:cxnSp>
          <p:nvCxnSpPr>
            <p:cNvPr id="9" name="Connecteur droit 8"/>
            <p:cNvCxnSpPr>
              <a:stCxn id="4" idx="2"/>
              <a:endCxn id="5" idx="0"/>
            </p:cNvCxnSpPr>
            <p:nvPr/>
          </p:nvCxnSpPr>
          <p:spPr>
            <a:xfrm flipH="1">
              <a:off x="1938958" y="2286164"/>
              <a:ext cx="2322303" cy="7827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>
              <a:stCxn id="4" idx="2"/>
              <a:endCxn id="6" idx="0"/>
            </p:cNvCxnSpPr>
            <p:nvPr/>
          </p:nvCxnSpPr>
          <p:spPr>
            <a:xfrm flipH="1">
              <a:off x="3201150" y="2286164"/>
              <a:ext cx="1060111" cy="7827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>
              <a:stCxn id="4" idx="2"/>
              <a:endCxn id="7" idx="0"/>
            </p:cNvCxnSpPr>
            <p:nvPr/>
          </p:nvCxnSpPr>
          <p:spPr>
            <a:xfrm>
              <a:off x="4261261" y="2286164"/>
              <a:ext cx="463694" cy="7107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>
              <a:stCxn id="4" idx="2"/>
              <a:endCxn id="8" idx="0"/>
            </p:cNvCxnSpPr>
            <p:nvPr/>
          </p:nvCxnSpPr>
          <p:spPr>
            <a:xfrm>
              <a:off x="4261261" y="2286164"/>
              <a:ext cx="2458181" cy="7107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>
              <a:off x="3635896" y="2492896"/>
              <a:ext cx="129614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ZoneTexte 14"/>
            <p:cNvSpPr txBox="1"/>
            <p:nvPr/>
          </p:nvSpPr>
          <p:spPr>
            <a:xfrm>
              <a:off x="6156176" y="3717032"/>
              <a:ext cx="7521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Quale</a:t>
              </a:r>
              <a:endParaRPr lang="en-US" b="1" dirty="0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7164288" y="3717032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Space</a:t>
              </a:r>
              <a:endParaRPr lang="en-US" b="1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3995936" y="3717032"/>
              <a:ext cx="86754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Object </a:t>
              </a:r>
            </a:p>
            <a:p>
              <a:r>
                <a:rPr lang="en-US" b="1" dirty="0" smtClean="0"/>
                <a:t>quality</a:t>
              </a:r>
              <a:endParaRPr lang="en-US" b="1" dirty="0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5076056" y="3717032"/>
              <a:ext cx="8467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en-US" b="1" dirty="0" smtClean="0"/>
                <a:t>Event</a:t>
              </a:r>
            </a:p>
            <a:p>
              <a:r>
                <a:rPr lang="en-US" b="1" dirty="0" smtClean="0"/>
                <a:t>quality</a:t>
              </a:r>
              <a:endParaRPr lang="en-US" b="1" dirty="0"/>
            </a:p>
          </p:txBody>
        </p:sp>
        <p:cxnSp>
          <p:nvCxnSpPr>
            <p:cNvPr id="19" name="Connecteur droit 18"/>
            <p:cNvCxnSpPr>
              <a:stCxn id="7" idx="2"/>
              <a:endCxn id="17" idx="0"/>
            </p:cNvCxnSpPr>
            <p:nvPr/>
          </p:nvCxnSpPr>
          <p:spPr>
            <a:xfrm flipH="1">
              <a:off x="4429709" y="3366284"/>
              <a:ext cx="295246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>
              <a:stCxn id="7" idx="2"/>
              <a:endCxn id="18" idx="0"/>
            </p:cNvCxnSpPr>
            <p:nvPr/>
          </p:nvCxnSpPr>
          <p:spPr>
            <a:xfrm>
              <a:off x="4724955" y="3366284"/>
              <a:ext cx="774455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>
              <a:off x="4572000" y="3573016"/>
              <a:ext cx="57606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>
              <a:stCxn id="8" idx="2"/>
              <a:endCxn id="15" idx="0"/>
            </p:cNvCxnSpPr>
            <p:nvPr/>
          </p:nvCxnSpPr>
          <p:spPr>
            <a:xfrm flipH="1">
              <a:off x="6532241" y="3366284"/>
              <a:ext cx="187201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>
              <a:stCxn id="8" idx="2"/>
            </p:cNvCxnSpPr>
            <p:nvPr/>
          </p:nvCxnSpPr>
          <p:spPr>
            <a:xfrm>
              <a:off x="6719442" y="3366284"/>
              <a:ext cx="732878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>
              <a:off x="6660232" y="3501008"/>
              <a:ext cx="2880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1331640" y="1628800"/>
              <a:ext cx="6840760" cy="316835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ZoneTexte 24"/>
          <p:cNvSpPr txBox="1"/>
          <p:nvPr/>
        </p:nvSpPr>
        <p:spPr>
          <a:xfrm>
            <a:off x="2555776" y="6093296"/>
            <a:ext cx="4347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5  </a:t>
            </a:r>
            <a:r>
              <a:rPr lang="en-US" dirty="0" err="1" smtClean="0"/>
              <a:t>Borgo</a:t>
            </a:r>
            <a:r>
              <a:rPr lang="en-US" dirty="0" smtClean="0"/>
              <a:t> and </a:t>
            </a:r>
            <a:r>
              <a:rPr lang="en-US" dirty="0" err="1" smtClean="0"/>
              <a:t>Masolo</a:t>
            </a:r>
            <a:r>
              <a:rPr lang="en-US" dirty="0" smtClean="0"/>
              <a:t>, 2009;</a:t>
            </a:r>
            <a:r>
              <a:rPr lang="en-US" baseline="30000" dirty="0" smtClean="0"/>
              <a:t>     6 </a:t>
            </a:r>
            <a:r>
              <a:rPr lang="en-US" dirty="0" err="1" smtClean="0"/>
              <a:t>Masolo</a:t>
            </a:r>
            <a:r>
              <a:rPr lang="en-US" dirty="0" smtClean="0"/>
              <a:t>, 2010a</a:t>
            </a:r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DOLCE-CORE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Regions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971600" y="1916832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Quality</a:t>
            </a:r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292494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Color</a:t>
            </a:r>
            <a:endParaRPr lang="en-US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763688" y="2924944"/>
            <a:ext cx="812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Height</a:t>
            </a:r>
            <a:endParaRPr lang="en-US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07504" y="4005064"/>
            <a:ext cx="956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Rose#1’s </a:t>
            </a:r>
          </a:p>
          <a:p>
            <a:r>
              <a:rPr lang="en-US" sz="1600" dirty="0" smtClean="0"/>
              <a:t>   color</a:t>
            </a:r>
            <a:endParaRPr lang="en-US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683568" y="4509120"/>
            <a:ext cx="956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Rose#2’s </a:t>
            </a:r>
          </a:p>
          <a:p>
            <a:r>
              <a:rPr lang="en-US" sz="1600" dirty="0" smtClean="0"/>
              <a:t>   color</a:t>
            </a:r>
            <a:endParaRPr lang="en-US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3995936" y="1916832"/>
            <a:ext cx="74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Quale</a:t>
            </a:r>
            <a:endParaRPr lang="en-US" dirty="0"/>
          </a:p>
        </p:txBody>
      </p:sp>
      <p:sp>
        <p:nvSpPr>
          <p:cNvPr id="10" name="ZoneTexte 9"/>
          <p:cNvSpPr txBox="1"/>
          <p:nvPr/>
        </p:nvSpPr>
        <p:spPr>
          <a:xfrm>
            <a:off x="2699792" y="2924944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Color </a:t>
            </a:r>
            <a:r>
              <a:rPr lang="en-US" b="1" dirty="0" err="1" smtClean="0"/>
              <a:t>quale</a:t>
            </a:r>
            <a:endParaRPr lang="en-US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716016" y="2924944"/>
            <a:ext cx="8654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Height 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quale</a:t>
            </a:r>
            <a:endParaRPr lang="en-US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6948264" y="191683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13" name="ZoneTexte 12"/>
          <p:cNvSpPr txBox="1"/>
          <p:nvPr/>
        </p:nvSpPr>
        <p:spPr>
          <a:xfrm>
            <a:off x="6084168" y="2924944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Color space</a:t>
            </a:r>
            <a:endParaRPr lang="en-US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8028384" y="2924944"/>
            <a:ext cx="8654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Height </a:t>
            </a:r>
          </a:p>
          <a:p>
            <a:r>
              <a:rPr lang="en-US" b="1" dirty="0" smtClean="0"/>
              <a:t> space</a:t>
            </a:r>
            <a:endParaRPr lang="en-US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843808" y="4005064"/>
            <a:ext cx="7509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Scarlet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635896" y="4437112"/>
            <a:ext cx="8723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Crimson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436096" y="4149080"/>
            <a:ext cx="5722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Red</a:t>
            </a:r>
            <a:r>
              <a:rPr lang="en-US" sz="1600" baseline="-25000" dirty="0" smtClean="0">
                <a:solidFill>
                  <a:srgbClr val="00B050"/>
                </a:solidFill>
              </a:rPr>
              <a:t>1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516216" y="4149080"/>
            <a:ext cx="9417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Colored</a:t>
            </a:r>
            <a:r>
              <a:rPr lang="en-US" sz="1600" baseline="-25000" dirty="0" smtClean="0">
                <a:solidFill>
                  <a:srgbClr val="00B050"/>
                </a:solidFill>
              </a:rPr>
              <a:t>1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907704" y="5805264"/>
            <a:ext cx="1595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My cube’s height</a:t>
            </a:r>
            <a:endParaRPr lang="en-US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211960" y="5373216"/>
            <a:ext cx="1213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 cm width</a:t>
            </a:r>
            <a:endParaRPr lang="en-US" sz="1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7524328" y="5373216"/>
            <a:ext cx="1218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Width space</a:t>
            </a:r>
            <a:endParaRPr lang="en-US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7596336" y="5877272"/>
            <a:ext cx="1253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Height space</a:t>
            </a:r>
            <a:endParaRPr lang="en-US" sz="1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364088" y="1916832"/>
            <a:ext cx="1350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Color region</a:t>
            </a:r>
            <a:endParaRPr lang="en-US" b="1" dirty="0"/>
          </a:p>
        </p:txBody>
      </p:sp>
      <p:cxnSp>
        <p:nvCxnSpPr>
          <p:cNvPr id="24" name="Connecteur droit 23"/>
          <p:cNvCxnSpPr>
            <a:stCxn id="4" idx="2"/>
            <a:endCxn id="5" idx="0"/>
          </p:cNvCxnSpPr>
          <p:nvPr/>
        </p:nvCxnSpPr>
        <p:spPr>
          <a:xfrm flipH="1">
            <a:off x="737938" y="2286164"/>
            <a:ext cx="663428" cy="63878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stCxn id="4" idx="2"/>
            <a:endCxn id="6" idx="0"/>
          </p:cNvCxnSpPr>
          <p:nvPr/>
        </p:nvCxnSpPr>
        <p:spPr>
          <a:xfrm>
            <a:off x="1401366" y="2286164"/>
            <a:ext cx="768587" cy="63878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9" idx="2"/>
            <a:endCxn id="10" idx="0"/>
          </p:cNvCxnSpPr>
          <p:nvPr/>
        </p:nvCxnSpPr>
        <p:spPr>
          <a:xfrm flipH="1">
            <a:off x="3337948" y="2286164"/>
            <a:ext cx="1028442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9" idx="2"/>
            <a:endCxn id="11" idx="0"/>
          </p:cNvCxnSpPr>
          <p:nvPr/>
        </p:nvCxnSpPr>
        <p:spPr>
          <a:xfrm>
            <a:off x="4366390" y="2286164"/>
            <a:ext cx="782341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12" idx="2"/>
            <a:endCxn id="13" idx="0"/>
          </p:cNvCxnSpPr>
          <p:nvPr/>
        </p:nvCxnSpPr>
        <p:spPr>
          <a:xfrm flipH="1">
            <a:off x="6720721" y="2286164"/>
            <a:ext cx="595593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12" idx="2"/>
            <a:endCxn id="14" idx="0"/>
          </p:cNvCxnSpPr>
          <p:nvPr/>
        </p:nvCxnSpPr>
        <p:spPr>
          <a:xfrm>
            <a:off x="7316314" y="2286164"/>
            <a:ext cx="1144785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7" idx="0"/>
            <a:endCxn id="5" idx="2"/>
          </p:cNvCxnSpPr>
          <p:nvPr/>
        </p:nvCxnSpPr>
        <p:spPr>
          <a:xfrm flipV="1">
            <a:off x="585809" y="3294276"/>
            <a:ext cx="152129" cy="7107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8" idx="0"/>
            <a:endCxn id="5" idx="2"/>
          </p:cNvCxnSpPr>
          <p:nvPr/>
        </p:nvCxnSpPr>
        <p:spPr>
          <a:xfrm flipH="1" flipV="1">
            <a:off x="737938" y="3294276"/>
            <a:ext cx="423935" cy="12148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endCxn id="6" idx="2"/>
          </p:cNvCxnSpPr>
          <p:nvPr/>
        </p:nvCxnSpPr>
        <p:spPr>
          <a:xfrm flipH="1" flipV="1">
            <a:off x="2169953" y="3294276"/>
            <a:ext cx="817874" cy="2510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3347864" y="3284984"/>
            <a:ext cx="0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endCxn id="10" idx="2"/>
          </p:cNvCxnSpPr>
          <p:nvPr/>
        </p:nvCxnSpPr>
        <p:spPr>
          <a:xfrm flipH="1" flipV="1">
            <a:off x="3337948" y="3294276"/>
            <a:ext cx="513972" cy="11428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 flipV="1">
            <a:off x="4427986" y="3573018"/>
            <a:ext cx="504054" cy="18001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17" idx="0"/>
            <a:endCxn id="23" idx="2"/>
          </p:cNvCxnSpPr>
          <p:nvPr/>
        </p:nvCxnSpPr>
        <p:spPr>
          <a:xfrm flipV="1">
            <a:off x="5722200" y="2286164"/>
            <a:ext cx="317234" cy="18629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V="1">
            <a:off x="6732240" y="3284984"/>
            <a:ext cx="0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 flipH="1" flipV="1">
            <a:off x="7956376" y="3573016"/>
            <a:ext cx="360041" cy="18722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V="1">
            <a:off x="8676456" y="3501010"/>
            <a:ext cx="2" cy="24482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endCxn id="15" idx="1"/>
          </p:cNvCxnSpPr>
          <p:nvPr/>
        </p:nvCxnSpPr>
        <p:spPr>
          <a:xfrm flipV="1">
            <a:off x="971600" y="4174341"/>
            <a:ext cx="1872208" cy="467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endCxn id="16" idx="1"/>
          </p:cNvCxnSpPr>
          <p:nvPr/>
        </p:nvCxnSpPr>
        <p:spPr>
          <a:xfrm flipV="1">
            <a:off x="1547664" y="4606389"/>
            <a:ext cx="2088232" cy="118755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3491880" y="6021288"/>
            <a:ext cx="1312135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71" idx="3"/>
            <a:endCxn id="20" idx="1"/>
          </p:cNvCxnSpPr>
          <p:nvPr/>
        </p:nvCxnSpPr>
        <p:spPr>
          <a:xfrm>
            <a:off x="2661552" y="5542493"/>
            <a:ext cx="15504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stCxn id="15" idx="3"/>
            <a:endCxn id="17" idx="1"/>
          </p:cNvCxnSpPr>
          <p:nvPr/>
        </p:nvCxnSpPr>
        <p:spPr>
          <a:xfrm>
            <a:off x="3594719" y="4174341"/>
            <a:ext cx="1841377" cy="1440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stCxn id="16" idx="3"/>
            <a:endCxn id="17" idx="1"/>
          </p:cNvCxnSpPr>
          <p:nvPr/>
        </p:nvCxnSpPr>
        <p:spPr>
          <a:xfrm flipV="1">
            <a:off x="4508251" y="4318357"/>
            <a:ext cx="927845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17" idx="3"/>
            <a:endCxn id="18" idx="1"/>
          </p:cNvCxnSpPr>
          <p:nvPr/>
        </p:nvCxnSpPr>
        <p:spPr>
          <a:xfrm>
            <a:off x="6008304" y="4318357"/>
            <a:ext cx="507912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20" idx="3"/>
            <a:endCxn id="21" idx="1"/>
          </p:cNvCxnSpPr>
          <p:nvPr/>
        </p:nvCxnSpPr>
        <p:spPr>
          <a:xfrm>
            <a:off x="5425754" y="5542493"/>
            <a:ext cx="209857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73" idx="3"/>
            <a:endCxn id="22" idx="1"/>
          </p:cNvCxnSpPr>
          <p:nvPr/>
        </p:nvCxnSpPr>
        <p:spPr>
          <a:xfrm>
            <a:off x="6123198" y="6046549"/>
            <a:ext cx="14731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251520" y="3501008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0" name="ZoneTexte 49"/>
          <p:cNvSpPr txBox="1"/>
          <p:nvPr/>
        </p:nvSpPr>
        <p:spPr>
          <a:xfrm>
            <a:off x="1835696" y="3501008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1" name="ZoneTexte 50"/>
          <p:cNvSpPr txBox="1"/>
          <p:nvPr/>
        </p:nvSpPr>
        <p:spPr>
          <a:xfrm>
            <a:off x="2915816" y="3501008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4788024" y="3645024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5796136" y="3356992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6660232" y="3573016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5" name="ZoneTexte 54"/>
          <p:cNvSpPr txBox="1"/>
          <p:nvPr/>
        </p:nvSpPr>
        <p:spPr>
          <a:xfrm>
            <a:off x="8100392" y="3645024"/>
            <a:ext cx="483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sp>
        <p:nvSpPr>
          <p:cNvPr id="56" name="ZoneTexte 55"/>
          <p:cNvSpPr txBox="1"/>
          <p:nvPr/>
        </p:nvSpPr>
        <p:spPr>
          <a:xfrm>
            <a:off x="6444208" y="530120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part</a:t>
            </a:r>
            <a:endParaRPr lang="en-US" sz="1600" i="1" dirty="0"/>
          </a:p>
        </p:txBody>
      </p:sp>
      <p:sp>
        <p:nvSpPr>
          <p:cNvPr id="57" name="ZoneTexte 56"/>
          <p:cNvSpPr txBox="1"/>
          <p:nvPr/>
        </p:nvSpPr>
        <p:spPr>
          <a:xfrm>
            <a:off x="6516216" y="5733256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part</a:t>
            </a:r>
            <a:endParaRPr lang="en-US" sz="1600" i="1" dirty="0"/>
          </a:p>
        </p:txBody>
      </p:sp>
      <p:sp>
        <p:nvSpPr>
          <p:cNvPr id="58" name="ZoneTexte 57"/>
          <p:cNvSpPr txBox="1"/>
          <p:nvPr/>
        </p:nvSpPr>
        <p:spPr>
          <a:xfrm>
            <a:off x="5940152" y="4005064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B050"/>
                </a:solidFill>
              </a:rPr>
              <a:t>part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3851920" y="3933056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B050"/>
                </a:solidFill>
              </a:rPr>
              <a:t>part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4644008" y="4221088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B050"/>
                </a:solidFill>
              </a:rPr>
              <a:t>part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1763688" y="3861048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62" name="ZoneTexte 61"/>
          <p:cNvSpPr txBox="1"/>
          <p:nvPr/>
        </p:nvSpPr>
        <p:spPr>
          <a:xfrm>
            <a:off x="3419872" y="5229200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3995936" y="5733256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loc</a:t>
            </a:r>
            <a:endParaRPr lang="en-US" sz="1600" i="1" dirty="0"/>
          </a:p>
        </p:txBody>
      </p:sp>
      <p:sp>
        <p:nvSpPr>
          <p:cNvPr id="64" name="ZoneTexte 63"/>
          <p:cNvSpPr txBox="1"/>
          <p:nvPr/>
        </p:nvSpPr>
        <p:spPr>
          <a:xfrm>
            <a:off x="2843808" y="4365104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B050"/>
                </a:solidFill>
              </a:rPr>
              <a:t>loc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07504" y="1628800"/>
            <a:ext cx="8856984" cy="46805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Connecteur droit avec flèche 65"/>
          <p:cNvCxnSpPr>
            <a:endCxn id="11" idx="2"/>
          </p:cNvCxnSpPr>
          <p:nvPr/>
        </p:nvCxnSpPr>
        <p:spPr>
          <a:xfrm flipH="1" flipV="1">
            <a:off x="5148731" y="3571275"/>
            <a:ext cx="503389" cy="23059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>
            <a:stCxn id="10" idx="0"/>
            <a:endCxn id="23" idx="2"/>
          </p:cNvCxnSpPr>
          <p:nvPr/>
        </p:nvCxnSpPr>
        <p:spPr>
          <a:xfrm flipV="1">
            <a:off x="3337948" y="2286164"/>
            <a:ext cx="2701486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>
            <a:stCxn id="23" idx="2"/>
            <a:endCxn id="13" idx="0"/>
          </p:cNvCxnSpPr>
          <p:nvPr/>
        </p:nvCxnSpPr>
        <p:spPr>
          <a:xfrm>
            <a:off x="6039434" y="2286164"/>
            <a:ext cx="681287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>
            <a:off x="1043608" y="2924944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Width</a:t>
            </a:r>
            <a:endParaRPr lang="en-US" b="1" dirty="0"/>
          </a:p>
        </p:txBody>
      </p:sp>
      <p:cxnSp>
        <p:nvCxnSpPr>
          <p:cNvPr id="70" name="Connecteur droit 69"/>
          <p:cNvCxnSpPr>
            <a:stCxn id="4" idx="2"/>
            <a:endCxn id="69" idx="0"/>
          </p:cNvCxnSpPr>
          <p:nvPr/>
        </p:nvCxnSpPr>
        <p:spPr>
          <a:xfrm>
            <a:off x="1401366" y="2286164"/>
            <a:ext cx="31131" cy="63878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/>
          <p:cNvSpPr txBox="1"/>
          <p:nvPr/>
        </p:nvSpPr>
        <p:spPr>
          <a:xfrm>
            <a:off x="1115616" y="5373216"/>
            <a:ext cx="15459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My cube’s width</a:t>
            </a:r>
            <a:endParaRPr lang="en-US" sz="1600" dirty="0"/>
          </a:p>
        </p:txBody>
      </p:sp>
      <p:cxnSp>
        <p:nvCxnSpPr>
          <p:cNvPr id="72" name="Connecteur droit avec flèche 71"/>
          <p:cNvCxnSpPr>
            <a:stCxn id="71" idx="0"/>
            <a:endCxn id="69" idx="2"/>
          </p:cNvCxnSpPr>
          <p:nvPr/>
        </p:nvCxnSpPr>
        <p:spPr>
          <a:xfrm flipH="1" flipV="1">
            <a:off x="1432497" y="3294276"/>
            <a:ext cx="456087" cy="20789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4860032" y="5877272"/>
            <a:ext cx="1263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 cm height</a:t>
            </a:r>
            <a:endParaRPr lang="en-US" sz="1600" dirty="0"/>
          </a:p>
        </p:txBody>
      </p:sp>
      <p:sp>
        <p:nvSpPr>
          <p:cNvPr id="74" name="ZoneTexte 73"/>
          <p:cNvSpPr txBox="1"/>
          <p:nvPr/>
        </p:nvSpPr>
        <p:spPr>
          <a:xfrm>
            <a:off x="6084168" y="4869160"/>
            <a:ext cx="5722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Red</a:t>
            </a:r>
            <a:r>
              <a:rPr lang="en-US" sz="1600" baseline="-25000" dirty="0" smtClean="0">
                <a:solidFill>
                  <a:srgbClr val="00B050"/>
                </a:solidFill>
              </a:rPr>
              <a:t>2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7164288" y="4653136"/>
            <a:ext cx="9417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Colored</a:t>
            </a:r>
            <a:r>
              <a:rPr lang="en-US" sz="1600" baseline="-25000" dirty="0" smtClean="0">
                <a:solidFill>
                  <a:srgbClr val="00B050"/>
                </a:solidFill>
              </a:rPr>
              <a:t>2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cxnSp>
        <p:nvCxnSpPr>
          <p:cNvPr id="76" name="Connecteur droit avec flèche 75"/>
          <p:cNvCxnSpPr/>
          <p:nvPr/>
        </p:nvCxnSpPr>
        <p:spPr>
          <a:xfrm flipV="1">
            <a:off x="6660232" y="4941168"/>
            <a:ext cx="576064" cy="1440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6588224" y="4725144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B050"/>
                </a:solidFill>
              </a:rPr>
              <a:t>part</a:t>
            </a:r>
            <a:endParaRPr lang="en-US" sz="1600" i="1" dirty="0">
              <a:solidFill>
                <a:srgbClr val="00B050"/>
              </a:solidFill>
            </a:endParaRPr>
          </a:p>
        </p:txBody>
      </p:sp>
      <p:cxnSp>
        <p:nvCxnSpPr>
          <p:cNvPr id="78" name="Connecteur droit avec flèche 77"/>
          <p:cNvCxnSpPr>
            <a:stCxn id="75" idx="0"/>
            <a:endCxn id="13" idx="2"/>
          </p:cNvCxnSpPr>
          <p:nvPr/>
        </p:nvCxnSpPr>
        <p:spPr>
          <a:xfrm flipH="1" flipV="1">
            <a:off x="6720721" y="3294276"/>
            <a:ext cx="914465" cy="13588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3995936" y="2924944"/>
            <a:ext cx="830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Width </a:t>
            </a:r>
          </a:p>
          <a:p>
            <a:r>
              <a:rPr lang="en-US" b="1" dirty="0" smtClean="0"/>
              <a:t> </a:t>
            </a:r>
            <a:r>
              <a:rPr lang="en-US" b="1" dirty="0" err="1" smtClean="0"/>
              <a:t>quale</a:t>
            </a:r>
            <a:endParaRPr lang="en-US" b="1" dirty="0"/>
          </a:p>
        </p:txBody>
      </p:sp>
      <p:cxnSp>
        <p:nvCxnSpPr>
          <p:cNvPr id="80" name="Connecteur droit 79"/>
          <p:cNvCxnSpPr>
            <a:stCxn id="79" idx="0"/>
            <a:endCxn id="9" idx="2"/>
          </p:cNvCxnSpPr>
          <p:nvPr/>
        </p:nvCxnSpPr>
        <p:spPr>
          <a:xfrm flipH="1" flipV="1">
            <a:off x="4366390" y="2286164"/>
            <a:ext cx="44885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7308304" y="2924944"/>
            <a:ext cx="777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Width</a:t>
            </a:r>
          </a:p>
          <a:p>
            <a:r>
              <a:rPr lang="en-US" b="1" dirty="0" smtClean="0"/>
              <a:t> space</a:t>
            </a:r>
            <a:endParaRPr lang="en-US" b="1" dirty="0"/>
          </a:p>
        </p:txBody>
      </p:sp>
      <p:cxnSp>
        <p:nvCxnSpPr>
          <p:cNvPr id="82" name="Connecteur droit 81"/>
          <p:cNvCxnSpPr>
            <a:stCxn id="81" idx="0"/>
            <a:endCxn id="12" idx="2"/>
          </p:cNvCxnSpPr>
          <p:nvPr/>
        </p:nvCxnSpPr>
        <p:spPr>
          <a:xfrm flipH="1" flipV="1">
            <a:off x="7316314" y="2286164"/>
            <a:ext cx="380879" cy="638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>
            <a:endCxn id="74" idx="1"/>
          </p:cNvCxnSpPr>
          <p:nvPr/>
        </p:nvCxnSpPr>
        <p:spPr>
          <a:xfrm>
            <a:off x="1547664" y="4725144"/>
            <a:ext cx="4536504" cy="31329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ZoneTexte 83"/>
          <p:cNvSpPr txBox="1"/>
          <p:nvPr/>
        </p:nvSpPr>
        <p:spPr>
          <a:xfrm>
            <a:off x="4932040" y="4725144"/>
            <a:ext cx="421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B050"/>
                </a:solidFill>
              </a:rPr>
              <a:t>loc</a:t>
            </a:r>
            <a:endParaRPr lang="en-US" sz="1600" i="1" dirty="0">
              <a:solidFill>
                <a:srgbClr val="00B050"/>
              </a:solidFill>
            </a:endParaRPr>
          </a:p>
        </p:txBody>
      </p:sp>
      <p:sp>
        <p:nvSpPr>
          <p:cNvPr id="85" name="ZoneTexte 84"/>
          <p:cNvSpPr txBox="1"/>
          <p:nvPr/>
        </p:nvSpPr>
        <p:spPr>
          <a:xfrm>
            <a:off x="1115616" y="3501008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  <p:cxnSp>
        <p:nvCxnSpPr>
          <p:cNvPr id="86" name="Connecteur droit avec flèche 85"/>
          <p:cNvCxnSpPr>
            <a:stCxn id="74" idx="0"/>
            <a:endCxn id="23" idx="2"/>
          </p:cNvCxnSpPr>
          <p:nvPr/>
        </p:nvCxnSpPr>
        <p:spPr>
          <a:xfrm flipH="1" flipV="1">
            <a:off x="6039434" y="2286164"/>
            <a:ext cx="330838" cy="25829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4067944" y="3645024"/>
            <a:ext cx="485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inst</a:t>
            </a:r>
            <a:endParaRPr lang="en-US" sz="16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/>
          <a:lstStyle/>
          <a:p>
            <a:r>
              <a:rPr lang="en-US" b="1" dirty="0" smtClean="0"/>
              <a:t>Ontological commitments </a:t>
            </a:r>
            <a:br>
              <a:rPr lang="en-US" b="1" dirty="0" smtClean="0"/>
            </a:br>
            <a:r>
              <a:rPr lang="en-US" b="1" dirty="0" smtClean="0"/>
              <a:t>of observation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2416</TotalTime>
  <Words>2694</Words>
  <Application>Microsoft Macintosh PowerPoint</Application>
  <PresentationFormat>Présentation à l'écran (4:3)</PresentationFormat>
  <Paragraphs>565</Paragraphs>
  <Slides>31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Thème Office</vt:lpstr>
      <vt:lpstr>Observation data semantics:  an ontological approach</vt:lpstr>
      <vt:lpstr>Context</vt:lpstr>
      <vt:lpstr>Scope</vt:lpstr>
      <vt:lpstr>Our itinerary (recent past)</vt:lpstr>
      <vt:lpstr>Our itinerary (recent past)</vt:lpstr>
      <vt:lpstr>Our itinerary (Ongoing work)</vt:lpstr>
      <vt:lpstr>DOLCE-CORE: Basic categories5,6</vt:lpstr>
      <vt:lpstr>DOLCE-CORE Regions</vt:lpstr>
      <vt:lpstr>Ontological commitments  of observation</vt:lpstr>
      <vt:lpstr>Observation process</vt:lpstr>
      <vt:lpstr>The observed entity</vt:lpstr>
      <vt:lpstr>Example 1: Imaging biomarker volume of hippocampus </vt:lpstr>
      <vt:lpstr>Example 2: Imaging biomarker hippocampal atrophy </vt:lpstr>
      <vt:lpstr>Result of an observation</vt:lpstr>
      <vt:lpstr>Observation data</vt:lpstr>
      <vt:lpstr>Core ontologies that need to be added to DOLCE-CORE to set up DataTop</vt:lpstr>
      <vt:lpstr>Values</vt:lpstr>
      <vt:lpstr>Mapping of Qualities and Regions to Values</vt:lpstr>
      <vt:lpstr>Measurement scales as Regions (e.g., Clinical Dementia Rating (CDR) scale (Morris, 1993))  </vt:lpstr>
      <vt:lpstr>Measurement units</vt:lpstr>
      <vt:lpstr>To sum up</vt:lpstr>
      <vt:lpstr>References (1/2)</vt:lpstr>
      <vt:lpstr>References (2/2)</vt:lpstr>
      <vt:lpstr>Discussion</vt:lpstr>
      <vt:lpstr>Discussion:  extension to imaging</vt:lpstr>
      <vt:lpstr>Discussion:  Core ontologies available from other ontologies, e.g. OBO/BFO</vt:lpstr>
      <vt:lpstr>Discussion:  position w.r.t. PROV-O (W3C rec.)</vt:lpstr>
      <vt:lpstr>Présentation PowerPoint</vt:lpstr>
      <vt:lpstr>Discussion:  position w.r.t. PROV-O (W3C rec.)</vt:lpstr>
      <vt:lpstr>Discussion:  position w.r.t. RDF Datacube vocabulary</vt:lpstr>
      <vt:lpstr>Discussion:  position w.r.t. RDF Datacube vocabulary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DataTop</dc:title>
  <dc:creator> Gilles</dc:creator>
  <cp:lastModifiedBy>Irisa</cp:lastModifiedBy>
  <cp:revision>228</cp:revision>
  <dcterms:created xsi:type="dcterms:W3CDTF">2013-09-07T14:56:17Z</dcterms:created>
  <dcterms:modified xsi:type="dcterms:W3CDTF">2013-10-03T06:18:31Z</dcterms:modified>
</cp:coreProperties>
</file>